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99" r:id="rId5"/>
    <p:sldId id="301" r:id="rId6"/>
    <p:sldId id="302" r:id="rId7"/>
    <p:sldId id="303" r:id="rId8"/>
    <p:sldId id="258" r:id="rId9"/>
    <p:sldId id="259" r:id="rId10"/>
    <p:sldId id="277" r:id="rId11"/>
    <p:sldId id="260" r:id="rId12"/>
    <p:sldId id="276" r:id="rId13"/>
    <p:sldId id="275" r:id="rId14"/>
    <p:sldId id="274" r:id="rId15"/>
    <p:sldId id="273" r:id="rId16"/>
    <p:sldId id="272" r:id="rId17"/>
    <p:sldId id="271" r:id="rId18"/>
    <p:sldId id="287" r:id="rId19"/>
    <p:sldId id="286" r:id="rId20"/>
    <p:sldId id="283" r:id="rId21"/>
    <p:sldId id="282" r:id="rId22"/>
    <p:sldId id="281" r:id="rId23"/>
    <p:sldId id="280" r:id="rId24"/>
    <p:sldId id="279" r:id="rId25"/>
    <p:sldId id="291" r:id="rId26"/>
    <p:sldId id="290" r:id="rId27"/>
    <p:sldId id="289" r:id="rId28"/>
    <p:sldId id="284" r:id="rId29"/>
    <p:sldId id="285" r:id="rId30"/>
    <p:sldId id="262" r:id="rId31"/>
    <p:sldId id="269" r:id="rId32"/>
    <p:sldId id="293" r:id="rId33"/>
    <p:sldId id="294" r:id="rId34"/>
    <p:sldId id="295" r:id="rId35"/>
    <p:sldId id="297" r:id="rId36"/>
    <p:sldId id="296" r:id="rId37"/>
    <p:sldId id="266" r:id="rId38"/>
    <p:sldId id="298" r:id="rId39"/>
    <p:sldId id="270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04107-CD92-4FE4-B72C-9CE4AF8E62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0D25B-FCF6-47BD-8AB1-2CE607385D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D94C99-A587-4F5E-8313-E28303AF9F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913C8-68E0-4660-AE80-0D7E7AEA94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35004-967C-4FF7-97FE-FDE50E86FB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B3A1D-1242-4EC4-B180-AC16B53392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AA5B68-EB0F-4390-B0A1-9A20B814D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22FBA-2531-417F-8D8D-019D0C7679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45A534-D05B-4004-B2D1-C663EAC92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B79A0-C577-4667-BF29-1BC11DC948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5BC0C1-F0E3-4CE6-8228-77D200A622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CE7929-6B7E-4A71-87D8-26F60F861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_____Microsoft_Office_Excel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__________Microsoft_Office_Excel2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_____Microsoft_Office_Excel3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__________Microsoft_Office_Excel4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forms/d/1q1TobGtOlLMMSbrFTVDHGuPSZ4_iDs1vIfoQZlAaxJ4/viewform?embedded=tru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ibrary.uspu.ru/news/92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__________Microsoft_Office_Excel5.xls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__________Microsoft_Office_Excel6.xls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8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49213" y="0"/>
            <a:ext cx="9193213" cy="691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WordArt 7"/>
          <p:cNvSpPr>
            <a:spLocks noChangeArrowheads="1" noChangeShapeType="1" noTextEdit="1"/>
          </p:cNvSpPr>
          <p:nvPr/>
        </p:nvSpPr>
        <p:spPr bwMode="auto">
          <a:xfrm>
            <a:off x="533400" y="304800"/>
            <a:ext cx="82296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"Рождение России: </a:t>
            </a:r>
          </a:p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десятилетие либеральных реформ"</a:t>
            </a:r>
          </a:p>
        </p:txBody>
      </p:sp>
      <p:sp>
        <p:nvSpPr>
          <p:cNvPr id="6148" name="WordArt 8"/>
          <p:cNvSpPr>
            <a:spLocks noChangeArrowheads="1" noChangeShapeType="1" noTextEdit="1"/>
          </p:cNvSpPr>
          <p:nvPr/>
        </p:nvSpPr>
        <p:spPr bwMode="auto">
          <a:xfrm>
            <a:off x="1524000" y="2333625"/>
            <a:ext cx="6162675" cy="2619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Конкурс "Время Гайдара"</a:t>
            </a:r>
          </a:p>
          <a:p>
            <a:pPr algn="ctr"/>
            <a:endParaRPr lang="ru-RU" sz="3600" kern="10" spc="72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AAAAAA"/>
                  </a:gs>
                  <a:gs pos="100000">
                    <a:srgbClr val="FFFFFF"/>
                  </a:gs>
                </a:gsLst>
                <a:lin ang="5400000" scaled="1"/>
              </a:gradFill>
              <a:effectLst>
                <a:outerShdw dist="45791" dir="3378596" algn="ctr" rotWithShape="0">
                  <a:srgbClr val="4D4D4D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Номинация: </a:t>
            </a:r>
          </a:p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"Правда о 90-х годах: </a:t>
            </a:r>
          </a:p>
          <a:p>
            <a:pPr algn="ctr"/>
            <a:r>
              <a:rPr lang="ru-RU" sz="3600" kern="10" spc="72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библиотекарь рекомендует!"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7"/>
          <p:cNvSpPr>
            <a:spLocks noChangeArrowheads="1" noChangeShapeType="1" noTextEdit="1"/>
          </p:cNvSpPr>
          <p:nvPr/>
        </p:nvSpPr>
        <p:spPr bwMode="auto">
          <a:xfrm>
            <a:off x="1524000" y="381000"/>
            <a:ext cx="6248400" cy="7985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Блок 1.   </a:t>
            </a: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"Мнение"</a:t>
            </a:r>
          </a:p>
        </p:txBody>
      </p:sp>
      <p:sp>
        <p:nvSpPr>
          <p:cNvPr id="7172" name="WordArt 8"/>
          <p:cNvSpPr>
            <a:spLocks noChangeArrowheads="1" noChangeShapeType="1" noTextEdit="1"/>
          </p:cNvSpPr>
          <p:nvPr/>
        </p:nvSpPr>
        <p:spPr bwMode="auto">
          <a:xfrm>
            <a:off x="152400" y="1600200"/>
            <a:ext cx="8839200" cy="3657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 блоке представлены</a:t>
            </a:r>
          </a:p>
          <a:p>
            <a:pPr algn="ctr"/>
            <a:r>
              <a:rPr lang="ru-RU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результаты опроса</a:t>
            </a:r>
          </a:p>
          <a:p>
            <a:pPr algn="ctr"/>
            <a:r>
              <a:rPr lang="ru-RU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среди жителей </a:t>
            </a:r>
          </a:p>
          <a:p>
            <a:pPr algn="ctr"/>
            <a:r>
              <a:rPr lang="ru-RU" sz="24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Свердловской области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24000" y="5638800"/>
            <a:ext cx="736899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Опрос состоял из 4х вопросов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5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152400"/>
            <a:ext cx="914400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6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</a:t>
            </a:r>
            <a:r>
              <a:rPr lang="ru-RU" sz="3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№1 </a:t>
            </a:r>
          </a:p>
          <a:p>
            <a:pPr>
              <a:defRPr/>
            </a:pPr>
            <a:r>
              <a:rPr lang="ru-RU" sz="3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«Как вы оцениваете </a:t>
            </a:r>
            <a:r>
              <a:rPr lang="ru-RU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реформы 90-х»?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39523" y="4953000"/>
            <a:ext cx="4204477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опросе приняли</a:t>
            </a:r>
          </a:p>
          <a:p>
            <a:pPr algn="ctr">
              <a:defRPr/>
            </a:pPr>
            <a:r>
              <a:rPr lang="ru-RU" sz="32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участие 62 респондента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1371600"/>
            <a:ext cx="4724400" cy="526297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ctr">
              <a:buFontTx/>
              <a:buAutoNum type="arabicPeriod"/>
              <a:defRPr/>
            </a:pPr>
            <a:r>
              <a:rPr lang="ru-RU" sz="24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Положительно, это были необходимые меры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4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Отрицательно, из-за неэффективной политики страна оказалась в кризисе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4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Резко негативное, политика СССР была гораздо эффективнее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4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Скорее положительно, поскольку реформы создали платформу для развития страны, пусть и заплатив высокую цену</a:t>
            </a:r>
          </a:p>
        </p:txBody>
      </p:sp>
      <p:graphicFrame>
        <p:nvGraphicFramePr>
          <p:cNvPr id="1026" name="Диаграмма 7"/>
          <p:cNvGraphicFramePr>
            <a:graphicFrameLocks/>
          </p:cNvGraphicFramePr>
          <p:nvPr/>
        </p:nvGraphicFramePr>
        <p:xfrm>
          <a:off x="5283200" y="2159000"/>
          <a:ext cx="3073400" cy="2438400"/>
        </p:xfrm>
        <a:graphic>
          <a:graphicData uri="http://schemas.openxmlformats.org/presentationml/2006/ole">
            <p:oleObj spid="_x0000_s1026" r:id="rId4" imgW="3072650" imgH="2438611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7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09600" y="0"/>
            <a:ext cx="8534400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№2 «Отношение к   </a:t>
            </a: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политикам 1990-х»?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33400"/>
            <a:ext cx="4724400" cy="55092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342900" indent="-342900" algn="ctr">
              <a:buFontTx/>
              <a:buAutoNum type="arabicPeriod"/>
              <a:defRPr/>
            </a:pPr>
            <a:r>
              <a:rPr lang="ru-RU" sz="2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Положительное (с их помощью появилась современная Россия)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Скорее положительно (жесткость и борьба были необходимы для преобразований)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Скорее отрицательно (неоправданные жертвы)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Отрицательное (нежелание проводить последовательную политику)</a:t>
            </a:r>
          </a:p>
          <a:p>
            <a:pPr marL="342900" indent="-342900" algn="ctr">
              <a:buFontTx/>
              <a:buAutoNum type="arabicPeriod"/>
              <a:defRPr/>
            </a:pPr>
            <a:r>
              <a:rPr lang="ru-RU" sz="2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Резко негативное (политики 90-х – это полукриминальные элементы, «обкрадывающие Россию»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24400" y="609600"/>
            <a:ext cx="4204477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опросе приняли</a:t>
            </a:r>
          </a:p>
          <a:p>
            <a:pPr algn="ctr">
              <a:defRPr/>
            </a:pP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участие 62 респондента</a:t>
            </a:r>
          </a:p>
        </p:txBody>
      </p:sp>
      <p:graphicFrame>
        <p:nvGraphicFramePr>
          <p:cNvPr id="2050" name="Диаграмма 9"/>
          <p:cNvGraphicFramePr>
            <a:graphicFrameLocks/>
          </p:cNvGraphicFramePr>
          <p:nvPr/>
        </p:nvGraphicFramePr>
        <p:xfrm>
          <a:off x="4673600" y="2540000"/>
          <a:ext cx="4368800" cy="4064000"/>
        </p:xfrm>
        <a:graphic>
          <a:graphicData uri="http://schemas.openxmlformats.org/presentationml/2006/ole">
            <p:oleObj spid="_x0000_s2050" r:id="rId4" imgW="4365114" imgH="4060288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" y="0"/>
            <a:ext cx="8915400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№3 </a:t>
            </a:r>
          </a:p>
          <a:p>
            <a:pPr>
              <a:defRPr/>
            </a:pP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«Назовите политика,  </a:t>
            </a: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внесшего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наибольший вклад в  </a:t>
            </a: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развитие России в 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90-е гг.»?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53000" y="1524000"/>
            <a:ext cx="365725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 с открытым ответом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286000"/>
            <a:ext cx="88392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политиков, набравших наибольшее число голосов</a:t>
            </a:r>
          </a:p>
        </p:txBody>
      </p:sp>
      <p:graphicFrame>
        <p:nvGraphicFramePr>
          <p:cNvPr id="8198" name="Диаграмма 5"/>
          <p:cNvGraphicFramePr>
            <a:graphicFrameLocks/>
          </p:cNvGraphicFramePr>
          <p:nvPr/>
        </p:nvGraphicFramePr>
        <p:xfrm>
          <a:off x="254000" y="2743200"/>
          <a:ext cx="8483600" cy="4165600"/>
        </p:xfrm>
        <a:graphic>
          <a:graphicData uri="http://schemas.openxmlformats.org/presentationml/2006/ole">
            <p:oleObj spid="_x0000_s8198" r:id="rId4" imgW="8480271" imgH="416392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28600" y="0"/>
            <a:ext cx="8915400" cy="206210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32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№4 </a:t>
            </a:r>
          </a:p>
          <a:p>
            <a:pPr>
              <a:defRPr/>
            </a:pP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«Назовите политика,  </a:t>
            </a: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внесшего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наименьший вклад в  </a:t>
            </a:r>
            <a:r>
              <a:rPr lang="ru-RU" sz="32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развитие России в </a:t>
            </a: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90-е гг.»?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53000" y="1524000"/>
            <a:ext cx="3657250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 с открытым ответом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286000"/>
            <a:ext cx="88392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i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политиков, набравших наибольшее число голосов</a:t>
            </a:r>
          </a:p>
        </p:txBody>
      </p:sp>
      <p:graphicFrame>
        <p:nvGraphicFramePr>
          <p:cNvPr id="9222" name="Диаграмма 5"/>
          <p:cNvGraphicFramePr>
            <a:graphicFrameLocks/>
          </p:cNvGraphicFramePr>
          <p:nvPr/>
        </p:nvGraphicFramePr>
        <p:xfrm>
          <a:off x="254000" y="2743200"/>
          <a:ext cx="8483600" cy="4165600"/>
        </p:xfrm>
        <a:graphic>
          <a:graphicData uri="http://schemas.openxmlformats.org/presentationml/2006/ole">
            <p:oleObj spid="_x0000_s9222" r:id="rId4" imgW="8480271" imgH="416392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04800" y="2286000"/>
            <a:ext cx="8430706" cy="187743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опросом можно познакомиться здесь:</a:t>
            </a:r>
          </a:p>
          <a:p>
            <a:pPr algn="ctr">
              <a:defRPr/>
            </a:pPr>
            <a:r>
              <a:rPr lang="en-US" sz="10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3"/>
              </a:rPr>
              <a:t>https://docs.google.com/forms/d/1q1TobGtOlLMMSbrFTVDHGuPSZ4_iDs1vIfoQZlAaxJ4/viewform?embedded=true</a:t>
            </a:r>
            <a:r>
              <a:rPr lang="ru-RU" sz="10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endParaRPr lang="ru-RU" sz="1000" b="1" dirty="0">
              <a:ln w="11430"/>
              <a:solidFill>
                <a:schemeClr val="accent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Опрос опубликован на сайте ИИЦ-НБ </a:t>
            </a:r>
          </a:p>
          <a:p>
            <a:pPr algn="ctr">
              <a:defRPr/>
            </a:pPr>
            <a:r>
              <a:rPr lang="ru-RU" sz="1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(опрос проходил и в другом источнике – </a:t>
            </a:r>
          </a:p>
          <a:p>
            <a:pPr algn="ctr">
              <a:defRPr/>
            </a:pPr>
            <a:r>
              <a:rPr lang="ru-RU" sz="1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социальных сетях с декабря 2013 по февраль 2014)</a:t>
            </a:r>
          </a:p>
          <a:p>
            <a:pPr algn="ctr">
              <a:defRPr/>
            </a:pPr>
            <a:r>
              <a:rPr lang="en-US" sz="1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hlinkClick r:id="rId4"/>
              </a:rPr>
              <a:t>http://library.uspu.ru/news/924</a:t>
            </a:r>
            <a:r>
              <a:rPr lang="ru-RU" sz="16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1524000" y="152400"/>
            <a:ext cx="6248400" cy="1027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Блок 1. </a:t>
            </a:r>
          </a:p>
          <a:p>
            <a:pPr algn="r"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  </a:t>
            </a: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"Мнение"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WordArt 5"/>
          <p:cNvSpPr>
            <a:spLocks noChangeArrowheads="1" noChangeShapeType="1" noTextEdit="1"/>
          </p:cNvSpPr>
          <p:nvPr/>
        </p:nvSpPr>
        <p:spPr bwMode="auto">
          <a:xfrm>
            <a:off x="409136" y="914400"/>
            <a:ext cx="86868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Блок 2.</a:t>
            </a:r>
          </a:p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 "Библиотека </a:t>
            </a: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рекомендует!"</a:t>
            </a:r>
          </a:p>
        </p:txBody>
      </p:sp>
      <p:sp>
        <p:nvSpPr>
          <p:cNvPr id="11268" name="WordArt 6"/>
          <p:cNvSpPr>
            <a:spLocks noChangeArrowheads="1" noChangeShapeType="1" noTextEdit="1"/>
          </p:cNvSpPr>
          <p:nvPr/>
        </p:nvSpPr>
        <p:spPr bwMode="auto">
          <a:xfrm>
            <a:off x="0" y="2590800"/>
            <a:ext cx="89154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Здесь представлена литература, </a:t>
            </a:r>
          </a:p>
          <a:p>
            <a:pPr algn="ctr"/>
            <a:r>
              <a:rPr lang="ru-RU" sz="20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Собранная из фондов библиотеки УрГПУ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5" descr="G:\Востриков Игорь\3 00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3070969">
            <a:off x="1273969" y="2299494"/>
            <a:ext cx="2724150" cy="398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G:\Востриков Игорь\3 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52800" y="3587750"/>
            <a:ext cx="2311400" cy="327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G:\Востриков Игорь\3 006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350508">
            <a:off x="5761038" y="2027238"/>
            <a:ext cx="261302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6" descr="G:\Востриков Игорь\3 00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-2388949">
            <a:off x="3973513" y="2482850"/>
            <a:ext cx="25146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81000" y="685800"/>
            <a:ext cx="8553368" cy="1532930"/>
          </a:xfrm>
          <a:prstGeom prst="rect">
            <a:avLst/>
          </a:prstGeom>
          <a:noFill/>
        </p:spPr>
        <p:txBody>
          <a:bodyPr wrap="none">
            <a:prstTxWarp prst="textChevronInverted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Периодические издания</a:t>
            </a:r>
          </a:p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 фондов ИИЦ-НБ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 descr="G:\Востриков Игорь\3 003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24400" y="722313"/>
            <a:ext cx="4343400" cy="60594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893520" y="0"/>
            <a:ext cx="7446526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Е.Т. Гайдар Государственная нагрузка на экономику // 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Вопросы экономики. – 2010. – №1. – С. 4-24.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2971800"/>
            <a:ext cx="4343400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Статья Е.Т. Гайдара посвященная размышлениям и воспоминаниям о собственной политической деятельности, причинах определенных «политических шагов».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4342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4343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339" name="Picture 5" descr="G:\Востриков Игорь\3 00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81000" y="760413"/>
            <a:ext cx="41148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1634" y="0"/>
            <a:ext cx="8710270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Е.Г. Ясин Слово о Гайдаре // </a:t>
            </a:r>
          </a:p>
          <a:p>
            <a:pPr algn="ctr">
              <a:defRPr/>
            </a:pPr>
            <a:r>
              <a:rPr lang="ru-RU" sz="2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Общественные науки и современность. – 2010. – №6. – С. 17-22.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800600" y="2362200"/>
            <a:ext cx="43434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журнале памяти Е.Т. Гайдара посвящен целый раздел (статьи самого Е.Т. Гайдара и статьи о нем). Тематика данного номера посвящается политике и политикам 90-х гг., приводятся оценки этих реформ для современной России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5366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5367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578" name="Picture 2" descr="G:\Востриков Игорь\3 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" y="381000"/>
            <a:ext cx="4522573" cy="6400800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724400" y="0"/>
            <a:ext cx="4419600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Я.М. Уринсон Экономические реформы: </a:t>
            </a:r>
          </a:p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взгляд из Министерства экономики //</a:t>
            </a:r>
          </a:p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Мир России. – 2012. – №1. – С. 24-36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2362200"/>
            <a:ext cx="434340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Я.М. Уринсон осветил события 90-х гг., в которых ему было удостоено принимать участие. Взгляд был акцентирован на проблемах в экономической сфере общества.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6390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6391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387" name="Picture 2" descr="G:\Востриков Игорь\3 00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800" y="228600"/>
            <a:ext cx="4114800" cy="635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А.Б. Безбородов Россия в начале 1990-х // </a:t>
            </a:r>
          </a:p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Преподавание истории и обществознания в школе. – 2011. – №10. – С. 3-13.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2984480"/>
            <a:ext cx="4343400" cy="26776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Публикация доктора исторических наук А.Б. Безбородова анализирует ход событий, связанный с деятельностью Е.Т. Гайдара и в целом с политикой «шоковой терапии»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7414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7415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411" name="Picture 2" descr="G:\Востриков Игорь\3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5725" y="228600"/>
            <a:ext cx="456247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Р.Х. Симонян Как это начиналось // Новая и новейшая история. – 2010. – №5. – С. 125-145.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2615148"/>
            <a:ext cx="43434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Размышления ученого о политике и экономике в России 1990-х гг. Поднимается вопрос – как воспринимать данные события? Лихие 90-е? Или Коренное преобразование устаревшей политической системы в новую и современную?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2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21146491">
            <a:off x="541569" y="2366849"/>
            <a:ext cx="7138173" cy="1754326"/>
          </a:xfrm>
          <a:prstGeom prst="rect">
            <a:avLst/>
          </a:prstGeom>
          <a:ln/>
          <a:scene3d>
            <a:camera prst="perspectiveHeroicExtremeLeftFacing"/>
            <a:lightRig rig="glow" dir="tl">
              <a:rot lat="0" lon="0" rev="5400000"/>
            </a:lightRig>
          </a:scene3d>
          <a:sp3d>
            <a:bevelT w="114300" prst="artDeco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Книги из </a:t>
            </a:r>
          </a:p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фондов библиотеки</a:t>
            </a:r>
          </a:p>
        </p:txBody>
      </p:sp>
      <p:pic>
        <p:nvPicPr>
          <p:cNvPr id="18436" name="Picture 3" descr="G:\Востриков Игорь\4 016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676400" y="4267200"/>
            <a:ext cx="14589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G:\Востриков Игорь\2 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77000" y="152400"/>
            <a:ext cx="1347788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5" descr="G:\Востриков Игорь\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2749626">
            <a:off x="7362826" y="171450"/>
            <a:ext cx="1198562" cy="17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2" descr="G:\Востриков Игорь\2 008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-1248564">
            <a:off x="485775" y="4351338"/>
            <a:ext cx="15049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4" descr="G:\Востриков Игорь\4 004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 rot="1074761">
            <a:off x="2911475" y="4368800"/>
            <a:ext cx="147637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7" descr="G:\Востриков Игорь\4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-1673788">
            <a:off x="5538788" y="180975"/>
            <a:ext cx="1230312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19462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9463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9459" name="Picture 2" descr="G:\Востриков Игорь\2 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60338" y="304800"/>
            <a:ext cx="4487862" cy="631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 Шейнис Взлет и падение парламента: Переломные годы в российской политике (1985-1993). – М.: Фонд ИНДЕМ, 2005. – 703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2615148"/>
            <a:ext cx="4343400" cy="378565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словам самого автора его работа посвящена становлению парламента в России после перерыва в ¾ века, трудным родам и родовым травмам Российской Конституции 1993 г., первым шагам российского парламентаризма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0486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0487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483" name="Picture 2" descr="G:\Востриков Игорь\2 00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" y="76200"/>
            <a:ext cx="4265613" cy="673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Ю.Г. Романченко Охота на Россию. Наши враги и «друзья» в </a:t>
            </a:r>
            <a:r>
              <a:rPr lang="en-US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XXI 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веке – М.: Вече, 2005. – 480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86000"/>
            <a:ext cx="4419600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Автор подробно анализирует внешнеполитическую ситуацию России в начале </a:t>
            </a:r>
            <a:r>
              <a:rPr lang="en-US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XXI</a:t>
            </a: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Итоги этого анализа связаны с деятельностью правительства 90-х гг. Книга будет интересна тем, кто хочет под новым углом рассмотреть события последних 20 лет в России, но читать лишь как дополнительную литературу, поскольку книга насыщена субъективным мнением автора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1510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1511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1507" name="Picture 2" descr="C:\Users\user\Desktop\Время Гайдара 2014\Сканирования\2 00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800" y="304800"/>
            <a:ext cx="417830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Российское общество и радикальные реформы. Мониторинг социальных и политических индикаторов / ред. В.К. Левашова – М.: Академия, 2001. – 896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09800"/>
            <a:ext cx="4419600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Монография посвящена социологическим исследованиям, проведенным ИСПИ РАН в 1992-1999 г. Ценность работы заключается в том, что в центре повествования ставится «человек», а не обезличенное государство. Работа позволяет выявить действительные трудности российского общества в переходный период России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2534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2535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531" name="Picture 2" descr="C:\Users\user\Desktop\Время Гайдара 2014\Сканирования\4 00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198438"/>
            <a:ext cx="4191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Е.Т. Гайдар Аномалии экономического роста – М.: Магистр, 1997. – 229 с.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09800"/>
            <a:ext cx="44196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Е.Т. Гайдар раскрывает в своем труде особенности прежде всего экономической политики России 90-х гг., какие черты, присущие лишь для России, выходят на передний план. Как в сложных экономических, политических и социальных проблемах поступало руководство государством и какова цена тех или иных шагов.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3558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3559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3555" name="Picture 2" descr="C:\Users\user\Desktop\Время Гайдара 2014\Сканирования\4 01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228600"/>
            <a:ext cx="4338638" cy="643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800600" y="0"/>
            <a:ext cx="43434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Согрин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Политическая история современной России. 1985-1994 – М.: Прогресс-Академия, 1994 – 194 с.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24400" y="2288262"/>
            <a:ext cx="4419600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Труд посвящен переломному времени в истории нашей страны, слому старых устоев и порядков, существовавших семь десятилетий, и рождению новых, еще не окрепших и угловатых. Ценность заключается в предложении разных оценок к событиям 90-х гг.. Что позволяет уйти от односторонней точки зрения и видеть процесс целиком, со всеми «-» и «+»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4582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4583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4579" name="Picture 2" descr="C:\Users\user\Desktop\Время Гайдара 2014\Сканирования\4 016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50800"/>
            <a:ext cx="4343400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С. Филатов Совершенно несекретно. Кулуары российской власти – М.: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Вигриус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2000. – 446 с.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09800"/>
            <a:ext cx="44196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Воспоминания бывшего работника Верховного Совета о политике и политиках 1990-х гг. знакомит читателя с многогранными и противоречивыми государственными фигурами. Особую ценность будет иметь при изучении атмосферы, творящейся внутри российской власти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5606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5607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03" name="Picture 2" descr="C:\Users\user\Desktop\Время Гайдара 2014\Сканирования\4 01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6200" y="393700"/>
            <a:ext cx="4895850" cy="623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953000" y="2209800"/>
            <a:ext cx="41910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заверениям автора его работа – это сложная система различных суждений о событиях 90-х гг., но суждения не только политиков, но и представителей других сфер, их мнение о совсем еще недавних событиях (книга 1999 г.). В тоже время – это простор для выработки читателем собственного представления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0"/>
            <a:ext cx="4343400" cy="212365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А.Н. Чекалин Темнее всего перед рассветом: Россия-Запад: Идейные и экономические битвы цивилизаций накануне 2000 – М.: Правда, 1999. – 815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6630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6631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6627" name="Picture 2" descr="C:\Users\user\Desktop\Время Гайдара 2014\Сканирования\4 02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4800" y="200025"/>
            <a:ext cx="4191000" cy="650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24400" y="0"/>
            <a:ext cx="44196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С.С. Шушкевич Моя жизнь, крушение и воскрешение СССР – М.: РОССПЭН, 2012. – 471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12062"/>
            <a:ext cx="4419600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Политическая автобиография, сопряженная с оценками значимости событий 90-х гг. Будет наиболее интересна при изучении последних 2-3 лет существования СССР. Работа позволяет читателю рассмотреть события происходившие, не только в центре России, но и в национальных регионах. «Россия – это не только Москва»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7654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7655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7651" name="Picture 2" descr="C:\Users\user\Desktop\Время Гайдара 2014\Сканирования\4 02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228600"/>
            <a:ext cx="4414838" cy="6354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24400" y="0"/>
            <a:ext cx="44196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Б.Н.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Шапталов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Россия в поисках эффективности – М., 2003 – 548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431971"/>
            <a:ext cx="4419600" cy="38164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Посвящается анализу неудач российской политики </a:t>
            </a:r>
            <a:r>
              <a:rPr lang="en-US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XX </a:t>
            </a: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в., произведение призвано научить читателя на ошибках понять причины и источники сложной судьбы России. Как минимум задуматься о том, чтобы подобные ошибки не совершать, чтобы не приводить к подобным трагедиям. </a:t>
            </a:r>
          </a:p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«История должна учить!»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8678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8679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8675" name="Picture 2" descr="C:\Users\user\Desktop\Время Гайдара 2014\Сканирования\4 02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76200"/>
            <a:ext cx="4060825" cy="670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24400" y="0"/>
            <a:ext cx="44196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А.В. Шубин Парадоксы перестройки. Упущенный шанс СССР – М.: Вече, 2006. – 320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09800"/>
            <a:ext cx="4419600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Работа историка А.В. Шубина посвящается истории России начала 90-х гг. Данная книга – это поиск ответов на вопросы как и почему политика СССР 80-х гг. привела к громадному всплеску политической активности в 90-е 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29702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29703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699" name="Picture 2" descr="C:\Users\user\Desktop\Время Гайдара 2014\Сканирования\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76200"/>
            <a:ext cx="4471988" cy="665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24400" y="2769037"/>
            <a:ext cx="4419600" cy="36317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Исследование отражает особенности экономических, политических и культурных преобразований в России последнее десятилетие </a:t>
            </a:r>
            <a:r>
              <a:rPr lang="en-US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XX </a:t>
            </a:r>
            <a:r>
              <a:rPr lang="ru-RU" sz="2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в. Объясняются причины действий власти, открываются «подводные» камни политики – коррупция, попустительство, мошенничество.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0"/>
            <a:ext cx="44196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Р.Н.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Адельшин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Экономика, управление и право в условиях переходного периода – Казань: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Тиглимат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2002. – 276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0726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0727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0723" name="Picture 5" descr="C:\Users\user\Desktop\Время Гайдара 2014\Сканирования\2 00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88900" y="76200"/>
            <a:ext cx="4559300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А.Д. Кириллов Урал в новой России. Исследования. Гипотезы. Литература – Екатеринбург: Уральский рабочий, 1999. – 160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86000"/>
            <a:ext cx="4419600" cy="30008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История России и ее регионов напрямую взаимосвязаны и являются единым целым, поэтому исторические процессы взаимосвязаны. Хотя и имеются свои региональные особенности, но в целом процессы идентичны.  Не стали исключением события 90-х гг.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1750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1751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747" name="Picture 3" descr="C:\Users\user\Desktop\Время Гайдара 2014\Сканирования\4 01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34975" y="182563"/>
            <a:ext cx="3984625" cy="652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724400" y="2209800"/>
            <a:ext cx="4419600" cy="415498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Исследование Р.Г.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Пихои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 деятельности и личности первого президента России – Б.Н. Ельцина. Его вклад в развитие России и в частности в развитие Свердловской области. То, какой вклад он оставил в истории России, какой мы получили Россию после его правления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00600" y="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Р.Г.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Пихоя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Борис Ельцин – Екатеринбург: Сократ, 2011. – 480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32774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32775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2771" name="Picture 2" descr="C:\Users\user\Desktop\Время Гайдара 2014\Сканирования\4 004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52400" y="152400"/>
            <a:ext cx="417195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800600" y="0"/>
            <a:ext cx="43434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В.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Манюхин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Прыжок назад. О Ельцине и о других – Екатеринбург: </a:t>
            </a:r>
            <a:r>
              <a:rPr lang="ru-RU" sz="2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Паркус</a:t>
            </a: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2002. – 264 с.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724400" y="2286000"/>
            <a:ext cx="4419600" cy="46166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Автор знакомит с событиями последнего десятилетия </a:t>
            </a:r>
            <a:r>
              <a:rPr lang="en-US" sz="2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XX </a:t>
            </a:r>
            <a:r>
              <a:rPr lang="ru-RU" sz="2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в. и то, как эти события отражались на политической, экономической и социальной жизни Уральского региона. Произведение знакомит читателя с личностями, на чьих «плечах» лежало переустройство новой России, их достижения и ошибки. Прежде всего, знакомство с личностью Б.Н. Ельцина. Историческое знание – залог укрепления сильной России.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201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WordArt 5"/>
          <p:cNvSpPr>
            <a:spLocks noChangeArrowheads="1" noChangeShapeType="1" noTextEdit="1"/>
          </p:cNvSpPr>
          <p:nvPr/>
        </p:nvSpPr>
        <p:spPr bwMode="auto">
          <a:xfrm>
            <a:off x="304800" y="457200"/>
            <a:ext cx="8458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Блок 3. </a:t>
            </a:r>
          </a:p>
          <a:p>
            <a:pPr algn="ctr"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"Памятник      </a:t>
            </a: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Е.Т. Гайдару"</a:t>
            </a:r>
          </a:p>
        </p:txBody>
      </p:sp>
      <p:sp>
        <p:nvSpPr>
          <p:cNvPr id="33796" name="WordArt 6"/>
          <p:cNvSpPr>
            <a:spLocks noChangeArrowheads="1" noChangeShapeType="1" noTextEdit="1"/>
          </p:cNvSpPr>
          <p:nvPr/>
        </p:nvSpPr>
        <p:spPr bwMode="auto">
          <a:xfrm>
            <a:off x="76200" y="2289175"/>
            <a:ext cx="8986838" cy="296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Отражает мнение россиян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(на основе анализа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обсуждений в интернете)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к личности Е.Т. Гайдара,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значению его реформ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7" descr="http://www.echo.msk.ru/files/1069582.jpg?1384452366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2400" y="152400"/>
            <a:ext cx="4448175" cy="595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800600" y="0"/>
            <a:ext cx="4343400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Москве 15.11.2013 г. был открыт памятник экономисту и политику Егору Гайдару.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48200" y="4724400"/>
            <a:ext cx="4343400" cy="178510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сентябре 2010 года бюст Гайдара был установлен в одном из корпусов Высшей школы экономики на Покровском бульваре.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5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800600" y="106680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Положителен ли был вклад Е.Т. Гайдара в развитие России?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52400" y="76200"/>
            <a:ext cx="8840112" cy="707886"/>
          </a:xfrm>
          <a:prstGeom prst="rect">
            <a:avLst/>
          </a:prstGeom>
          <a:noFill/>
          <a:scene3d>
            <a:camera prst="perspectiveBelow"/>
            <a:lightRig rig="soft" dir="tl">
              <a:rot lat="0" lon="0" rev="0"/>
            </a:lightRig>
          </a:scene3d>
          <a:sp3d>
            <a:bevelT w="114300" prst="artDeco"/>
          </a:sp3d>
        </p:spPr>
        <p:txBody>
          <a:bodyPr wrap="non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обсуждений в интернете </a:t>
            </a:r>
          </a:p>
        </p:txBody>
      </p:sp>
      <p:graphicFrame>
        <p:nvGraphicFramePr>
          <p:cNvPr id="3074" name="Диаграмма 4"/>
          <p:cNvGraphicFramePr>
            <a:graphicFrameLocks/>
          </p:cNvGraphicFramePr>
          <p:nvPr/>
        </p:nvGraphicFramePr>
        <p:xfrm>
          <a:off x="-50800" y="1854200"/>
          <a:ext cx="6197600" cy="4165600"/>
        </p:xfrm>
        <a:graphic>
          <a:graphicData uri="http://schemas.openxmlformats.org/presentationml/2006/ole">
            <p:oleObj spid="_x0000_s3074" r:id="rId4" imgW="6194073" imgH="4170025" progId="Excel.Chart.8">
              <p:embed/>
            </p:oleObj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4804" y="5819336"/>
            <a:ext cx="70294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 153 опрошенных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5" descr="C:\Users\user\Desktop\1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2400" y="76200"/>
            <a:ext cx="8840112" cy="707886"/>
          </a:xfrm>
          <a:prstGeom prst="rect">
            <a:avLst/>
          </a:prstGeom>
          <a:noFill/>
          <a:scene3d>
            <a:camera prst="perspectiveBelow"/>
            <a:lightRig rig="soft" dir="tl">
              <a:rot lat="0" lon="0" rev="0"/>
            </a:lightRig>
          </a:scene3d>
          <a:sp3d>
            <a:bevelT w="114300" prst="artDeco"/>
          </a:sp3d>
        </p:spPr>
        <p:txBody>
          <a:bodyPr wrap="non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обсуждений в интернете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00600" y="106680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Нужно ли было устанавливать памятник Е.Т. Гайдару?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94804" y="5819336"/>
            <a:ext cx="7029488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 206 опрошенных</a:t>
            </a:r>
          </a:p>
        </p:txBody>
      </p:sp>
      <p:graphicFrame>
        <p:nvGraphicFramePr>
          <p:cNvPr id="4098" name="Диаграмма 5"/>
          <p:cNvGraphicFramePr>
            <a:graphicFrameLocks/>
          </p:cNvGraphicFramePr>
          <p:nvPr/>
        </p:nvGraphicFramePr>
        <p:xfrm>
          <a:off x="-50800" y="1625600"/>
          <a:ext cx="6197600" cy="4165600"/>
        </p:xfrm>
        <a:graphic>
          <a:graphicData uri="http://schemas.openxmlformats.org/presentationml/2006/ole">
            <p:oleObj spid="_x0000_s4098" r:id="rId4" imgW="6194073" imgH="4163929" progId="Excel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2400" y="76200"/>
            <a:ext cx="8840112" cy="707886"/>
          </a:xfrm>
          <a:prstGeom prst="rect">
            <a:avLst/>
          </a:prstGeom>
          <a:noFill/>
          <a:scene3d>
            <a:camera prst="perspectiveBelow"/>
            <a:lightRig rig="soft" dir="tl">
              <a:rot lat="0" lon="0" rev="0"/>
            </a:lightRig>
          </a:scene3d>
          <a:sp3d>
            <a:bevelT w="114300" prst="artDeco"/>
          </a:sp3d>
        </p:spPr>
        <p:txBody>
          <a:bodyPr wrap="non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обсуждений в интернете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00600" y="106680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Несколько высказываний «за» политику 90-х гг., несколько «против»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524000" y="1219200"/>
            <a:ext cx="12939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«за»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6200" y="2438400"/>
            <a:ext cx="8991600" cy="2862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3"/>
                </a:solidFill>
              </a:rPr>
              <a:t>житель</a:t>
            </a:r>
            <a:r>
              <a:rPr lang="ru-RU" dirty="0">
                <a:solidFill>
                  <a:schemeClr val="accent3"/>
                </a:solidFill>
              </a:rPr>
              <a:t> Откуда: </a:t>
            </a:r>
            <a:r>
              <a:rPr lang="ru-RU" b="1" dirty="0">
                <a:solidFill>
                  <a:schemeClr val="accent3"/>
                </a:solidFill>
              </a:rPr>
              <a:t>москва17.11.2013 02:16</a:t>
            </a: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Памятник Гайдару Е.Т. – замечательное произведение искусства, и для России он сделал многое.</a:t>
            </a:r>
          </a:p>
          <a:p>
            <a:pPr>
              <a:defRPr/>
            </a:pPr>
            <a:endParaRPr lang="ru-RU" dirty="0">
              <a:solidFill>
                <a:schemeClr val="accent3"/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Николай Богданов Откуда: СПб. </a:t>
            </a: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Вижу лишь отрицательное отношение к тому, в чём вы ни уха, ни рыла не смыслите. Скажите спасибо Егору Тимуровичу (он вам не Егорка!) за спасение страны и возвращайтесь туда, где думать не надо. </a:t>
            </a:r>
            <a:br>
              <a:rPr lang="ru-RU" dirty="0">
                <a:solidFill>
                  <a:schemeClr val="accent3"/>
                </a:solidFill>
              </a:rPr>
            </a:br>
            <a:r>
              <a:rPr lang="ru-RU" dirty="0">
                <a:solidFill>
                  <a:schemeClr val="accent3"/>
                </a:solidFill>
              </a:rPr>
              <a:t>А чего ждать от комментатора, забывшего, где живёт, назвавшего себя "</a:t>
            </a:r>
            <a:r>
              <a:rPr lang="ru-RU" dirty="0" err="1">
                <a:solidFill>
                  <a:schemeClr val="accent3"/>
                </a:solidFill>
              </a:rPr>
              <a:t>полносту</a:t>
            </a:r>
            <a:r>
              <a:rPr lang="ru-RU" dirty="0">
                <a:solidFill>
                  <a:schemeClr val="accent3"/>
                </a:solidFill>
              </a:rPr>
              <a:t>", а выдающегося экономиста – "</a:t>
            </a:r>
            <a:r>
              <a:rPr lang="ru-RU" dirty="0" err="1">
                <a:solidFill>
                  <a:schemeClr val="accent3"/>
                </a:solidFill>
              </a:rPr>
              <a:t>егоркой</a:t>
            </a:r>
            <a:r>
              <a:rPr lang="ru-RU" dirty="0">
                <a:solidFill>
                  <a:schemeClr val="accent3"/>
                </a:solidFill>
              </a:rPr>
              <a:t>"?!.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17463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2400" y="76200"/>
            <a:ext cx="8840112" cy="707886"/>
          </a:xfrm>
          <a:prstGeom prst="rect">
            <a:avLst/>
          </a:prstGeom>
          <a:noFill/>
          <a:scene3d>
            <a:camera prst="perspectiveBelow"/>
            <a:lightRig rig="soft" dir="tl">
              <a:rot lat="0" lon="0" rev="0"/>
            </a:lightRig>
          </a:scene3d>
          <a:sp3d>
            <a:bevelT w="114300" prst="artDeco"/>
          </a:sp3d>
        </p:spPr>
        <p:txBody>
          <a:bodyPr wrap="non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обсуждений в интернете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00600" y="1066800"/>
            <a:ext cx="43434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Несколько высказываний «за» политику 90-х гг., несколько «против»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71600" y="1219200"/>
            <a:ext cx="21654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«против»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2590800"/>
            <a:ext cx="8839200" cy="25860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 err="1">
                <a:solidFill>
                  <a:schemeClr val="accent3"/>
                </a:solidFill>
              </a:rPr>
              <a:t>Leon</a:t>
            </a:r>
            <a:r>
              <a:rPr lang="ru-RU" b="1" dirty="0">
                <a:solidFill>
                  <a:schemeClr val="accent3"/>
                </a:solidFill>
              </a:rPr>
              <a:t> 12</a:t>
            </a:r>
            <a:r>
              <a:rPr lang="ru-RU" dirty="0">
                <a:solidFill>
                  <a:schemeClr val="accent3"/>
                </a:solidFill>
              </a:rPr>
              <a:t> Откуда: </a:t>
            </a:r>
            <a:r>
              <a:rPr lang="ru-RU" b="1" dirty="0">
                <a:solidFill>
                  <a:schemeClr val="accent3"/>
                </a:solidFill>
              </a:rPr>
              <a:t>peterburg17.11.2013 15:44</a:t>
            </a: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надеюсь, что этот памятник человеку, действия которого дискредитировали либерализм и привели к власти путина и его окружение долго не простоит.</a:t>
            </a:r>
          </a:p>
          <a:p>
            <a:pPr>
              <a:defRPr/>
            </a:pPr>
            <a:endParaRPr lang="ru-RU" b="1" dirty="0">
              <a:solidFill>
                <a:schemeClr val="accent3"/>
              </a:solidFill>
            </a:endParaRPr>
          </a:p>
          <a:p>
            <a:pPr>
              <a:defRPr/>
            </a:pPr>
            <a:r>
              <a:rPr lang="ru-RU" b="1" dirty="0">
                <a:solidFill>
                  <a:schemeClr val="accent3"/>
                </a:solidFill>
              </a:rPr>
              <a:t>_AAS</a:t>
            </a:r>
            <a:r>
              <a:rPr lang="ru-RU" dirty="0">
                <a:solidFill>
                  <a:schemeClr val="accent3"/>
                </a:solidFill>
              </a:rPr>
              <a:t> Откуда: </a:t>
            </a:r>
            <a:r>
              <a:rPr lang="ru-RU" b="1" dirty="0">
                <a:solidFill>
                  <a:schemeClr val="accent3"/>
                </a:solidFill>
              </a:rPr>
              <a:t>Реутов17.11.2013 16:04</a:t>
            </a:r>
          </a:p>
          <a:p>
            <a:pPr>
              <a:defRPr/>
            </a:pPr>
            <a:r>
              <a:rPr lang="ru-RU" dirty="0">
                <a:solidFill>
                  <a:schemeClr val="accent3"/>
                </a:solidFill>
              </a:rPr>
              <a:t>Проблема Гайдара в том, что он не представлял через, что пришлось пройти многим людям. Без национального самосознания не может существовать государство. Из-за эгоизма и жадности жуликов и воров Россия сейчас находится на пороге жесточайшего кризиса.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52400" y="76200"/>
            <a:ext cx="8840112" cy="707886"/>
          </a:xfrm>
          <a:prstGeom prst="rect">
            <a:avLst/>
          </a:prstGeom>
          <a:noFill/>
          <a:scene3d>
            <a:camera prst="perspectiveBelow"/>
            <a:lightRig rig="soft" dir="tl">
              <a:rot lat="0" lon="0" rev="0"/>
            </a:lightRig>
          </a:scene3d>
          <a:sp3d>
            <a:bevelT w="114300" prst="artDeco"/>
          </a:sp3d>
        </p:spPr>
        <p:txBody>
          <a:bodyPr wrap="non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spc="50" dirty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Анализ обсуждений в интернете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990600"/>
            <a:ext cx="4724400" cy="44935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Проанализировав мнения россиян по отношению к политике 90-х гг. можно сделать 2 вывода:</a:t>
            </a:r>
          </a:p>
          <a:p>
            <a:pPr algn="ctr">
              <a:defRPr/>
            </a:pP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 algn="ctr">
              <a:buFontTx/>
              <a:buAutoNum type="arabicParenR"/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Судя по многообразию </a:t>
            </a:r>
            <a:r>
              <a:rPr lang="ru-RU" sz="2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блогов</a:t>
            </a: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обсуждения и мнений понятно, что политика 90-х гг. дискуссионная и интерес к ней лишь увеличивается</a:t>
            </a:r>
          </a:p>
          <a:p>
            <a:pPr marL="457200" indent="-457200" algn="ctr">
              <a:buFontTx/>
              <a:buAutoNum type="arabicParenR"/>
              <a:defRPr/>
            </a:pP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457200" indent="-457200" algn="ctr">
              <a:buFontTx/>
              <a:buAutoNum type="arabicParenR"/>
              <a:defRPr/>
            </a:pPr>
            <a:r>
              <a:rPr lang="ru-RU" sz="2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Единого мнения по отношению к истории России 1990-х сегодня нет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WordArt 5"/>
          <p:cNvSpPr>
            <a:spLocks noChangeArrowheads="1" noChangeShapeType="1" noTextEdit="1"/>
          </p:cNvSpPr>
          <p:nvPr/>
        </p:nvSpPr>
        <p:spPr bwMode="auto">
          <a:xfrm>
            <a:off x="304800" y="457200"/>
            <a:ext cx="84582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chemeClr val="accent3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Блок 4. </a:t>
            </a:r>
          </a:p>
          <a:p>
            <a:pPr>
              <a:defRPr/>
            </a:pP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chemeClr val="accent3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      "Свое </a:t>
            </a:r>
            <a:r>
              <a:rPr lang="ru-RU" sz="3600" kern="10" spc="720" dirty="0">
                <a:ln w="9525">
                  <a:noFill/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"/>
                <a:cs typeface="Arial"/>
              </a:rPr>
              <a:t>видение"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28600" y="2133600"/>
            <a:ext cx="8630783" cy="25853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Видео о реформах 90-х и личности Е.Т. Гайдара. Памяти Егора Гайдара.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7" descr="C:\Users\user\Desktop\1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38200" y="2667000"/>
            <a:ext cx="7464736" cy="175432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Видео </a:t>
            </a:r>
          </a:p>
          <a:p>
            <a:pPr algn="ctr">
              <a:defRPr/>
            </a:pPr>
            <a:r>
              <a:rPr lang="ru-RU" sz="5400" b="1" dirty="0">
                <a:ln>
                  <a:prstDash val="solid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приложено отдельно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0965" name="Picture 3" descr="Флаг РФ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2976" y="0"/>
              <a:ext cx="2784" cy="43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40966" name="Picture 4" descr="Флаг СССР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2976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0963" name="WordArt 5"/>
          <p:cNvSpPr>
            <a:spLocks noChangeArrowheads="1" noChangeShapeType="1" noTextEdit="1"/>
          </p:cNvSpPr>
          <p:nvPr/>
        </p:nvSpPr>
        <p:spPr bwMode="auto">
          <a:xfrm rot="-605948">
            <a:off x="2667000" y="1828800"/>
            <a:ext cx="6248400" cy="218598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60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Спасибо за внимание!</a:t>
            </a:r>
          </a:p>
        </p:txBody>
      </p:sp>
      <p:sp>
        <p:nvSpPr>
          <p:cNvPr id="38916" name="Text Box 6"/>
          <p:cNvSpPr txBox="1">
            <a:spLocks noChangeArrowheads="1"/>
          </p:cNvSpPr>
          <p:nvPr/>
        </p:nvSpPr>
        <p:spPr bwMode="auto">
          <a:xfrm>
            <a:off x="228600" y="228600"/>
            <a:ext cx="441960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chemeClr val="accent3"/>
                </a:solidFill>
              </a:rPr>
              <a:t>Человек должен знать свою историю, историю не только военную или внешнеполитическую, но и историю внутренней жизни своего государства! Причем знать как положительные, так и отрицательные стороны этого развития. Государство – это живой организм, а любому организму свойственно совершать ошибки. Зная совершенные просчеты позволит уже в будущем таких ошибок не совершать. Касательно оценки событий 90-х гг. в России – нужно адекватно оценивать их, не может быть 100% отрицательных событий или 100% положительных, политическая жизнь намного сложнее!</a:t>
            </a:r>
          </a:p>
          <a:p>
            <a:pPr>
              <a:spcBef>
                <a:spcPct val="50000"/>
              </a:spcBef>
              <a:defRPr/>
            </a:pPr>
            <a:r>
              <a:rPr lang="ru-RU" dirty="0">
                <a:solidFill>
                  <a:schemeClr val="accent3"/>
                </a:solidFill>
              </a:rPr>
              <a:t>Гражданин должен знать историю своего государства!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775</TotalTime>
  <Words>1794</Words>
  <Application>Microsoft Office PowerPoint</Application>
  <PresentationFormat>Экран (4:3)</PresentationFormat>
  <Paragraphs>143</Paragraphs>
  <Slides>39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3" baseType="lpstr">
      <vt:lpstr>Arial</vt:lpstr>
      <vt:lpstr>Calibri</vt:lpstr>
      <vt:lpstr>Оформление по умолчанию</vt:lpstr>
      <vt:lpstr>Диаграмма Microsoft Office Excel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62</cp:revision>
  <cp:lastPrinted>1601-01-01T00:00:00Z</cp:lastPrinted>
  <dcterms:created xsi:type="dcterms:W3CDTF">1601-01-01T00:00:00Z</dcterms:created>
  <dcterms:modified xsi:type="dcterms:W3CDTF">2014-02-28T02:19:54Z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