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99" r:id="rId5"/>
    <p:sldId id="301" r:id="rId6"/>
    <p:sldId id="302" r:id="rId7"/>
    <p:sldId id="303" r:id="rId8"/>
    <p:sldId id="258" r:id="rId9"/>
    <p:sldId id="259" r:id="rId10"/>
    <p:sldId id="277" r:id="rId11"/>
    <p:sldId id="260" r:id="rId12"/>
    <p:sldId id="276" r:id="rId13"/>
    <p:sldId id="275" r:id="rId14"/>
    <p:sldId id="274" r:id="rId15"/>
    <p:sldId id="273" r:id="rId16"/>
    <p:sldId id="272" r:id="rId17"/>
    <p:sldId id="271" r:id="rId18"/>
    <p:sldId id="287" r:id="rId19"/>
    <p:sldId id="286" r:id="rId20"/>
    <p:sldId id="283" r:id="rId21"/>
    <p:sldId id="282" r:id="rId22"/>
    <p:sldId id="281" r:id="rId23"/>
    <p:sldId id="280" r:id="rId24"/>
    <p:sldId id="279" r:id="rId25"/>
    <p:sldId id="291" r:id="rId26"/>
    <p:sldId id="290" r:id="rId27"/>
    <p:sldId id="289" r:id="rId28"/>
    <p:sldId id="284" r:id="rId29"/>
    <p:sldId id="285" r:id="rId30"/>
    <p:sldId id="262" r:id="rId31"/>
    <p:sldId id="269" r:id="rId32"/>
    <p:sldId id="293" r:id="rId33"/>
    <p:sldId id="294" r:id="rId34"/>
    <p:sldId id="295" r:id="rId35"/>
    <p:sldId id="297" r:id="rId36"/>
    <p:sldId id="296" r:id="rId37"/>
    <p:sldId id="266" r:id="rId38"/>
    <p:sldId id="298" r:id="rId39"/>
    <p:sldId id="27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4107-CD92-4FE4-B72C-9CE4AF8E6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B79A0-C577-4667-BF29-1BC11DC94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C0C1-F0E3-4CE6-8228-77D200A62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D25B-FCF6-47BD-8AB1-2CE607385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4C99-A587-4F5E-8313-E28303AF9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13C8-68E0-4660-AE80-0D7E7AEA9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5004-967C-4FF7-97FE-FDE50E86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3A1D-1242-4EC4-B180-AC16B5339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5B68-EB0F-4390-B0A1-9A20B814D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2FBA-2531-417F-8D8D-019D0C76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A534-D05B-4004-B2D1-C663EAC92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CE7929-6B7E-4A71-87D8-26F60F861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Microsoft_Office_Excel5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_Microsoft_Office_Excel6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q1TobGtOlLMMSbrFTVDHGuPSZ4_iDs1vIfoQZlAaxJ4/viewform?embedded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uspu.ru/news/92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213" y="0"/>
            <a:ext cx="91932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"Рождение России: 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десятилетие либеральных реформ"</a:t>
            </a:r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1524000" y="2333625"/>
            <a:ext cx="6162675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Конкурс "Время Гайдара"</a:t>
            </a:r>
          </a:p>
          <a:p>
            <a:pPr algn="ctr"/>
            <a:endParaRPr lang="ru-RU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Номинация: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"Правда о 90-х годах: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библиотекарь рекомендует!"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G:\Востриков Игорь\3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722313"/>
            <a:ext cx="4343400" cy="605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3520" y="0"/>
            <a:ext cx="744652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Е.Т. Гайдар Государственная нагрузка на экономику // 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экономики. – 2010. – №1. – С. 4-24.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971800"/>
            <a:ext cx="43434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Статья Е.Т. Гайдара посвященная размышлениям и воспоминаниям о собственной политической деятельности, причинах определенных «политических шагов».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2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343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9" name="Picture 5" descr="G:\Востриков Игорь\3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760413"/>
            <a:ext cx="41148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1634" y="0"/>
            <a:ext cx="87102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Е.Г. Ясин Слово о Гайдаре // 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Общественные науки и современность. – 2010. – №6. – С. 17-22.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362200"/>
            <a:ext cx="4343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журнале памяти Е.Т. Гайдара посвящен целый раздел (статьи самого Е.Т. Гайдара и статьи о нем). Тематика данного номера посвящается политике и политикам 90-х гг., приводятся оценки этих реформ для современной 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6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7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8" name="Picture 2" descr="G:\Востриков Игорь\3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81000"/>
            <a:ext cx="4522573" cy="6400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24400" y="0"/>
            <a:ext cx="44196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Я.М. Уринсон Экономические реформы: </a:t>
            </a:r>
          </a:p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взгляд из Министерства экономики //</a:t>
            </a:r>
          </a:p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России. – 2012. – №1. – С. 24-36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362200"/>
            <a:ext cx="43434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Я.М. Уринсон осветил события 90-х гг., в которых ему было удостоено принимать участие. Взгляд был акцентирован на проблемах в экономической сфере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0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1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2" descr="G:\Востриков Игорь\3 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228600"/>
            <a:ext cx="41148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А.Б. Безбородов Россия в начале 1990-х // </a:t>
            </a:r>
          </a:p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Преподавание истории и обществознания в школе. – 2011. – №10. – С. 3-13.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984480"/>
            <a:ext cx="43434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Публикация доктора исторических наук А.Б. Безбородова анализирует ход событий, связанный с деятельностью Е.Т. Гайдара и в целом с политикой «шоковой терапии»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4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5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2" descr="G:\Востриков Игорь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" y="228600"/>
            <a:ext cx="45624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Р.Х. Симонян Как это начиналось // Новая и новейшая история. – 2010. – №5. – С. 125-145.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615148"/>
            <a:ext cx="4343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Размышления ученого о политике и экономике в России 1990-х гг. Поднимается вопрос – как воспринимать данные события? Лихие 90-е? Или Коренное преобразование устаревшей политической системы в новую и современную?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146491">
            <a:off x="541569" y="2366849"/>
            <a:ext cx="7138173" cy="1754326"/>
          </a:xfrm>
          <a:prstGeom prst="rect">
            <a:avLst/>
          </a:prstGeom>
          <a:ln/>
          <a:scene3d>
            <a:camera prst="perspectiveHeroicExtremeLeftFacing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Книги из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фондов библиотеки</a:t>
            </a:r>
          </a:p>
        </p:txBody>
      </p:sp>
      <p:pic>
        <p:nvPicPr>
          <p:cNvPr id="18436" name="Picture 3" descr="G:\Востриков Игорь\4 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4267200"/>
            <a:ext cx="1458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G:\Востриков Игорь\2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152400"/>
            <a:ext cx="13477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G:\Востриков Игорь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49626">
            <a:off x="7362826" y="171450"/>
            <a:ext cx="11985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G:\Востриков Игорь\2 0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48564">
            <a:off x="485775" y="4351338"/>
            <a:ext cx="1504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G:\Востриков Игорь\4 0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74761">
            <a:off x="2911475" y="4368800"/>
            <a:ext cx="14763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 descr="G:\Востриков Игорь\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673788">
            <a:off x="5538788" y="180975"/>
            <a:ext cx="1230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2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463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9" name="Picture 2" descr="G:\Востриков Игорь\2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338" y="304800"/>
            <a:ext cx="4487862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Шейнис Взлет и падение парламента: Переломные годы в российской политике (1985-1993). – М.: Фонд ИНДЕМ, 2005. – 703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615148"/>
            <a:ext cx="4343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словам самого автора его работа посвящена становлению парламента в России после перерыва в ¾ века, трудным родам и родовым травмам Российской Конституции 1993 г., первым шагам российского парламентаризма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6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7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2" descr="G:\Востриков Игорь\2 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76200"/>
            <a:ext cx="4265613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Ю.Г. Романченко Охота на Россию. Наши враги и «друзья» в 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XXI 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веке – М.: Вече, 2005. – 480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86000"/>
            <a:ext cx="44196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подробно анализирует внешнеполитическую ситуацию России в начале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XXI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Итоги этого анализа связаны с деятельностью правительства 90-х гг. Книга будет интересна тем, кто хочет под новым углом рассмотреть события последних 20 лет в России, но читать лишь как дополнительную литературу, поскольку книга насыщена субъективным мнением автора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10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1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7" name="Picture 2" descr="C:\Users\user\Desktop\Время Гайдара 2014\Сканирования\2 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04800"/>
            <a:ext cx="41783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Российское общество и радикальные реформы. Мониторинг социальных и политических индикаторов / ред. В.К. Левашова – М.: Академия, 2001. – 896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09800"/>
            <a:ext cx="44196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Монография посвящена социологическим исследованиям, проведенным ИСПИ РАН в 1992-1999 г. Ценность работы заключается в том, что в центре повествования ставится «человек», а не обезличенное государство. Работа позволяет выявить действительные трудности российского общества в переходный период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34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35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1" name="Picture 2" descr="C:\Users\user\Desktop\Время Гайдара 2014\Сканирования\4 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98438"/>
            <a:ext cx="419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Е.Т. Гайдар Аномалии экономического роста – М.: Магистр, 1997. – 229 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09800"/>
            <a:ext cx="4419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Е.Т. Гайдар раскрывает в своем труде особенности прежде всего экономической политики России 90-х гг., какие черты, присущие лишь для России, выходят на передний план. Как в сложных экономических, политических и социальных проблемах поступало руководство государством и какова цена тех или иных шагов.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2484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Блок 1.   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"Мнение"</a:t>
            </a:r>
          </a:p>
        </p:txBody>
      </p:sp>
      <p:sp>
        <p:nvSpPr>
          <p:cNvPr id="7172" name="WordArt 8"/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8839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блоке представлены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результаты опроса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среди жителей 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Свердловской области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5638800"/>
            <a:ext cx="736899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Опрос состоял из 4х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8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59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2" descr="C:\Users\user\Desktop\Время Гайдара 2014\Сканирования\4 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28600"/>
            <a:ext cx="4338638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00600" y="0"/>
            <a:ext cx="43434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Согрин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Политическая история современной России. 1985-1994 – М.: Прогресс-Академия, 1994 – 194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2288262"/>
            <a:ext cx="44196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 посвящен переломному времени в истории нашей страны, слому старых устоев и порядков, существовавших семь десятилетий, и рождению новых, еще не окрепших и угловатых. Ценность заключается в предложении разных оценок к событиям 90-х гг.. Что позволяет уйти от односторонней точки зрения и видеть процесс целиком, со всеми «-» и «+»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82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583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Picture 2" descr="C:\Users\user\Desktop\Время Гайдара 2014\Сканирования\4 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50800"/>
            <a:ext cx="4343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Филатов Совершенно несекретно. Кулуары российской власти – М.: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Вигриус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2000. – 446 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09800"/>
            <a:ext cx="4419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Воспоминания бывшего работника Верховного Совета о политике и политиках 1990-х гг. знакомит читателя с многогранными и противоречивыми государственными фигурами. Особую ценность будет иметь при изучении атмосферы, творящейся внутри российской власти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6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07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2" descr="C:\Users\user\Desktop\Время Гайдара 2014\Сканирования\4 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93700"/>
            <a:ext cx="48958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53000" y="2209800"/>
            <a:ext cx="41910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заверениям автора его работа – это сложная система различных суждений о событиях 90-х гг., но суждения не только политиков, но и представителей других сфер, их мнение о совсем еще недавних событиях (книга 1999 г.). В тоже время – это простор для выработки читателем собственного представления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0"/>
            <a:ext cx="43434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А.Н. Чекалин Темнее всего перед рассветом: Россия-Запад: Идейные и экономические битвы цивилизаций накануне 2000 – М.: Правда, 1999. – 815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0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31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2" descr="C:\Users\user\Desktop\Время Гайдара 2014\Сканирования\4 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200025"/>
            <a:ext cx="41910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24400" y="0"/>
            <a:ext cx="44196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С.С. Шушкевич Моя жизнь, крушение и воскрешение СССР – М.: РОССПЭН, 2012. – 471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12062"/>
            <a:ext cx="44196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Политическая автобиография, сопряженная с оценками значимости событий 90-х гг. Будет наиболее интересна при изучении последних 2-3 лет существования СССР. Работа позволяет читателю рассмотреть события происходившие, не только в центре России, но и в национальных регионах. «Россия – это не только Москва»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54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7655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1" name="Picture 2" descr="C:\Users\user\Desktop\Время Гайдара 2014\Сканирования\4 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228600"/>
            <a:ext cx="4414838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24400" y="0"/>
            <a:ext cx="44196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Б.Н.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Шапталов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Россия в поисках эффективности – М., 2003 – 548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431971"/>
            <a:ext cx="441960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Посвящается анализу неудач российской политики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в., произведение призвано научить читателя на ошибках понять причины и источники сложной судьбы России. Как минимум задуматься о том, чтобы подобные ошибки не совершать, чтобы не приводить к подобным трагедиям. </a:t>
            </a:r>
          </a:p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«История должна учить!»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78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8679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5" name="Picture 2" descr="C:\Users\user\Desktop\Время Гайдара 2014\Сканирования\4 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76200"/>
            <a:ext cx="4060825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24400" y="0"/>
            <a:ext cx="44196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А.В. Шубин Парадоксы перестройки. Упущенный шанс СССР – М.: Вече, 2006. – 320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09800"/>
            <a:ext cx="4419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историка А.В. Шубина посвящается истории России начала 90-х гг. Данная книга – это поиск ответов на вопросы как и почему политика СССР 80-х гг. привела к громадному всплеску политической активности в 90-е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2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9703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9" name="Picture 2" descr="C:\Users\user\Desktop\Время Гайдара 2014\Сканирования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76200"/>
            <a:ext cx="4471988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24400" y="2769037"/>
            <a:ext cx="4419600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Исследование отражает особенности экономических, политических и культурных преобразований в России последнее десятилетие </a:t>
            </a:r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 Объясняются причины действий власти, открываются «подводные» камни политики – коррупция, попустительство, мошенничество.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0"/>
            <a:ext cx="44196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Р.Н.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Адельшин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Экономика, управление и право в условиях переходного периода – Казань: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Тиглимат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2002. – 276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26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27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3" name="Picture 5" descr="C:\Users\user\Desktop\Время Гайдара 2014\Сканирования\2 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900" y="76200"/>
            <a:ext cx="45593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А.Д. Кириллов Урал в новой России. Исследования. Гипотезы. Литература – Екатеринбург: Уральский рабочий, 1999. – 160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86000"/>
            <a:ext cx="4419600" cy="3000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России и ее регионов напрямую взаимосвязаны и являются единым целым, поэтому исторические процессы взаимосвязаны. Хотя и имеются свои региональные особенности, но в целом процессы идентичны.  Не стали исключением события 90-х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50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751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7" name="Picture 3" descr="C:\Users\user\Desktop\Время Гайдара 2014\Сканирования\4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975" y="182563"/>
            <a:ext cx="398462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24400" y="2209800"/>
            <a:ext cx="4419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Исследование Р.Г.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Пихои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 деятельности и личности первого президента России – Б.Н. Ельцина. Его вклад в развитие России и в частности в развитие Свердловской области. То, какой вклад он оставил в истории России, какой мы получили Россию после его 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0"/>
            <a:ext cx="434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Р.Г.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Пихоя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Борис Ельцин – Екатеринбург: Сократ, 2011. – 480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774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775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1" name="Picture 2" descr="C:\Users\user\Desktop\Время Гайдара 2014\Сканирования\4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"/>
            <a:ext cx="41719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0"/>
            <a:ext cx="4343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Манюхин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Прыжок назад. О Ельцине и о других – Екатеринбург: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Паркус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2002. – 264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2286000"/>
            <a:ext cx="441960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знакомит с событиями последнего десятилетия 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 и то, как эти события отражались на политической, экономической и социальной жизни Уральского региона. Произведение знакомит читателя с личностями, на чьих «плечах» лежало переустройство новой России, их достижения и ошибки. Прежде всего, знакомство с личностью Б.Н. Ельцина. Историческое знание – залог укрепления сильной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C:\Users\user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3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 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вы оцениваете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реформы 90-х»?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9523" y="4953000"/>
            <a:ext cx="420447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опросе приняли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участие 62 респондента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71600"/>
            <a:ext cx="4724400" cy="52629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Положительно, это были необходимые меры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Отрицательно, из-за неэффективной политики страна оказалась в кризисе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Резко негативное, политика СССР была гораздо эффективнее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Скорее положительно, поскольку реформы создали платформу для развития страны, пусть и заплатив высокую цену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5283200" y="2159000"/>
          <a:ext cx="3073400" cy="2438400"/>
        </p:xfrm>
        <a:graphic>
          <a:graphicData uri="http://schemas.openxmlformats.org/presentationml/2006/ole">
            <p:oleObj spid="_x0000_s1026" r:id="rId4" imgW="3072650" imgH="243861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Блок 3. </a:t>
            </a:r>
          </a:p>
          <a:p>
            <a:pPr algn="ctr"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"Памятник      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Е.Т. Гайдару"</a:t>
            </a: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76200" y="2289175"/>
            <a:ext cx="8986838" cy="296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Отражает мнение россиян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(на основе анализа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обсуждений в интернете)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 личности Е.Т. Гайдара,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значению его реформ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http://www.echo.msk.ru/files/1069582.jpg?13844523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44481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00600" y="0"/>
            <a:ext cx="4343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Москве 15.11.2013 г. был открыт памятник экономисту и политику Егору Гайдару.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4724400"/>
            <a:ext cx="4343400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сентябре 2010 года бюст Гайдара был установлен в одном из корпусов Высшей школы экономики на Покровском бульваре.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C:\Users\user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00600" y="1066800"/>
            <a:ext cx="434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Положителен ли был вклад Е.Т. Гайдара в развитие России?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76200"/>
            <a:ext cx="8840112" cy="707886"/>
          </a:xfrm>
          <a:prstGeom prst="rect">
            <a:avLst/>
          </a:prstGeom>
          <a:noFill/>
          <a:scene3d>
            <a:camera prst="perspectiveBelow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обсуждений в интернете 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-50800" y="1854200"/>
          <a:ext cx="6197600" cy="4165600"/>
        </p:xfrm>
        <a:graphic>
          <a:graphicData uri="http://schemas.openxmlformats.org/presentationml/2006/ole">
            <p:oleObj spid="_x0000_s3074" r:id="rId4" imgW="6194073" imgH="4170025" progId="Excel.Char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4804" y="5819336"/>
            <a:ext cx="70294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 153 опрошенных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C:\Users\user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76200"/>
            <a:ext cx="8840112" cy="707886"/>
          </a:xfrm>
          <a:prstGeom prst="rect">
            <a:avLst/>
          </a:prstGeom>
          <a:noFill/>
          <a:scene3d>
            <a:camera prst="perspectiveBelow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обсуждений в интернете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1066800"/>
            <a:ext cx="434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Нужно ли было устанавливать памятник Е.Т. Гайдару?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4804" y="5819336"/>
            <a:ext cx="70294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 206 опрошенных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-50800" y="1625600"/>
          <a:ext cx="6197600" cy="4165600"/>
        </p:xfrm>
        <a:graphic>
          <a:graphicData uri="http://schemas.openxmlformats.org/presentationml/2006/ole">
            <p:oleObj spid="_x0000_s4098" r:id="rId4" imgW="6194073" imgH="41639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76200"/>
            <a:ext cx="8840112" cy="707886"/>
          </a:xfrm>
          <a:prstGeom prst="rect">
            <a:avLst/>
          </a:prstGeom>
          <a:noFill/>
          <a:scene3d>
            <a:camera prst="perspectiveBelow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обсуждений в интернете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1066800"/>
            <a:ext cx="434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Несколько высказываний «за» политику 90-х гг., несколько «против»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219200"/>
            <a:ext cx="1293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2438400"/>
            <a:ext cx="8991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/>
                </a:solidFill>
              </a:rPr>
              <a:t>житель</a:t>
            </a:r>
            <a:r>
              <a:rPr lang="ru-RU" dirty="0">
                <a:solidFill>
                  <a:schemeClr val="accent3"/>
                </a:solidFill>
              </a:rPr>
              <a:t> Откуда: </a:t>
            </a:r>
            <a:r>
              <a:rPr lang="ru-RU" b="1" dirty="0">
                <a:solidFill>
                  <a:schemeClr val="accent3"/>
                </a:solidFill>
              </a:rPr>
              <a:t>москва17.11.2013 02:16</a:t>
            </a:r>
          </a:p>
          <a:p>
            <a:pPr>
              <a:defRPr/>
            </a:pPr>
            <a:r>
              <a:rPr lang="ru-RU" dirty="0">
                <a:solidFill>
                  <a:schemeClr val="accent3"/>
                </a:solidFill>
              </a:rPr>
              <a:t>Памятник Гайдару Е.Т. – замечательное произведение искусства, и для России он сделал многое.</a:t>
            </a:r>
          </a:p>
          <a:p>
            <a:pPr>
              <a:defRPr/>
            </a:pPr>
            <a:endParaRPr lang="ru-RU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accent3"/>
                </a:solidFill>
              </a:rPr>
              <a:t>Николай Богданов Откуда: СПб. </a:t>
            </a:r>
          </a:p>
          <a:p>
            <a:pPr>
              <a:defRPr/>
            </a:pPr>
            <a:r>
              <a:rPr lang="ru-RU" dirty="0">
                <a:solidFill>
                  <a:schemeClr val="accent3"/>
                </a:solidFill>
              </a:rPr>
              <a:t>Вижу лишь отрицательное отношение к тому, в чём вы ни уха, ни рыла не смыслите. Скажите спасибо Егору Тимуровичу (он вам не Егорка!) за спасение страны и возвращайтесь туда, где думать не надо. 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А чего ждать от комментатора, забывшего, где живёт, назвавшего себя "</a:t>
            </a:r>
            <a:r>
              <a:rPr lang="ru-RU" dirty="0" err="1">
                <a:solidFill>
                  <a:schemeClr val="accent3"/>
                </a:solidFill>
              </a:rPr>
              <a:t>полносту</a:t>
            </a:r>
            <a:r>
              <a:rPr lang="ru-RU" dirty="0">
                <a:solidFill>
                  <a:schemeClr val="accent3"/>
                </a:solidFill>
              </a:rPr>
              <a:t>", а выдающегося экономиста – "</a:t>
            </a:r>
            <a:r>
              <a:rPr lang="ru-RU" dirty="0" err="1">
                <a:solidFill>
                  <a:schemeClr val="accent3"/>
                </a:solidFill>
              </a:rPr>
              <a:t>егоркой</a:t>
            </a:r>
            <a:r>
              <a:rPr lang="ru-RU" dirty="0">
                <a:solidFill>
                  <a:schemeClr val="accent3"/>
                </a:solidFill>
              </a:rPr>
              <a:t>"?!.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76200"/>
            <a:ext cx="8840112" cy="707886"/>
          </a:xfrm>
          <a:prstGeom prst="rect">
            <a:avLst/>
          </a:prstGeom>
          <a:noFill/>
          <a:scene3d>
            <a:camera prst="perspectiveBelow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обсуждений в интернете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1066800"/>
            <a:ext cx="43434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Несколько высказываний «за» политику 90-х гг., несколько «против»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219200"/>
            <a:ext cx="2165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«против»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2590800"/>
            <a:ext cx="88392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3"/>
                </a:solidFill>
              </a:rPr>
              <a:t>Leon</a:t>
            </a:r>
            <a:r>
              <a:rPr lang="ru-RU" b="1" dirty="0">
                <a:solidFill>
                  <a:schemeClr val="accent3"/>
                </a:solidFill>
              </a:rPr>
              <a:t> 12</a:t>
            </a:r>
            <a:r>
              <a:rPr lang="ru-RU" dirty="0">
                <a:solidFill>
                  <a:schemeClr val="accent3"/>
                </a:solidFill>
              </a:rPr>
              <a:t> Откуда: </a:t>
            </a:r>
            <a:r>
              <a:rPr lang="ru-RU" b="1" dirty="0">
                <a:solidFill>
                  <a:schemeClr val="accent3"/>
                </a:solidFill>
              </a:rPr>
              <a:t>peterburg17.11.2013 15:44</a:t>
            </a:r>
          </a:p>
          <a:p>
            <a:pPr>
              <a:defRPr/>
            </a:pPr>
            <a:r>
              <a:rPr lang="ru-RU" dirty="0">
                <a:solidFill>
                  <a:schemeClr val="accent3"/>
                </a:solidFill>
              </a:rPr>
              <a:t>надеюсь, что этот памятник человеку, действия которого дискредитировали либерализм и привели к власти путина и его окружение долго не простоит.</a:t>
            </a:r>
          </a:p>
          <a:p>
            <a:pPr>
              <a:defRPr/>
            </a:pPr>
            <a:endParaRPr lang="ru-RU" b="1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3"/>
                </a:solidFill>
              </a:rPr>
              <a:t>_AAS</a:t>
            </a:r>
            <a:r>
              <a:rPr lang="ru-RU" dirty="0">
                <a:solidFill>
                  <a:schemeClr val="accent3"/>
                </a:solidFill>
              </a:rPr>
              <a:t> Откуда: </a:t>
            </a:r>
            <a:r>
              <a:rPr lang="ru-RU" b="1" dirty="0">
                <a:solidFill>
                  <a:schemeClr val="accent3"/>
                </a:solidFill>
              </a:rPr>
              <a:t>Реутов17.11.2013 16:04</a:t>
            </a:r>
          </a:p>
          <a:p>
            <a:pPr>
              <a:defRPr/>
            </a:pPr>
            <a:r>
              <a:rPr lang="ru-RU" dirty="0">
                <a:solidFill>
                  <a:schemeClr val="accent3"/>
                </a:solidFill>
              </a:rPr>
              <a:t>Проблема Гайдара в том, что он не представлял через, что пришлось пройти многим людям. Без национального самосознания не может существовать государство. Из-за эгоизма и жадности жуликов и воров Россия сейчас находится на пороге жесточайшего кризиса.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76200"/>
            <a:ext cx="8840112" cy="707886"/>
          </a:xfrm>
          <a:prstGeom prst="rect">
            <a:avLst/>
          </a:prstGeom>
          <a:noFill/>
          <a:scene3d>
            <a:camera prst="perspectiveBelow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обсуждений в интернете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90600"/>
            <a:ext cx="47244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Проанализировав мнения россиян по отношению к политике 90-х гг. можно сделать 2 вывода:</a:t>
            </a:r>
          </a:p>
          <a:p>
            <a:pPr algn="ctr">
              <a:defRPr/>
            </a:pP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ctr">
              <a:buFontTx/>
              <a:buAutoNum type="arabicParenR"/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Судя по многообразию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блогов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обсуждения и мнений понятно, что политика 90-х гг. дискуссионная и интерес к ней лишь увеличивается</a:t>
            </a:r>
          </a:p>
          <a:p>
            <a:pPr marL="457200" indent="-457200" algn="ctr">
              <a:buFontTx/>
              <a:buAutoNum type="arabicParenR"/>
              <a:defRPr/>
            </a:pP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 algn="ctr">
              <a:buFontTx/>
              <a:buAutoNum type="arabicParenR"/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Единого мнения по отношению к истории России 1990-х сегодня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Блок 4. </a:t>
            </a:r>
          </a:p>
          <a:p>
            <a:pPr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 "Свое 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видение"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133600"/>
            <a:ext cx="863078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Видео о реформах 90-х и личности Е.Т. Гайдара. Памяти Егора Гайдара.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2667000"/>
            <a:ext cx="746473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Видео </a:t>
            </a:r>
          </a:p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приложено отдельно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65" name="Picture 3" descr="Флаг Р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76" y="0"/>
              <a:ext cx="278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966" name="Picture 4" descr="Флаг СССР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97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 rot="-605948">
            <a:off x="2667000" y="1828800"/>
            <a:ext cx="6248400" cy="2185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41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3"/>
                </a:solidFill>
              </a:rPr>
              <a:t>Человек должен знать свою историю, историю не только военную или внешнеполитическую, но и историю внутренней жизни своего государства! Причем знать как положительные, так и отрицательные стороны этого развития. Государство – это живой организм, а любому организму свойственно совершать ошибки. Зная совершенные просчеты позволит уже в будущем таких ошибок не совершать. Касательно оценки событий 90-х гг. в России – нужно адекватно оценивать их, не может быть 100% отрицательных событий или 100% положительных, политическая жизнь намного сложнее!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3"/>
                </a:solidFill>
              </a:rPr>
              <a:t>Гражданин должен знать историю своего государства!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C:\Users\user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9600" y="0"/>
            <a:ext cx="8534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№2 «Отношение к  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политикам 1990-х»?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33400"/>
            <a:ext cx="4724400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sz="2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Положительное (с их помощью появилась современная Россия)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Скорее положительно (жесткость и борьба были необходимы для преобразований)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Скорее отрицательно (неоправданные жертвы)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Отрицательное (нежелание проводить последовательную политику)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2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Резко негативное (политики 90-х – это полукриминальные элементы, «обкрадывающие Россию»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609600"/>
            <a:ext cx="420447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опросе приняли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участие 62 респондента</a:t>
            </a:r>
          </a:p>
        </p:txBody>
      </p:sp>
      <p:graphicFrame>
        <p:nvGraphicFramePr>
          <p:cNvPr id="2050" name="Диаграмма 9"/>
          <p:cNvGraphicFramePr>
            <a:graphicFrameLocks/>
          </p:cNvGraphicFramePr>
          <p:nvPr/>
        </p:nvGraphicFramePr>
        <p:xfrm>
          <a:off x="4673600" y="2540000"/>
          <a:ext cx="4368800" cy="4064000"/>
        </p:xfrm>
        <a:graphic>
          <a:graphicData uri="http://schemas.openxmlformats.org/presentationml/2006/ole">
            <p:oleObj spid="_x0000_s2050" r:id="rId4" imgW="4365114" imgH="406028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user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8915400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№3 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«Назовите политика, 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внесшего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наибольший вклад в 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России в 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90-е гг.»?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524000"/>
            <a:ext cx="365725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с открытым ответом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6000"/>
            <a:ext cx="8839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политиков, набравших наибольшее число голосов</a:t>
            </a:r>
          </a:p>
        </p:txBody>
      </p:sp>
      <p:graphicFrame>
        <p:nvGraphicFramePr>
          <p:cNvPr id="8198" name="Диаграмма 5"/>
          <p:cNvGraphicFramePr>
            <a:graphicFrameLocks/>
          </p:cNvGraphicFramePr>
          <p:nvPr/>
        </p:nvGraphicFramePr>
        <p:xfrm>
          <a:off x="254000" y="2743200"/>
          <a:ext cx="8483600" cy="4165600"/>
        </p:xfrm>
        <a:graphic>
          <a:graphicData uri="http://schemas.openxmlformats.org/presentationml/2006/ole">
            <p:oleObj spid="_x0000_s8198" r:id="rId4" imgW="8480271" imgH="41639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user\Desktop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8915400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№4 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«Назовите политика, 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внесшего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наименьший вклад в 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России в </a:t>
            </a: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90-е гг.»?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524000"/>
            <a:ext cx="365725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с открытым ответом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6000"/>
            <a:ext cx="8839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политиков, набравших наибольшее число голосов</a:t>
            </a:r>
          </a:p>
        </p:txBody>
      </p:sp>
      <p:graphicFrame>
        <p:nvGraphicFramePr>
          <p:cNvPr id="9222" name="Диаграмма 5"/>
          <p:cNvGraphicFramePr>
            <a:graphicFrameLocks/>
          </p:cNvGraphicFramePr>
          <p:nvPr/>
        </p:nvGraphicFramePr>
        <p:xfrm>
          <a:off x="254000" y="2743200"/>
          <a:ext cx="8483600" cy="4165600"/>
        </p:xfrm>
        <a:graphic>
          <a:graphicData uri="http://schemas.openxmlformats.org/presentationml/2006/ole">
            <p:oleObj spid="_x0000_s9222" r:id="rId4" imgW="8480271" imgH="41639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2286000"/>
            <a:ext cx="8430706" cy="18774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опросом можно познакомиться здесь:</a:t>
            </a:r>
          </a:p>
          <a:p>
            <a:pPr algn="ctr">
              <a:defRPr/>
            </a:pPr>
            <a:r>
              <a:rPr lang="en-US" sz="10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https://docs.google.com/forms/d/1q1TobGtOlLMMSbrFTVDHGuPSZ4_iDs1vIfoQZlAaxJ4/viewform?embedded=true</a:t>
            </a:r>
            <a:r>
              <a:rPr lang="ru-RU" sz="10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10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Опрос опубликован на сайте ИИЦ-НБ </a:t>
            </a:r>
          </a:p>
          <a:p>
            <a:pPr algn="ctr">
              <a:defRPr/>
            </a:pPr>
            <a:r>
              <a:rPr lang="ru-RU" sz="1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(опрос проходил и в другом источнике – </a:t>
            </a:r>
          </a:p>
          <a:p>
            <a:pPr algn="ctr">
              <a:defRPr/>
            </a:pPr>
            <a:r>
              <a:rPr lang="ru-RU" sz="1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социальных сетях с декабря 2013 по февраль 2014)</a:t>
            </a:r>
          </a:p>
          <a:p>
            <a:pPr algn="ctr">
              <a:defRPr/>
            </a:pPr>
            <a:r>
              <a:rPr lang="en-US" sz="1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http://library.uspu.ru/news/924</a:t>
            </a:r>
            <a:r>
              <a:rPr lang="ru-RU" sz="1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248400" cy="1027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Блок 1. </a:t>
            </a:r>
          </a:p>
          <a:p>
            <a:pPr algn="r"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"Мнение"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409136" y="914400"/>
            <a:ext cx="868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Блок 2.</a:t>
            </a:r>
          </a:p>
          <a:p>
            <a:pPr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"Библиотека 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рекомендует!"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0" y="2590800"/>
            <a:ext cx="8915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Здесь представлена литература, </a:t>
            </a:r>
          </a:p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Собранная из фондов библиотеки УрГПУ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:\Users\user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G:\Востриков Игорь\3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70969">
            <a:off x="1273969" y="2299494"/>
            <a:ext cx="272415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G:\Востриков Игорь\3 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3587750"/>
            <a:ext cx="2311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G:\Востриков Игорь\3 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50508">
            <a:off x="5761038" y="2027238"/>
            <a:ext cx="261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G:\Востриков Игорь\3 0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388949">
            <a:off x="3973513" y="2482850"/>
            <a:ext cx="251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685800"/>
            <a:ext cx="8553368" cy="15329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Периодические издания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фондов ИИЦ-НБ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775</TotalTime>
  <Words>1794</Words>
  <Application>Microsoft Office PowerPoint</Application>
  <PresentationFormat>Экран (4:3)</PresentationFormat>
  <Paragraphs>143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Оформление по умолчанию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cp:lastPrinted>1601-01-01T00:00:00Z</cp:lastPrinted>
  <dcterms:created xsi:type="dcterms:W3CDTF">1601-01-01T00:00:00Z</dcterms:created>
  <dcterms:modified xsi:type="dcterms:W3CDTF">2014-02-28T02:19:54Z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