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7" r:id="rId4"/>
    <p:sldId id="260" r:id="rId5"/>
    <p:sldId id="262" r:id="rId6"/>
    <p:sldId id="275" r:id="rId7"/>
    <p:sldId id="263" r:id="rId8"/>
    <p:sldId id="272" r:id="rId9"/>
    <p:sldId id="268" r:id="rId10"/>
    <p:sldId id="278" r:id="rId11"/>
    <p:sldId id="266" r:id="rId12"/>
    <p:sldId id="267" r:id="rId13"/>
    <p:sldId id="274" r:id="rId14"/>
    <p:sldId id="276" r:id="rId15"/>
    <p:sldId id="264" r:id="rId16"/>
    <p:sldId id="273" r:id="rId17"/>
    <p:sldId id="286" r:id="rId18"/>
    <p:sldId id="269" r:id="rId19"/>
    <p:sldId id="270" r:id="rId20"/>
    <p:sldId id="280" r:id="rId21"/>
    <p:sldId id="279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07" autoAdjust="0"/>
    <p:restoredTop sz="94660"/>
  </p:normalViewPr>
  <p:slideViewPr>
    <p:cSldViewPr>
      <p:cViewPr varScale="1">
        <p:scale>
          <a:sx n="104" d="100"/>
          <a:sy n="104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club.ru/index.php?page=book&amp;id=43585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oclub.ru/index.php?page=book&amp;id=57020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club.ru/index.php?page=book&amp;id=212343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biblioclub.ru/index.php?page=book&amp;id=49334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club.ru/index.php?page=book&amp;id=477454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biblioclub.ru/index.php?page=book&amp;id=27666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oclub.ru/index.php?page=book&amp;id=44577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club.ru/index.php?page=book&amp;id=48269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85728"/>
            <a:ext cx="4786346" cy="12144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ИИЦ-Научная библиотека 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691941" cy="6593918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8992" y="1643050"/>
            <a:ext cx="5829296" cy="221457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праздника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621508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2020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5984" y="214290"/>
            <a:ext cx="6624736" cy="11521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Рекомендованная литература по истории создания Красной Армии</a:t>
            </a:r>
            <a:endParaRPr lang="ru-RU" sz="3200" b="1" dirty="0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4572000" y="1785926"/>
            <a:ext cx="4286280" cy="29289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/>
              <a:t>Рождение Красной Армии</a:t>
            </a:r>
          </a:p>
          <a:p>
            <a:pPr>
              <a:buNone/>
            </a:pPr>
            <a:r>
              <a:rPr lang="ru-RU" sz="8000" dirty="0" smtClean="0"/>
              <a:t>Автор: </a:t>
            </a:r>
            <a:r>
              <a:rPr lang="ru-RU" sz="8000" dirty="0" err="1" smtClean="0"/>
              <a:t>Бритов</a:t>
            </a:r>
            <a:r>
              <a:rPr lang="ru-RU" sz="8000" dirty="0" smtClean="0"/>
              <a:t> В. В.</a:t>
            </a:r>
          </a:p>
          <a:p>
            <a:pPr>
              <a:buNone/>
            </a:pPr>
            <a:r>
              <a:rPr lang="ru-RU" sz="8000" dirty="0" smtClean="0"/>
              <a:t>Дисциплина: История России                (Отечественная история)</a:t>
            </a:r>
          </a:p>
          <a:p>
            <a:pPr>
              <a:buNone/>
            </a:pPr>
            <a:r>
              <a:rPr lang="ru-RU" sz="8000" dirty="0" smtClean="0"/>
              <a:t>Жанр: Научная литература</a:t>
            </a:r>
          </a:p>
          <a:p>
            <a:pPr>
              <a:buNone/>
            </a:pPr>
            <a:r>
              <a:rPr lang="ru-RU" sz="8000" dirty="0" smtClean="0"/>
              <a:t>Москва: Государственное </a:t>
            </a:r>
          </a:p>
          <a:p>
            <a:pPr>
              <a:buNone/>
            </a:pPr>
            <a:r>
              <a:rPr lang="ru-RU" sz="8000" dirty="0" err="1" smtClean="0"/>
              <a:t>учебно</a:t>
            </a:r>
            <a:r>
              <a:rPr lang="ru-RU" sz="8000" dirty="0" smtClean="0"/>
              <a:t>- педагогическое издательство </a:t>
            </a:r>
          </a:p>
          <a:p>
            <a:pPr>
              <a:buNone/>
            </a:pPr>
            <a:r>
              <a:rPr lang="ru-RU" sz="8000" dirty="0" smtClean="0"/>
              <a:t>Министерства просвещения РСФСР, </a:t>
            </a:r>
          </a:p>
          <a:p>
            <a:pPr>
              <a:buNone/>
            </a:pPr>
            <a:r>
              <a:rPr lang="ru-RU" sz="8000" dirty="0" smtClean="0"/>
              <a:t>1961</a:t>
            </a:r>
          </a:p>
          <a:p>
            <a:pPr>
              <a:buNone/>
            </a:pPr>
            <a:r>
              <a:rPr lang="ru-RU" sz="8000" dirty="0" smtClean="0"/>
              <a:t>Объем: 279 стр.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5072074"/>
            <a:ext cx="607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Режим доступа: по подписке. – URL: </a:t>
            </a:r>
            <a:r>
              <a:rPr lang="ru-RU" dirty="0" smtClean="0">
                <a:hlinkClick r:id="rId3"/>
              </a:rPr>
              <a:t>http://biblioclub.ru/index.php?page=book&amp;id=435852</a:t>
            </a:r>
            <a:endParaRPr lang="ru-RU" dirty="0"/>
          </a:p>
        </p:txBody>
      </p:sp>
      <p:pic>
        <p:nvPicPr>
          <p:cNvPr id="24580" name="Picture 4" descr="http://static.biblioclub.ru/cover/43/d0283953fd1aec6f12cfa5e8d0a47866p3feznkp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857364"/>
            <a:ext cx="2143140" cy="3057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57422" y="214290"/>
            <a:ext cx="6624736" cy="11521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Рекомендованная литература по истории создания Красной Армии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785926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Военная история России</a:t>
            </a:r>
            <a:r>
              <a:rPr lang="ru-RU" sz="2000" dirty="0" smtClean="0"/>
              <a:t>:                       учебное пособие</a:t>
            </a:r>
          </a:p>
          <a:p>
            <a:r>
              <a:rPr lang="ru-RU" sz="2000" dirty="0" smtClean="0"/>
              <a:t>Автор: Рябцев Ю. С.</a:t>
            </a:r>
          </a:p>
          <a:p>
            <a:r>
              <a:rPr lang="ru-RU" sz="2000" dirty="0" smtClean="0"/>
              <a:t>Дисциплина: Военное дело. Военная наука История России</a:t>
            </a:r>
          </a:p>
          <a:p>
            <a:r>
              <a:rPr lang="ru-RU" sz="2000" dirty="0" smtClean="0"/>
              <a:t>Жанр: Школьная литература / Учебная литература  для </a:t>
            </a:r>
            <a:r>
              <a:rPr lang="ru-RU" sz="2000" dirty="0" err="1" smtClean="0"/>
              <a:t>ссузов</a:t>
            </a:r>
            <a:endParaRPr lang="ru-RU" sz="2000" dirty="0" smtClean="0"/>
          </a:p>
          <a:p>
            <a:r>
              <a:rPr lang="ru-RU" sz="2000" dirty="0" smtClean="0"/>
              <a:t>Москва, Берлин: Директмедиа </a:t>
            </a:r>
            <a:r>
              <a:rPr lang="ru-RU" sz="2000" dirty="0" err="1" smtClean="0"/>
              <a:t>Паблишинг</a:t>
            </a:r>
            <a:r>
              <a:rPr lang="ru-RU" sz="2000" dirty="0" smtClean="0"/>
              <a:t>, 2019</a:t>
            </a:r>
          </a:p>
          <a:p>
            <a:r>
              <a:rPr lang="ru-RU" sz="2000" dirty="0" smtClean="0"/>
              <a:t>Объем: 544 стр.</a:t>
            </a:r>
            <a:endParaRPr lang="ru-RU" sz="2000" dirty="0"/>
          </a:p>
        </p:txBody>
      </p:sp>
      <p:pic>
        <p:nvPicPr>
          <p:cNvPr id="20482" name="Picture 2" descr="http://static.biblioclub.ru/cover/57/2a419f946d52c72a502f6186c17023e1bx7ogj0t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928802"/>
            <a:ext cx="1902788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298" y="5072074"/>
            <a:ext cx="621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Режим доступа: по подписке. – URL: </a:t>
            </a:r>
            <a:r>
              <a:rPr lang="ru-RU" dirty="0" smtClean="0">
                <a:hlinkClick r:id="rId4"/>
              </a:rPr>
              <a:t>http://biblioclub.ru/index.php?page=book&amp;id=570203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214290"/>
            <a:ext cx="1917852" cy="664371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5984" y="142852"/>
            <a:ext cx="6624736" cy="11521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Рекомендованная литература по истории создания Красной Армии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1412776"/>
            <a:ext cx="46085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Военная история</a:t>
            </a:r>
            <a:r>
              <a:rPr lang="ru-RU" sz="2000" dirty="0" smtClean="0"/>
              <a:t>: конспект лекций</a:t>
            </a:r>
          </a:p>
          <a:p>
            <a:r>
              <a:rPr lang="ru-RU" sz="1600" dirty="0" smtClean="0"/>
              <a:t>Автор: </a:t>
            </a:r>
            <a:r>
              <a:rPr lang="ru-RU" sz="1600" dirty="0" err="1" smtClean="0"/>
              <a:t>Кутепов</a:t>
            </a:r>
            <a:r>
              <a:rPr lang="ru-RU" sz="1600" dirty="0" smtClean="0"/>
              <a:t> В. А. , </a:t>
            </a:r>
            <a:r>
              <a:rPr lang="ru-RU" sz="1600" dirty="0" err="1" smtClean="0"/>
              <a:t>Грымзин</a:t>
            </a:r>
            <a:r>
              <a:rPr lang="ru-RU" sz="1600" dirty="0" smtClean="0"/>
              <a:t> К. А., Масляков В. А</a:t>
            </a:r>
          </a:p>
          <a:p>
            <a:r>
              <a:rPr lang="ru-RU" sz="1600" dirty="0" smtClean="0"/>
              <a:t>Дисциплина: Военное дело. Военная наука История</a:t>
            </a:r>
          </a:p>
          <a:p>
            <a:r>
              <a:rPr lang="ru-RU" sz="1600" dirty="0" smtClean="0"/>
              <a:t>Жанр: Учебная литература для вузов</a:t>
            </a:r>
          </a:p>
          <a:p>
            <a:r>
              <a:rPr lang="ru-RU" sz="1600" dirty="0" smtClean="0"/>
              <a:t>Омск: Издательство </a:t>
            </a:r>
            <a:r>
              <a:rPr lang="ru-RU" sz="1600" dirty="0" err="1" smtClean="0"/>
              <a:t>ОмГТУ</a:t>
            </a:r>
            <a:r>
              <a:rPr lang="ru-RU" sz="1600" dirty="0" smtClean="0"/>
              <a:t>, 2017</a:t>
            </a:r>
          </a:p>
          <a:p>
            <a:r>
              <a:rPr lang="ru-RU" sz="1600" dirty="0" smtClean="0"/>
              <a:t>Объем: 308 стр.</a:t>
            </a:r>
            <a:endParaRPr lang="ru-RU" sz="1600" dirty="0"/>
          </a:p>
        </p:txBody>
      </p:sp>
      <p:pic>
        <p:nvPicPr>
          <p:cNvPr id="23554" name="Picture 2" descr="http://static.biblioclub.ru/cover/49/ed8f4bc5e0df7852f075bb6c0997dcf4hso0fc0a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1728192" cy="246555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176464" y="306896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1600" dirty="0" smtClean="0"/>
              <a:t>Режим доступа: по подписке. – URL: </a:t>
            </a:r>
            <a:r>
              <a:rPr lang="ru-RU" sz="1600" dirty="0" smtClean="0">
                <a:hlinkClick r:id="rId4"/>
              </a:rPr>
              <a:t>http://biblioclub.ru/index.php?page=book&amp;id=493342</a:t>
            </a:r>
            <a:r>
              <a:rPr lang="ru-RU" sz="1600" dirty="0" smtClean="0"/>
              <a:t> 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48472" y="3933056"/>
            <a:ext cx="4752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Боевой восемнадцатый год</a:t>
            </a:r>
            <a:r>
              <a:rPr lang="ru-RU" sz="2000" dirty="0" smtClean="0"/>
              <a:t>: монография</a:t>
            </a:r>
          </a:p>
          <a:p>
            <a:r>
              <a:rPr lang="ru-RU" sz="1600" dirty="0" smtClean="0"/>
              <a:t>Автор: Антонов А. Е.</a:t>
            </a:r>
          </a:p>
          <a:p>
            <a:r>
              <a:rPr lang="ru-RU" sz="1600" dirty="0" smtClean="0"/>
              <a:t>Дисциплина: История России (Отечественная история)</a:t>
            </a:r>
          </a:p>
          <a:p>
            <a:r>
              <a:rPr lang="ru-RU" sz="1600" dirty="0" smtClean="0"/>
              <a:t>Жанр: Научные монографии</a:t>
            </a:r>
          </a:p>
          <a:p>
            <a:r>
              <a:rPr lang="ru-RU" sz="1600" dirty="0" smtClean="0"/>
              <a:t>Москва: Военное издательство Министерства обороны СССР, 1961</a:t>
            </a:r>
          </a:p>
          <a:p>
            <a:r>
              <a:rPr lang="ru-RU" sz="1600" dirty="0" smtClean="0"/>
              <a:t>Объем: 260 стр.</a:t>
            </a:r>
            <a:endParaRPr lang="ru-RU" sz="1600" dirty="0"/>
          </a:p>
        </p:txBody>
      </p:sp>
      <p:pic>
        <p:nvPicPr>
          <p:cNvPr id="23556" name="Picture 4" descr="http://static.biblioclub.ru/cover/21/7c89baf491d17e7cd0c9c382fe3692d7j4tnt94t9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071942"/>
            <a:ext cx="1799445" cy="256720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248472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Режим доступа: по подписке. – URL: </a:t>
            </a:r>
            <a:r>
              <a:rPr lang="ru-RU" sz="1600" dirty="0" smtClean="0">
                <a:hlinkClick r:id="rId6"/>
              </a:rPr>
              <a:t>http://biblioclub.ru/index.php?page=book&amp;id=212343</a:t>
            </a: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7422" y="785794"/>
            <a:ext cx="6624736" cy="129614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_FuturaRoundDemi" pitchFamily="34" charset="-52"/>
              </a:rPr>
              <a:t>23 февраля 1919 г. газета «Правда» поместила передовицу о праздновании дня рождения                Красной Армии. </a:t>
            </a:r>
          </a:p>
        </p:txBody>
      </p:sp>
      <p:pic>
        <p:nvPicPr>
          <p:cNvPr id="28674" name="Picture 2" descr="Картинки по запросу 23 февраля 1919 г. газета «Правда» поместила передовицу о праздновании дня рождения Красной Арми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4786346" cy="4437302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11760" y="188640"/>
            <a:ext cx="6336704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ИСТОРИЯ ПРАЗДНИКА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7422" y="357166"/>
            <a:ext cx="6572296" cy="292895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_FuturaRoundDemi" pitchFamily="34" charset="-52"/>
              </a:rPr>
              <a:t>Праздник был на несколько лет забыт и возобновлён в 1922 году.</a:t>
            </a:r>
          </a:p>
          <a:p>
            <a:r>
              <a:rPr lang="ru-RU" sz="2000" dirty="0" smtClean="0">
                <a:latin typeface="a_FuturaRoundDemi" pitchFamily="34" charset="-52"/>
              </a:rPr>
              <a:t>27 января этого года было опубликовано постановление Президиума ВЦИК о 4-й годовщине Красной армии: «В соответствии с постановлением IX Всероссийского съезда Советов о Красной армии Президиум ВЦИК обращает внимание исполкомов на наступающую годовщину создания Красной армии (23 февраля)».</a:t>
            </a:r>
          </a:p>
        </p:txBody>
      </p:sp>
      <p:pic>
        <p:nvPicPr>
          <p:cNvPr id="30724" name="Picture 4" descr="Картинки по запросу годовщина красной арм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429000"/>
            <a:ext cx="4929221" cy="325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428860" y="1071546"/>
            <a:ext cx="6500858" cy="22860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_FuturaRoundDemi" pitchFamily="34" charset="-52"/>
              </a:rPr>
              <a:t>В 1922 г. в этот день на Красной площади в Москве состоялся парад войск Московского гарнизона.            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a_FuturaRoundDemi" pitchFamily="34" charset="-52"/>
              </a:rPr>
              <a:t>В 1923 г. впервые был издан приказ Реввоенсовета республики в честь дня Красной Армии и Флота.</a:t>
            </a:r>
            <a:r>
              <a:rPr lang="ru-RU" sz="2000" dirty="0" smtClean="0">
                <a:latin typeface="a_FuturaRoundDemi" pitchFamily="34" charset="-52"/>
              </a:rPr>
              <a:t> С тех пор поздравительные приказы в ознаменование этого праздника стали традиционными.</a:t>
            </a:r>
          </a:p>
        </p:txBody>
      </p:sp>
      <p:pic>
        <p:nvPicPr>
          <p:cNvPr id="22530" name="Picture 2" descr="Парад на Красной площади, Москва, 1922 год."/>
          <p:cNvPicPr>
            <a:picLocks noChangeAspect="1" noChangeArrowheads="1"/>
          </p:cNvPicPr>
          <p:nvPr/>
        </p:nvPicPr>
        <p:blipFill>
          <a:blip r:embed="rId3" cstate="print"/>
          <a:srcRect l="6873" t="1656" r="3783" b="10182"/>
          <a:stretch>
            <a:fillRect/>
          </a:stretch>
        </p:blipFill>
        <p:spPr bwMode="auto">
          <a:xfrm>
            <a:off x="2285984" y="3500438"/>
            <a:ext cx="3993384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18" y="5000636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Парад                              </a:t>
            </a:r>
          </a:p>
          <a:p>
            <a:r>
              <a:rPr lang="ru-RU" sz="2000" dirty="0" smtClean="0"/>
              <a:t>на Красной площади, </a:t>
            </a:r>
          </a:p>
          <a:p>
            <a:r>
              <a:rPr lang="ru-RU" sz="2000" dirty="0" smtClean="0"/>
              <a:t>Москва, 1922 год.</a:t>
            </a:r>
            <a:endParaRPr lang="ru-RU" sz="20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11760" y="188640"/>
            <a:ext cx="6336704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ИСТОРИЯ ПРАЗДНИКА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23 февраля 1918"/>
          <p:cNvPicPr>
            <a:picLocks noChangeAspect="1" noChangeArrowheads="1"/>
          </p:cNvPicPr>
          <p:nvPr/>
        </p:nvPicPr>
        <p:blipFill>
          <a:blip r:embed="rId2" cstate="print"/>
          <a:srcRect b="17301"/>
          <a:stretch>
            <a:fillRect/>
          </a:stretch>
        </p:blipFill>
        <p:spPr bwMode="auto">
          <a:xfrm>
            <a:off x="2411760" y="1196752"/>
            <a:ext cx="6120680" cy="3374489"/>
          </a:xfrm>
          <a:prstGeom prst="rect">
            <a:avLst/>
          </a:prstGeom>
          <a:noFill/>
        </p:spPr>
      </p:pic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72008" y="0"/>
            <a:ext cx="1979712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11760" y="188640"/>
            <a:ext cx="6336704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ИСТОРИЯ ПРАЗДНИКА</a:t>
            </a:r>
            <a:endParaRPr lang="ru-RU" sz="32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67744" y="4797152"/>
            <a:ext cx="6696744" cy="158417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_FuturaRoundDemi" pitchFamily="34" charset="-52"/>
              </a:rPr>
              <a:t>Документа, учреждавшего 23 февраля как официальный советский праздник, не существовало, хотя этот день ежегодно отмечался в СССР              всем народом.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357158" y="142852"/>
            <a:ext cx="1285884" cy="4454483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7422" y="4572008"/>
            <a:ext cx="6643702" cy="207170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sz="2000" b="1" dirty="0" smtClean="0"/>
              <a:t>Каждый год в день празднования рождения                           Красной Армии - 23 февраля газеты публиковали приказ Верховного Главнокомандующего. В нем товарищ Сталин подводил военные итоги, ставил новые задачи, поздравлял воинов и партизан с праздником.                                      </a:t>
            </a:r>
          </a:p>
          <a:p>
            <a:pPr algn="just"/>
            <a:r>
              <a:rPr lang="ru-RU" sz="2000" b="1" dirty="0" smtClean="0">
                <a:latin typeface="a_FuturaRoundDemi" pitchFamily="34" charset="-52"/>
              </a:rPr>
              <a:t>                               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28" y="1142984"/>
            <a:ext cx="6715172" cy="32008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Из Приказа Народного Комиссара Обороны № 55</a:t>
            </a:r>
          </a:p>
          <a:p>
            <a:pPr fontAlgn="base"/>
            <a:r>
              <a:rPr lang="ru-RU" sz="2000" b="1" dirty="0" smtClean="0">
                <a:solidFill>
                  <a:srgbClr val="C00000"/>
                </a:solidFill>
              </a:rPr>
              <a:t>г. Москва. 23 февраля 1942 года</a:t>
            </a:r>
          </a:p>
          <a:p>
            <a:pPr fontAlgn="base"/>
            <a:r>
              <a:rPr lang="ru-RU" dirty="0" smtClean="0"/>
              <a:t>«24-ю годовщину Красной Армии народы нашей страны встречают в суровые дни Отечественной войны против фашистской Германии…</a:t>
            </a:r>
          </a:p>
          <a:p>
            <a:pPr fontAlgn="base"/>
            <a:r>
              <a:rPr lang="ru-RU" dirty="0" smtClean="0"/>
              <a:t>…Недалек день, когда Красная Армия решительным ударом отбросит озверелого врага от Ленинграда, очистит от него города и села Белоруссии и Украины, Литвы, Латвии, Эстонии...</a:t>
            </a:r>
          </a:p>
          <a:p>
            <a:pPr fontAlgn="base"/>
            <a:r>
              <a:rPr lang="ru-RU" dirty="0" smtClean="0"/>
              <a:t>…Под знаменем Ленина вперед на разгром немецко-фашистских захватчиков!</a:t>
            </a:r>
          </a:p>
          <a:p>
            <a:pPr fontAlgn="base"/>
            <a:r>
              <a:rPr lang="ru-RU" dirty="0" smtClean="0"/>
              <a:t>Народный комиссар обороны И. Сталин».</a:t>
            </a:r>
            <a:endParaRPr lang="ru-RU" dirty="0"/>
          </a:p>
        </p:txBody>
      </p:sp>
      <p:pic>
        <p:nvPicPr>
          <p:cNvPr id="3074" name="Picture 2" descr="C:\Documents and Settings\Пользователь\Рабочий стол\news-4qw5zPWr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0183">
            <a:off x="68342" y="4022564"/>
            <a:ext cx="2293276" cy="1719957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285984" y="142852"/>
            <a:ext cx="6479580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ПРАЗДНИК 23 ФЕВРАЛЯ В ГОДЫ ВЕЛИКОЙ ОТЕЧЕСТВЕННОЙ ВОЙНЫ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39752" y="404664"/>
            <a:ext cx="6480720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_FuturaRoundDemi" pitchFamily="34" charset="-52"/>
              </a:rPr>
              <a:t>После Великой Отечественной войны в Москве, столицах союзных республик, городах-героях и крепости-герое Бресте                                                                23 февраля стали производиться торжественные артиллерийские салюты.</a:t>
            </a:r>
          </a:p>
        </p:txBody>
      </p:sp>
      <p:pic>
        <p:nvPicPr>
          <p:cNvPr id="25606" name="Picture 6" descr="Картинки по запросу 23 февраля торжественные артиллерийские салют брест"/>
          <p:cNvPicPr>
            <a:picLocks noChangeAspect="1" noChangeArrowheads="1"/>
          </p:cNvPicPr>
          <p:nvPr/>
        </p:nvPicPr>
        <p:blipFill>
          <a:blip r:embed="rId3" cstate="print"/>
          <a:srcRect l="8232" t="11190" r="17683"/>
          <a:stretch>
            <a:fillRect/>
          </a:stretch>
        </p:blipFill>
        <p:spPr bwMode="auto">
          <a:xfrm>
            <a:off x="3624163" y="2714620"/>
            <a:ext cx="405045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72008" y="0"/>
            <a:ext cx="1979712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67744" y="404664"/>
            <a:ext cx="6519098" cy="223851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a_FuturaRoundDemi" pitchFamily="34" charset="-52"/>
            </a:endParaRPr>
          </a:p>
          <a:p>
            <a:endParaRPr lang="ru-RU" dirty="0" smtClean="0">
              <a:latin typeface="a_FuturaRoundDemi" pitchFamily="34" charset="-52"/>
            </a:endParaRPr>
          </a:p>
          <a:p>
            <a:r>
              <a:rPr lang="ru-RU" sz="2000" dirty="0" smtClean="0">
                <a:latin typeface="a_FuturaRoundDemi" pitchFamily="34" charset="-52"/>
              </a:rPr>
              <a:t>13 марта 1995 г. Президент Б.Н. Ельцин подписал </a:t>
            </a:r>
            <a:r>
              <a:rPr lang="ru-RU" sz="2000" b="1" dirty="0" smtClean="0">
                <a:solidFill>
                  <a:srgbClr val="C00000"/>
                </a:solidFill>
                <a:latin typeface="a_FuturaRoundDemi" pitchFamily="34" charset="-52"/>
              </a:rPr>
              <a:t>Федеральный закон «О днях воинской славы                  (победных днях) России». </a:t>
            </a:r>
          </a:p>
          <a:p>
            <a:r>
              <a:rPr lang="ru-RU" sz="2000" dirty="0" smtClean="0">
                <a:latin typeface="a_FuturaRoundDemi" pitchFamily="34" charset="-52"/>
              </a:rPr>
              <a:t>В список таких дней было внесено и 23 февраля                        как День победы Красной армии над кайзеровскими войсками Германии (1918) –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a_FuturaRoundDemi" pitchFamily="34" charset="-52"/>
              </a:rPr>
              <a:t>День защитников Отечества.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a_FuturaRoundDemi" pitchFamily="34" charset="-52"/>
            </a:endParaRPr>
          </a:p>
        </p:txBody>
      </p:sp>
      <p:pic>
        <p:nvPicPr>
          <p:cNvPr id="26626" name="Picture 2" descr="Картинки по запросу О днях воинской славы (победных днях)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2613843" cy="370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214290"/>
            <a:ext cx="2008099" cy="6402012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57422" y="4857760"/>
            <a:ext cx="6518528" cy="187220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_FuturaRoundDemi" pitchFamily="34" charset="-52"/>
              </a:rPr>
              <a:t>23 февраля 1918 г. под Псковом                                                 бойцы 2-го красноармейского полка                                      под командованием А.И. Черепанова вступили                      в бой с передовым отрядом германских войск, наступавших на Петроград.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571876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Обелиск и горельефная композиция, открытый                                     23 февраля 1969 г. в ознаменование первых военных столкновений Красной Армии с немецкими кайзеровскими войсками под Псковом и Нарвой в 1918 г.</a:t>
            </a:r>
            <a:endParaRPr lang="ru-RU" sz="20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357422" y="142852"/>
            <a:ext cx="6643702" cy="107157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dirty="0" smtClean="0">
              <a:latin typeface="Calibri" pitchFamily="34" charset="0"/>
            </a:endParaRPr>
          </a:p>
          <a:p>
            <a:pPr algn="ctr"/>
            <a:r>
              <a:rPr lang="ru-RU" sz="2800" i="1" dirty="0" smtClean="0">
                <a:latin typeface="Calibri" pitchFamily="34" charset="0"/>
              </a:rPr>
              <a:t>СОБЫТИЯ, ОЗНАМЕНОВАВШИЕ РОЖДЕНИЕ регулярной КРАСНОЙ АРМИИ</a:t>
            </a:r>
          </a:p>
          <a:p>
            <a:pPr algn="ctr"/>
            <a:endParaRPr lang="ru-RU" sz="3200" b="1" dirty="0"/>
          </a:p>
        </p:txBody>
      </p:sp>
      <p:pic>
        <p:nvPicPr>
          <p:cNvPr id="2" name="Picture 2" descr="C:\Documents and Settings\Пользователь\Рабочий стол\2020 Планы патр. меропр\-pamyatnik krasnoi armi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126" y="1428736"/>
            <a:ext cx="578149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357166"/>
            <a:ext cx="1876608" cy="6500834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23728" y="188640"/>
            <a:ext cx="6624736" cy="15121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Литература по истории Красной и Советской армии</a:t>
            </a:r>
          </a:p>
        </p:txBody>
      </p:sp>
      <p:pic>
        <p:nvPicPr>
          <p:cNvPr id="33794" name="Picture 2" descr="http://static.biblioclub.ru/cover/27/76076f8d94140319e0307bdedfa4e932hmqrdk5c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1644774" cy="23465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707904" y="170080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У каждого была своя война. Записки ротного командира: документально-художественная</a:t>
            </a:r>
          </a:p>
          <a:p>
            <a:r>
              <a:rPr lang="ru-RU" sz="1600" dirty="0" smtClean="0"/>
              <a:t>Автор: Черкасов П.</a:t>
            </a:r>
          </a:p>
          <a:p>
            <a:r>
              <a:rPr lang="ru-RU" sz="1600" dirty="0" smtClean="0"/>
              <a:t>Дисциплина: История России (Отечественная история)</a:t>
            </a:r>
          </a:p>
          <a:p>
            <a:r>
              <a:rPr lang="ru-RU" sz="1600" dirty="0" smtClean="0"/>
              <a:t>Жанр: Дневники, мемуары, письма</a:t>
            </a:r>
          </a:p>
          <a:p>
            <a:r>
              <a:rPr lang="ru-RU" sz="1600" dirty="0" smtClean="0"/>
              <a:t>Москва: Весь Мир, 2015</a:t>
            </a:r>
          </a:p>
          <a:p>
            <a:r>
              <a:rPr lang="ru-RU" sz="1600" dirty="0" smtClean="0"/>
              <a:t>Объем: 208 стр.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573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Режим доступа: по подписке. – URL: </a:t>
            </a:r>
            <a:r>
              <a:rPr lang="ru-RU" sz="1600" dirty="0" smtClean="0">
                <a:hlinkClick r:id="rId4"/>
              </a:rPr>
              <a:t>http://biblioclub.ru/index.php?page=book&amp;id=276669</a:t>
            </a:r>
            <a:endParaRPr lang="ru-RU" sz="1600" dirty="0"/>
          </a:p>
        </p:txBody>
      </p:sp>
      <p:pic>
        <p:nvPicPr>
          <p:cNvPr id="33796" name="Picture 4" descr="http://static.biblioclub.ru/cover/47/3f6718bc7dc4614c662ddba92a6f74a6hwzu634sb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244" y="4365104"/>
            <a:ext cx="1564660" cy="223224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707904" y="4340711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«Максим» не выходит на связь: художественная литература</a:t>
            </a:r>
          </a:p>
          <a:p>
            <a:r>
              <a:rPr lang="ru-RU" sz="1600" dirty="0" smtClean="0"/>
              <a:t>Автор: Горчаков О. А.</a:t>
            </a:r>
          </a:p>
          <a:p>
            <a:r>
              <a:rPr lang="ru-RU" sz="1600" dirty="0" smtClean="0"/>
              <a:t>Дисциплина: Русская литература</a:t>
            </a:r>
          </a:p>
          <a:p>
            <a:r>
              <a:rPr lang="ru-RU" sz="1600" dirty="0" smtClean="0"/>
              <a:t>Жанр: Проза</a:t>
            </a:r>
          </a:p>
          <a:p>
            <a:r>
              <a:rPr lang="ru-RU" sz="1600" dirty="0" smtClean="0"/>
              <a:t>Москва: Издательство «</a:t>
            </a:r>
            <a:r>
              <a:rPr lang="ru-RU" sz="1600" dirty="0" err="1" smtClean="0"/>
              <a:t>Рипол-Классик</a:t>
            </a:r>
            <a:r>
              <a:rPr lang="ru-RU" sz="1600" dirty="0" smtClean="0"/>
              <a:t>», 2015</a:t>
            </a:r>
          </a:p>
          <a:p>
            <a:r>
              <a:rPr lang="ru-RU" sz="1600" dirty="0" smtClean="0"/>
              <a:t>Объем: 337 стр.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59823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Режим доступа: по подписке. – URL: </a:t>
            </a:r>
            <a:r>
              <a:rPr lang="ru-RU" sz="1600" dirty="0" smtClean="0">
                <a:hlinkClick r:id="rId6"/>
              </a:rPr>
              <a:t>http://biblioclub.ru/index.php?page=book&amp;id=477454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142852"/>
            <a:ext cx="1938475" cy="6715148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23728" y="188640"/>
            <a:ext cx="6624736" cy="15121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Литература по истории Красной и Советской армии</a:t>
            </a:r>
            <a:endParaRPr lang="ru-RU" sz="3200" b="1" dirty="0"/>
          </a:p>
        </p:txBody>
      </p:sp>
      <p:pic>
        <p:nvPicPr>
          <p:cNvPr id="33798" name="Picture 6" descr="http://static.biblioclub.ru/cover/44/b71116be3502eb86e45a1da7974b028boswsqybgk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1947066" cy="277781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286248" y="2285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Нашу Победу не отдадим! Последний маршал империи: научно-популярное издание</a:t>
            </a:r>
          </a:p>
          <a:p>
            <a:r>
              <a:rPr lang="ru-RU" sz="2000" dirty="0" smtClean="0"/>
              <a:t>Автор: Язов Д.</a:t>
            </a:r>
          </a:p>
          <a:p>
            <a:r>
              <a:rPr lang="ru-RU" sz="2000" dirty="0" smtClean="0"/>
              <a:t>Дисциплина: История</a:t>
            </a:r>
          </a:p>
          <a:p>
            <a:r>
              <a:rPr lang="ru-RU" sz="2000" dirty="0" smtClean="0"/>
              <a:t>Жанр: Популярная литература</a:t>
            </a:r>
          </a:p>
          <a:p>
            <a:r>
              <a:rPr lang="ru-RU" sz="2000" dirty="0" smtClean="0"/>
              <a:t>Москва: Книжный мир, 2015</a:t>
            </a:r>
          </a:p>
          <a:p>
            <a:r>
              <a:rPr lang="ru-RU" sz="2000" dirty="0" smtClean="0"/>
              <a:t>Объем: 253 стр.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5286388"/>
            <a:ext cx="592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Режим доступа: по подписке. – URL: </a:t>
            </a:r>
            <a:r>
              <a:rPr lang="ru-RU" dirty="0" smtClean="0">
                <a:hlinkClick r:id="rId4"/>
              </a:rPr>
              <a:t>http://biblioclub.ru/index.php?page=book&amp;id=445774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642910" y="142852"/>
            <a:ext cx="1938475" cy="6715148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786050" y="1000108"/>
            <a:ext cx="6215106" cy="121444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Благодарим за внимание!</a:t>
            </a:r>
            <a:endParaRPr lang="ru-RU" sz="3600" b="1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72008" y="0"/>
            <a:ext cx="2142538" cy="6830616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57422" y="4643446"/>
            <a:ext cx="6518528" cy="187220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Памятник в честь 50-летия                     Красной Армии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г. Псков, </a:t>
            </a:r>
            <a:r>
              <a:rPr lang="ru-RU" sz="2400" dirty="0" smtClean="0">
                <a:solidFill>
                  <a:schemeClr val="tx1"/>
                </a:solidFill>
              </a:rPr>
              <a:t>пригородный микрорайон </a:t>
            </a:r>
            <a:r>
              <a:rPr lang="ru-RU" sz="2400" dirty="0" smtClean="0"/>
              <a:t>Кресты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357166"/>
            <a:ext cx="6429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Горельеф, выполненный из кованой меди, отображающий историю Советской Армии                  с 1918 г. до Великой Отечественной войны.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Documents and Settings\Пользователь\Рабочий стол\2020 Планы патр. меропр\pamyatnik krasnoi armi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71612"/>
            <a:ext cx="5804302" cy="278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214290"/>
            <a:ext cx="1876608" cy="6500834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95736" y="3933056"/>
            <a:ext cx="6768752" cy="273630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latin typeface="a_FuturaRoundDemi" pitchFamily="34" charset="-52"/>
              </a:rPr>
              <a:t>«23 февраля 1918 г. – день напряженных боев                       на </a:t>
            </a:r>
            <a:r>
              <a:rPr lang="ru-RU" i="1" dirty="0" err="1" smtClean="0">
                <a:solidFill>
                  <a:schemeClr val="tx1"/>
                </a:solidFill>
                <a:latin typeface="a_FuturaRoundDemi" pitchFamily="34" charset="-52"/>
              </a:rPr>
              <a:t>петроградском</a:t>
            </a:r>
            <a:r>
              <a:rPr lang="ru-RU" i="1" dirty="0" smtClean="0">
                <a:solidFill>
                  <a:schemeClr val="tx1"/>
                </a:solidFill>
                <a:latin typeface="a_FuturaRoundDemi" pitchFamily="34" charset="-52"/>
              </a:rPr>
              <a:t> направлении, день массового вступления в Красную Армию рабочих и крестьян и мобилизации всех сил и средств страны на отпор врагам революции стал считаться днем рождения Красной Армии и с тех пор ежегодно отмечается как </a:t>
            </a:r>
            <a:r>
              <a:rPr lang="ru-RU" b="1" i="1" dirty="0" smtClean="0">
                <a:solidFill>
                  <a:srgbClr val="C00000"/>
                </a:solidFill>
                <a:latin typeface="a_FuturaRoundDemi" pitchFamily="34" charset="-52"/>
              </a:rPr>
              <a:t>День Советских Вооруженных Сил</a:t>
            </a:r>
            <a:r>
              <a:rPr lang="ru-RU" i="1" dirty="0" smtClean="0">
                <a:solidFill>
                  <a:schemeClr val="tx1"/>
                </a:solidFill>
                <a:latin typeface="a_FuturaRoundDemi" pitchFamily="34" charset="-52"/>
              </a:rPr>
              <a:t>, как всенародный праздник любви и уважения нашего народа к своим защитникам».</a:t>
            </a:r>
          </a:p>
          <a:p>
            <a:r>
              <a:rPr lang="ru-RU" dirty="0" smtClean="0">
                <a:solidFill>
                  <a:schemeClr val="tx1"/>
                </a:solidFill>
                <a:latin typeface="a_FuturaRoundDemi" pitchFamily="34" charset="-52"/>
              </a:rPr>
              <a:t>                       Черепанов  А. И. Поле ратное мое. М., 1984 </a:t>
            </a:r>
          </a:p>
        </p:txBody>
      </p:sp>
      <p:pic>
        <p:nvPicPr>
          <p:cNvPr id="16386" name="Picture 2" descr="Картинки по запросу 23 февраля 1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5256584" cy="3574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72008" y="0"/>
            <a:ext cx="1979712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11760" y="188640"/>
            <a:ext cx="6336704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ПРОИСХОЖДЕНИЕ ПРАЗДНИКА</a:t>
            </a:r>
            <a:endParaRPr lang="ru-RU" sz="32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95736" y="4869160"/>
            <a:ext cx="6624736" cy="1800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u="sng" dirty="0" smtClean="0">
                <a:latin typeface="a_FuturaRoundDemi" pitchFamily="34" charset="-52"/>
              </a:rPr>
              <a:t>Ранее, 1 (28) января 1918 г.</a:t>
            </a:r>
            <a:r>
              <a:rPr lang="ru-RU" dirty="0" smtClean="0">
                <a:latin typeface="a_FuturaRoundDemi" pitchFamily="34" charset="-52"/>
              </a:rPr>
              <a:t> В. И. Ленин подписал декрет Совета народных комиссаров об организации                                  Рабоче-крестьянской Красной Армии (РККА),                                   а </a:t>
            </a:r>
            <a:r>
              <a:rPr lang="ru-RU" u="sng" dirty="0" smtClean="0">
                <a:latin typeface="a_FuturaRoundDemi" pitchFamily="34" charset="-52"/>
              </a:rPr>
              <a:t>29 января (11 февраля) </a:t>
            </a:r>
            <a:r>
              <a:rPr lang="ru-RU" dirty="0" smtClean="0">
                <a:latin typeface="a_FuturaRoundDemi" pitchFamily="34" charset="-52"/>
              </a:rPr>
              <a:t>— Рабоче-крестьянского Красного Флота (РККФ). </a:t>
            </a:r>
          </a:p>
        </p:txBody>
      </p:sp>
      <p:pic>
        <p:nvPicPr>
          <p:cNvPr id="9218" name="Picture 2" descr="Картинки по запросу Рабоче-крестьянская Красной Арм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0"/>
            <a:ext cx="2880320" cy="3888431"/>
          </a:xfrm>
          <a:prstGeom prst="rect">
            <a:avLst/>
          </a:prstGeom>
          <a:noFill/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23698"/>
            <a:ext cx="3024336" cy="387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11760" y="188640"/>
            <a:ext cx="6336704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ПРОИСХОЖДЕНИЕ ПРАЗДНИКА</a:t>
            </a:r>
            <a:endParaRPr lang="ru-RU" sz="32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95736" y="5877272"/>
            <a:ext cx="6408712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a_FuturaRoundDemi" pitchFamily="34" charset="-52"/>
              </a:rPr>
              <a:t>Декрет СНК о создании Рабоче-крестьянской Красной армии с поправками В. И. Ленина.</a:t>
            </a:r>
          </a:p>
        </p:txBody>
      </p:sp>
      <p:pic>
        <p:nvPicPr>
          <p:cNvPr id="29698" name="Picture 2" descr="https://upload.wikimedia.org/wikipedia/commons/thumb/2/24/Lenin_rkka_dekret_1600.gif/300px-Lenin_rkka_dekret_16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7"/>
            <a:ext cx="5515546" cy="4908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11760" y="188640"/>
            <a:ext cx="6336704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ПРОИСХОЖДЕНИЕ ПРАЗДНИКА</a:t>
            </a:r>
            <a:endParaRPr lang="ru-RU" sz="32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67744" y="4653136"/>
            <a:ext cx="6552728" cy="172819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a_FuturaRoundDemi" pitchFamily="34" charset="-52"/>
              </a:rPr>
              <a:t> 22 февраля 1918 г. был опубликован декрет-воззвание СНК «Социалистическое Отечество в опасности!».                             </a:t>
            </a:r>
          </a:p>
          <a:p>
            <a:pPr algn="just"/>
            <a:endParaRPr lang="ru-RU" dirty="0" smtClean="0">
              <a:latin typeface="a_FuturaRoundDemi" pitchFamily="34" charset="-52"/>
            </a:endParaRPr>
          </a:p>
          <a:p>
            <a:pPr algn="just"/>
            <a:r>
              <a:rPr lang="ru-RU" dirty="0" smtClean="0">
                <a:latin typeface="a_FuturaRoundDemi" pitchFamily="34" charset="-52"/>
              </a:rPr>
              <a:t>23 февраля состоялись массовые митинги в Петрограде, Москве и других городах страны, на которых трудящихся призывали встать на защиту Отечества. </a:t>
            </a:r>
          </a:p>
        </p:txBody>
      </p:sp>
      <p:pic>
        <p:nvPicPr>
          <p:cNvPr id="19458" name="Picture 2" descr="Картинки по запросу 23 февраля 1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85860"/>
            <a:ext cx="547548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11760" y="188640"/>
            <a:ext cx="6336704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ПРОИСХОЖДЕНИЕ ПРАЗДНИКА</a:t>
            </a:r>
            <a:endParaRPr lang="ru-RU" sz="32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500694" y="1500174"/>
            <a:ext cx="3357586" cy="421484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_FuturaRoundDemi" pitchFamily="34" charset="-52"/>
              </a:rPr>
              <a:t>Этот день ознаменовался массовым вступлением добровольцев                            в Красную Армию и началом широкого формирования её отрядов и частей, вскоре остановивших продвижение германских войск                 под Псковом и Нарвой.</a:t>
            </a:r>
          </a:p>
        </p:txBody>
      </p:sp>
      <p:pic>
        <p:nvPicPr>
          <p:cNvPr id="7" name="Picture 2" descr="Картинки по запросу добровольцы красной арм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2786082" cy="409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453" r="6781"/>
          <a:stretch>
            <a:fillRect/>
          </a:stretch>
        </p:blipFill>
        <p:spPr bwMode="auto">
          <a:xfrm>
            <a:off x="142844" y="0"/>
            <a:ext cx="1979712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5984" y="214290"/>
            <a:ext cx="6624736" cy="11521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Рекомендованная литература по истории создания Красной Армии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857364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Гражданская война : материалы по истории Красной Армии. 1 Том.</a:t>
            </a:r>
          </a:p>
          <a:p>
            <a:r>
              <a:rPr lang="ru-RU" sz="2400" dirty="0" smtClean="0"/>
              <a:t>Дисциплина: История России</a:t>
            </a:r>
          </a:p>
          <a:p>
            <a:r>
              <a:rPr lang="ru-RU" sz="2400" dirty="0" smtClean="0"/>
              <a:t>Жанр: Научная литература</a:t>
            </a:r>
          </a:p>
          <a:p>
            <a:r>
              <a:rPr lang="ru-RU" sz="2400" dirty="0" smtClean="0"/>
              <a:t>Москва: Высший военный редакционный совет, 1923</a:t>
            </a:r>
          </a:p>
          <a:p>
            <a:r>
              <a:rPr lang="ru-RU" sz="2400" dirty="0" smtClean="0"/>
              <a:t> 515 стр.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929198"/>
            <a:ext cx="6429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Режим доступа: по подписке. – URL: </a:t>
            </a:r>
            <a:r>
              <a:rPr lang="ru-RU" dirty="0" smtClean="0">
                <a:hlinkClick r:id="rId3"/>
              </a:rPr>
              <a:t>http://biblioclub.ru/index.php?page=book&amp;id=482691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578645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*Режим доступа по подписке – чтение книги доступно только  с территории университета.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://static.biblioclub.ru/cover/48/f29eb7ece25a87192c53a645672fc4bcusuuex7j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57364"/>
            <a:ext cx="206938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769</Words>
  <Application>Microsoft Office PowerPoint</Application>
  <PresentationFormat>Экран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ИИЦ-Научная библиотека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ИИЦ-НБ УрГПУ представляет виртуальную выставку… </dc:title>
  <dc:creator>Administrator</dc:creator>
  <cp:lastModifiedBy>User</cp:lastModifiedBy>
  <cp:revision>113</cp:revision>
  <dcterms:created xsi:type="dcterms:W3CDTF">2020-01-15T05:38:27Z</dcterms:created>
  <dcterms:modified xsi:type="dcterms:W3CDTF">2020-02-19T09:48:47Z</dcterms:modified>
</cp:coreProperties>
</file>