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0" r:id="rId3"/>
    <p:sldId id="261" r:id="rId4"/>
    <p:sldId id="262" r:id="rId5"/>
    <p:sldId id="263" r:id="rId6"/>
    <p:sldId id="265" r:id="rId7"/>
    <p:sldId id="266" r:id="rId8"/>
    <p:sldId id="268" r:id="rId9"/>
    <p:sldId id="269" r:id="rId10"/>
    <p:sldId id="270" r:id="rId11"/>
    <p:sldId id="271" r:id="rId12"/>
    <p:sldId id="273" r:id="rId13"/>
    <p:sldId id="277" r:id="rId14"/>
    <p:sldId id="27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472" autoAdjust="0"/>
  </p:normalViewPr>
  <p:slideViewPr>
    <p:cSldViewPr>
      <p:cViewPr varScale="1">
        <p:scale>
          <a:sx n="102" d="100"/>
          <a:sy n="102" d="100"/>
        </p:scale>
        <p:origin x="-24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84393-3D72-4104-AE39-C476A59CF866}" type="datetimeFigureOut">
              <a:rPr lang="ru-RU" smtClean="0"/>
              <a:pPr/>
              <a:t>09.12.2019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D4228-0D07-46F3-B844-8907BAD37EB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D4228-0D07-46F3-B844-8907BAD37EBB}"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09.12.2019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Nobel-Prize-qpr"/>
          <p:cNvPicPr>
            <a:picLocks noChangeAspect="1" noChangeArrowheads="1"/>
          </p:cNvPicPr>
          <p:nvPr/>
        </p:nvPicPr>
        <p:blipFill>
          <a:blip r:embed="rId2" cstate="print"/>
          <a:srcRect/>
          <a:stretch>
            <a:fillRect/>
          </a:stretch>
        </p:blipFill>
        <p:spPr bwMode="auto">
          <a:xfrm>
            <a:off x="0" y="-15875"/>
            <a:ext cx="9372600" cy="6873875"/>
          </a:xfrm>
          <a:prstGeom prst="rect">
            <a:avLst/>
          </a:prstGeom>
          <a:noFill/>
        </p:spPr>
      </p:pic>
      <p:sp>
        <p:nvSpPr>
          <p:cNvPr id="5128" name="Text Box 8"/>
          <p:cNvSpPr txBox="1">
            <a:spLocks noChangeArrowheads="1"/>
          </p:cNvSpPr>
          <p:nvPr/>
        </p:nvSpPr>
        <p:spPr bwMode="auto">
          <a:xfrm>
            <a:off x="0" y="228600"/>
            <a:ext cx="9144000" cy="1463675"/>
          </a:xfrm>
          <a:prstGeom prst="rect">
            <a:avLst/>
          </a:prstGeom>
          <a:noFill/>
          <a:ln w="9525">
            <a:noFill/>
            <a:miter lim="800000"/>
            <a:headEnd/>
            <a:tailEnd/>
          </a:ln>
          <a:effectLst/>
        </p:spPr>
        <p:txBody>
          <a:bodyPr>
            <a:spAutoFit/>
          </a:bodyPr>
          <a:lstStyle/>
          <a:p>
            <a:pPr algn="ctr"/>
            <a:r>
              <a:rPr lang="ru-RU" sz="4500" dirty="0">
                <a:solidFill>
                  <a:schemeClr val="bg1"/>
                </a:solidFill>
                <a:latin typeface="Times New Roman" pitchFamily="18" charset="0"/>
              </a:rPr>
              <a:t>Лауреаты  Нобелевской премии </a:t>
            </a:r>
          </a:p>
          <a:p>
            <a:pPr algn="ctr"/>
            <a:r>
              <a:rPr lang="ru-RU" sz="4500" dirty="0">
                <a:solidFill>
                  <a:schemeClr val="bg1"/>
                </a:solidFill>
                <a:latin typeface="Times New Roman" pitchFamily="18" charset="0"/>
              </a:rPr>
              <a:t>                                    </a:t>
            </a:r>
            <a:r>
              <a:rPr lang="ru-RU" sz="4500" dirty="0" smtClean="0">
                <a:solidFill>
                  <a:schemeClr val="bg1"/>
                </a:solidFill>
                <a:latin typeface="Times New Roman" pitchFamily="18" charset="0"/>
              </a:rPr>
              <a:t>2019 </a:t>
            </a:r>
            <a:r>
              <a:rPr lang="ru-RU" sz="4500" dirty="0">
                <a:solidFill>
                  <a:schemeClr val="bg1"/>
                </a:solidFill>
                <a:latin typeface="Times New Roman" pitchFamily="18" charset="0"/>
              </a:rPr>
              <a:t>года</a:t>
            </a:r>
          </a:p>
        </p:txBody>
      </p:sp>
      <p:sp>
        <p:nvSpPr>
          <p:cNvPr id="5129" name="Text Box 9"/>
          <p:cNvSpPr txBox="1">
            <a:spLocks noChangeArrowheads="1"/>
          </p:cNvSpPr>
          <p:nvPr/>
        </p:nvSpPr>
        <p:spPr bwMode="auto">
          <a:xfrm>
            <a:off x="2339752" y="5877272"/>
            <a:ext cx="5181600" cy="830997"/>
          </a:xfrm>
          <a:prstGeom prst="rect">
            <a:avLst/>
          </a:prstGeom>
          <a:noFill/>
          <a:ln w="9525">
            <a:noFill/>
            <a:miter lim="800000"/>
            <a:headEnd/>
            <a:tailEnd/>
          </a:ln>
          <a:effectLst/>
        </p:spPr>
        <p:txBody>
          <a:bodyPr>
            <a:spAutoFit/>
          </a:bodyPr>
          <a:lstStyle/>
          <a:p>
            <a:r>
              <a:rPr lang="ru-RU" sz="2400" dirty="0">
                <a:solidFill>
                  <a:schemeClr val="bg1"/>
                </a:solidFill>
                <a:latin typeface="Times New Roman" pitchFamily="18" charset="0"/>
              </a:rPr>
              <a:t>ИИЦ-Научная библиотека </a:t>
            </a:r>
            <a:r>
              <a:rPr lang="ru-RU" sz="2400" dirty="0" smtClean="0">
                <a:solidFill>
                  <a:schemeClr val="bg1"/>
                </a:solidFill>
                <a:latin typeface="Times New Roman" pitchFamily="18" charset="0"/>
              </a:rPr>
              <a:t>УрГПУ</a:t>
            </a:r>
          </a:p>
          <a:p>
            <a:r>
              <a:rPr lang="ru-RU" sz="2400" dirty="0" smtClean="0">
                <a:solidFill>
                  <a:schemeClr val="bg1"/>
                </a:solidFill>
                <a:latin typeface="Times New Roman" pitchFamily="18" charset="0"/>
              </a:rPr>
              <a:t>    Составитель – А.М. Драндин</a:t>
            </a:r>
            <a:r>
              <a:rPr lang="ru-RU" dirty="0" smtClean="0">
                <a:solidFill>
                  <a:schemeClr val="bg1"/>
                </a:solidFill>
              </a:rPr>
              <a:t>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3" name="Text Box 3"/>
          <p:cNvSpPr txBox="1">
            <a:spLocks noChangeArrowheads="1"/>
          </p:cNvSpPr>
          <p:nvPr/>
        </p:nvSpPr>
        <p:spPr bwMode="auto">
          <a:xfrm>
            <a:off x="2714612" y="142852"/>
            <a:ext cx="3619965" cy="646331"/>
          </a:xfrm>
          <a:prstGeom prst="rect">
            <a:avLst/>
          </a:prstGeom>
          <a:noFill/>
          <a:ln w="9525">
            <a:noFill/>
            <a:miter lim="800000"/>
            <a:headEnd/>
            <a:tailEnd/>
          </a:ln>
        </p:spPr>
        <p:txBody>
          <a:bodyPr wrap="none">
            <a:spAutoFit/>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ru-RU" sz="3600" dirty="0" smtClean="0">
                <a:solidFill>
                  <a:schemeClr val="bg1"/>
                </a:solidFill>
                <a:latin typeface="Times New Roman" pitchFamily="18" charset="0"/>
                <a:cs typeface="Times New Roman" pitchFamily="18" charset="0"/>
              </a:rPr>
              <a:t>Немного истории</a:t>
            </a:r>
            <a:endParaRPr lang="ru-RU" sz="3600" dirty="0">
              <a:solidFill>
                <a:schemeClr val="bg1"/>
              </a:solidFill>
              <a:latin typeface="Times New Roman" pitchFamily="18" charset="0"/>
              <a:cs typeface="Times New Roman" pitchFamily="18" charset="0"/>
            </a:endParaRPr>
          </a:p>
        </p:txBody>
      </p:sp>
      <p:sp>
        <p:nvSpPr>
          <p:cNvPr id="4" name="Прямоугольник 3"/>
          <p:cNvSpPr/>
          <p:nvPr/>
        </p:nvSpPr>
        <p:spPr>
          <a:xfrm>
            <a:off x="142844" y="714356"/>
            <a:ext cx="9253692" cy="2554545"/>
          </a:xfrm>
          <a:prstGeom prst="rect">
            <a:avLst/>
          </a:prstGeom>
        </p:spPr>
        <p:txBody>
          <a:bodyPr wrap="square">
            <a:spAutoFit/>
          </a:bodyPr>
          <a:lstStyle/>
          <a:p>
            <a:r>
              <a:rPr lang="ru-RU" sz="2000" dirty="0" smtClean="0">
                <a:solidFill>
                  <a:schemeClr val="bg1"/>
                </a:solidFill>
                <a:latin typeface="Times New Roman" pitchFamily="18" charset="0"/>
                <a:cs typeface="Times New Roman" pitchFamily="18" charset="0"/>
              </a:rPr>
              <a:t>   В 1972 году </a:t>
            </a:r>
            <a:r>
              <a:rPr lang="ru-RU" sz="2000" dirty="0" err="1" smtClean="0">
                <a:solidFill>
                  <a:schemeClr val="bg1"/>
                </a:solidFill>
                <a:latin typeface="Times New Roman" pitchFamily="18" charset="0"/>
                <a:cs typeface="Times New Roman" pitchFamily="18" charset="0"/>
              </a:rPr>
              <a:t>Уиттингхем</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Стенли</a:t>
            </a:r>
            <a:r>
              <a:rPr lang="ru-RU" sz="2000" dirty="0" smtClean="0">
                <a:solidFill>
                  <a:schemeClr val="bg1"/>
                </a:solidFill>
                <a:latin typeface="Times New Roman" pitchFamily="18" charset="0"/>
                <a:cs typeface="Times New Roman" pitchFamily="18" charset="0"/>
              </a:rPr>
              <a:t> работая в лаборатории аккумуляторных технологий, разрабатывал методы, которые могли бы привести к технологиям, позволяющим уйти от использования ископаемого топлива. В результате был создан фундамент технологий литий-ионных аккумуляторов. </a:t>
            </a:r>
            <a:r>
              <a:rPr lang="ru-RU" sz="2000" dirty="0" err="1" smtClean="0">
                <a:solidFill>
                  <a:schemeClr val="bg1"/>
                </a:solidFill>
                <a:latin typeface="Times New Roman" pitchFamily="18" charset="0"/>
                <a:cs typeface="Times New Roman" pitchFamily="18" charset="0"/>
              </a:rPr>
              <a:t>Уиттингем</a:t>
            </a:r>
            <a:r>
              <a:rPr lang="ru-RU" sz="2000" dirty="0" smtClean="0">
                <a:solidFill>
                  <a:schemeClr val="bg1"/>
                </a:solidFill>
                <a:latin typeface="Times New Roman" pitchFamily="18" charset="0"/>
                <a:cs typeface="Times New Roman" pitchFamily="18" charset="0"/>
              </a:rPr>
              <a:t> при создании перезаряжаемого аккумулятора использовал анод из сульфида титана и литиевый катод. Первый литий-ионный аккумулятор выпустила корпорация </a:t>
            </a:r>
            <a:r>
              <a:rPr lang="ru-RU" sz="2000" dirty="0" err="1" smtClean="0">
                <a:solidFill>
                  <a:schemeClr val="bg1"/>
                </a:solidFill>
                <a:latin typeface="Times New Roman" pitchFamily="18" charset="0"/>
                <a:cs typeface="Times New Roman" pitchFamily="18" charset="0"/>
              </a:rPr>
              <a:t>Sony</a:t>
            </a:r>
            <a:r>
              <a:rPr lang="ru-RU" sz="2000" dirty="0" smtClean="0">
                <a:solidFill>
                  <a:schemeClr val="bg1"/>
                </a:solidFill>
                <a:latin typeface="Times New Roman" pitchFamily="18" charset="0"/>
                <a:cs typeface="Times New Roman" pitchFamily="18" charset="0"/>
              </a:rPr>
              <a:t> в 1991 году.</a:t>
            </a:r>
          </a:p>
          <a:p>
            <a:endParaRPr lang="ru-RU" sz="2000" dirty="0">
              <a:solidFill>
                <a:schemeClr val="bg1"/>
              </a:solidFill>
              <a:latin typeface="Times New Roman" pitchFamily="18" charset="0"/>
              <a:cs typeface="Times New Roman" pitchFamily="18" charset="0"/>
            </a:endParaRPr>
          </a:p>
        </p:txBody>
      </p:sp>
      <p:pic>
        <p:nvPicPr>
          <p:cNvPr id="2052" name="Picture 4" descr="https://upload.wikimedia.org/wikipedia/commons/thumb/f/fe/LiIon-18650-match.jpg/275px-LiIon-18650-match.jpg"/>
          <p:cNvPicPr>
            <a:picLocks noChangeAspect="1" noChangeArrowheads="1"/>
          </p:cNvPicPr>
          <p:nvPr/>
        </p:nvPicPr>
        <p:blipFill>
          <a:blip r:embed="rId4" cstate="print"/>
          <a:srcRect/>
          <a:stretch>
            <a:fillRect/>
          </a:stretch>
        </p:blipFill>
        <p:spPr bwMode="auto">
          <a:xfrm>
            <a:off x="6858016" y="4000504"/>
            <a:ext cx="1806755" cy="24243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3" name="Text Box 3"/>
          <p:cNvSpPr txBox="1">
            <a:spLocks noChangeArrowheads="1"/>
          </p:cNvSpPr>
          <p:nvPr/>
        </p:nvSpPr>
        <p:spPr bwMode="auto">
          <a:xfrm>
            <a:off x="2051720" y="188640"/>
            <a:ext cx="5712911" cy="646331"/>
          </a:xfrm>
          <a:prstGeom prst="rect">
            <a:avLst/>
          </a:prstGeom>
          <a:noFill/>
          <a:ln w="9525">
            <a:noFill/>
            <a:miter lim="800000"/>
            <a:headEnd/>
            <a:tailEnd/>
          </a:ln>
        </p:spPr>
        <p:txBody>
          <a:bodyPr wrap="none">
            <a:spAutoFit/>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ru-RU" sz="3600" dirty="0" smtClean="0">
                <a:solidFill>
                  <a:schemeClr val="bg1"/>
                </a:solidFill>
                <a:latin typeface="Times New Roman" pitchFamily="18" charset="0"/>
                <a:cs typeface="Times New Roman" pitchFamily="18" charset="0"/>
              </a:rPr>
              <a:t>Литий-ионный аккумулятор</a:t>
            </a:r>
            <a:endParaRPr lang="ru-RU" sz="3600" dirty="0">
              <a:solidFill>
                <a:schemeClr val="bg1"/>
              </a:solidFill>
              <a:latin typeface="Times New Roman" pitchFamily="18" charset="0"/>
              <a:cs typeface="Times New Roman" pitchFamily="18" charset="0"/>
            </a:endParaRPr>
          </a:p>
        </p:txBody>
      </p:sp>
      <p:sp>
        <p:nvSpPr>
          <p:cNvPr id="4" name="Прямоугольник 3"/>
          <p:cNvSpPr/>
          <p:nvPr/>
        </p:nvSpPr>
        <p:spPr>
          <a:xfrm>
            <a:off x="142844" y="692696"/>
            <a:ext cx="9001156" cy="1938992"/>
          </a:xfrm>
          <a:prstGeom prst="rect">
            <a:avLst/>
          </a:prstGeom>
        </p:spPr>
        <p:txBody>
          <a:bodyPr wrap="square">
            <a:spAutoFit/>
          </a:bodyPr>
          <a:lstStyle/>
          <a:p>
            <a:r>
              <a:rPr lang="ru-RU" sz="2000" dirty="0" smtClean="0">
                <a:solidFill>
                  <a:schemeClr val="bg1"/>
                </a:solidFill>
                <a:latin typeface="Times New Roman" pitchFamily="18" charset="0"/>
                <a:cs typeface="Times New Roman" pitchFamily="18" charset="0"/>
              </a:rPr>
              <a:t>     Литий-ионный аккумулятор  — тип электрического аккумулятора, который широко распространён в современной бытовой электронной технике и находит своё применение в качестве источника энергии в электромобилях и в энергетических системах. Это самый популярный тип аккумуляторов в таких устройствах как сотовые телефоны, ноутбуки, цифровые фотоаппараты, видеокамеры и электромобили.</a:t>
            </a:r>
            <a:endParaRPr lang="ru-RU" sz="2000" dirty="0">
              <a:solidFill>
                <a:schemeClr val="bg1"/>
              </a:solidFill>
              <a:latin typeface="Times New Roman" pitchFamily="18" charset="0"/>
              <a:cs typeface="Times New Roman" pitchFamily="18" charset="0"/>
            </a:endParaRPr>
          </a:p>
        </p:txBody>
      </p:sp>
      <p:pic>
        <p:nvPicPr>
          <p:cNvPr id="53252" name="Picture 4" descr="https://upload.wikimedia.org/wikipedia/commons/thumb/2/2b/A_battery%2C_7%2C_ubt.jpeg/220px-A_battery%2C_7%2C_ubt.jpeg"/>
          <p:cNvPicPr>
            <a:picLocks noChangeAspect="1" noChangeArrowheads="1"/>
          </p:cNvPicPr>
          <p:nvPr/>
        </p:nvPicPr>
        <p:blipFill>
          <a:blip r:embed="rId4" cstate="print"/>
          <a:srcRect/>
          <a:stretch>
            <a:fillRect/>
          </a:stretch>
        </p:blipFill>
        <p:spPr bwMode="auto">
          <a:xfrm>
            <a:off x="6444208" y="3214686"/>
            <a:ext cx="2699792" cy="2024845"/>
          </a:xfrm>
          <a:prstGeom prst="rect">
            <a:avLst/>
          </a:prstGeom>
          <a:noFill/>
        </p:spPr>
      </p:pic>
      <p:sp>
        <p:nvSpPr>
          <p:cNvPr id="9" name="Прямоугольник 8"/>
          <p:cNvSpPr/>
          <p:nvPr/>
        </p:nvSpPr>
        <p:spPr>
          <a:xfrm>
            <a:off x="6516216" y="5286388"/>
            <a:ext cx="2627784" cy="1200329"/>
          </a:xfrm>
          <a:prstGeom prst="rect">
            <a:avLst/>
          </a:prstGeom>
        </p:spPr>
        <p:txBody>
          <a:bodyPr wrap="square">
            <a:spAutoFit/>
          </a:bodyPr>
          <a:lstStyle/>
          <a:p>
            <a:r>
              <a:rPr lang="ru-RU" dirty="0" smtClean="0">
                <a:solidFill>
                  <a:schemeClr val="bg1"/>
                </a:solidFill>
                <a:latin typeface="Times New Roman" pitchFamily="18" charset="0"/>
                <a:cs typeface="Times New Roman" pitchFamily="18" charset="0"/>
              </a:rPr>
              <a:t>Литий-ионный аккумулятор сотового телефона </a:t>
            </a:r>
            <a:r>
              <a:rPr lang="ru-RU" dirty="0" err="1" smtClean="0">
                <a:solidFill>
                  <a:schemeClr val="bg1"/>
                </a:solidFill>
                <a:latin typeface="Times New Roman" pitchFamily="18" charset="0"/>
                <a:cs typeface="Times New Roman" pitchFamily="18" charset="0"/>
              </a:rPr>
              <a:t>Siemens</a:t>
            </a:r>
            <a:r>
              <a:rPr lang="ru-RU" dirty="0" smtClean="0">
                <a:solidFill>
                  <a:schemeClr val="bg1"/>
                </a:solidFill>
                <a:latin typeface="Times New Roman" pitchFamily="18" charset="0"/>
                <a:cs typeface="Times New Roman" pitchFamily="18" charset="0"/>
              </a:rPr>
              <a:t>, призматический</a:t>
            </a:r>
            <a:endParaRPr lang="ru-RU"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3" name="Text Box 3"/>
          <p:cNvSpPr txBox="1">
            <a:spLocks noChangeArrowheads="1"/>
          </p:cNvSpPr>
          <p:nvPr/>
        </p:nvSpPr>
        <p:spPr bwMode="auto">
          <a:xfrm>
            <a:off x="1142976" y="142852"/>
            <a:ext cx="7613650" cy="641350"/>
          </a:xfrm>
          <a:prstGeom prst="rect">
            <a:avLst/>
          </a:prstGeom>
          <a:noFill/>
          <a:ln w="9525">
            <a:noFill/>
            <a:miter lim="800000"/>
            <a:headEnd/>
            <a:tailEnd/>
          </a:ln>
        </p:spPr>
        <p:txBody>
          <a:bodyPr wrap="none">
            <a:spAutoFit/>
          </a:bodyPr>
          <a:lstStyle/>
          <a:p>
            <a:r>
              <a:rPr lang="ru-RU" sz="3600" dirty="0">
                <a:solidFill>
                  <a:schemeClr val="bg1"/>
                </a:solidFill>
                <a:latin typeface="Times New Roman" pitchFamily="18" charset="0"/>
              </a:rPr>
              <a:t>Нобелевская премия по экономике</a:t>
            </a:r>
          </a:p>
        </p:txBody>
      </p:sp>
      <p:sp>
        <p:nvSpPr>
          <p:cNvPr id="4" name="Прямоугольник 3"/>
          <p:cNvSpPr/>
          <p:nvPr/>
        </p:nvSpPr>
        <p:spPr>
          <a:xfrm>
            <a:off x="214282" y="836712"/>
            <a:ext cx="8929718" cy="1631216"/>
          </a:xfrm>
          <a:prstGeom prst="rect">
            <a:avLst/>
          </a:prstGeom>
        </p:spPr>
        <p:txBody>
          <a:bodyPr wrap="square">
            <a:spAutoFit/>
          </a:bodyPr>
          <a:lstStyle/>
          <a:p>
            <a:r>
              <a:rPr lang="ru-RU" sz="2000" dirty="0" smtClean="0">
                <a:solidFill>
                  <a:schemeClr val="bg1"/>
                </a:solidFill>
                <a:latin typeface="Times New Roman" pitchFamily="18" charset="0"/>
                <a:cs typeface="Times New Roman" pitchFamily="18" charset="0"/>
              </a:rPr>
              <a:t> Нобелевская премия 2019 г. выдана пионерам разработки и, главное, применения экспериментальных методов для борьбы с бедностью –                          чтобы у жителей бедных стран был доступ к питьевой воде и современным лекарствам, чтобы школьники учились в более хороших школах, чтобы государственные деньги не тратились на неэффективные программы.</a:t>
            </a:r>
            <a:endParaRPr lang="ru-RU" sz="2000" dirty="0">
              <a:solidFill>
                <a:schemeClr val="bg1"/>
              </a:solidFill>
              <a:latin typeface="Times New Roman" pitchFamily="18" charset="0"/>
              <a:cs typeface="Times New Roman" pitchFamily="18" charset="0"/>
            </a:endParaRPr>
          </a:p>
        </p:txBody>
      </p:sp>
      <p:pic>
        <p:nvPicPr>
          <p:cNvPr id="12290" name="Picture 2" descr="Abhijit Banerjee FT Goldman Sachs Business Book of the Year Award 2011 (cropped).jpg"/>
          <p:cNvPicPr>
            <a:picLocks noChangeAspect="1" noChangeArrowheads="1"/>
          </p:cNvPicPr>
          <p:nvPr/>
        </p:nvPicPr>
        <p:blipFill>
          <a:blip r:embed="rId4" cstate="print"/>
          <a:srcRect/>
          <a:stretch>
            <a:fillRect/>
          </a:stretch>
        </p:blipFill>
        <p:spPr bwMode="auto">
          <a:xfrm>
            <a:off x="642910" y="3714752"/>
            <a:ext cx="1907455" cy="2540731"/>
          </a:xfrm>
          <a:prstGeom prst="rect">
            <a:avLst/>
          </a:prstGeom>
          <a:noFill/>
        </p:spPr>
      </p:pic>
      <p:sp>
        <p:nvSpPr>
          <p:cNvPr id="6" name="Прямоугольник 5"/>
          <p:cNvSpPr/>
          <p:nvPr/>
        </p:nvSpPr>
        <p:spPr>
          <a:xfrm>
            <a:off x="428596" y="6211669"/>
            <a:ext cx="2339752" cy="646331"/>
          </a:xfrm>
          <a:prstGeom prst="rect">
            <a:avLst/>
          </a:prstGeom>
        </p:spPr>
        <p:txBody>
          <a:bodyPr wrap="square">
            <a:spAutoFit/>
          </a:bodyPr>
          <a:lstStyle/>
          <a:p>
            <a:pPr algn="ctr"/>
            <a:r>
              <a:rPr lang="ru-RU" dirty="0" err="1" smtClean="0">
                <a:solidFill>
                  <a:schemeClr val="bg1"/>
                </a:solidFill>
                <a:latin typeface="Times New Roman" pitchFamily="18" charset="0"/>
                <a:cs typeface="Times New Roman" pitchFamily="18" charset="0"/>
              </a:rPr>
              <a:t>Абхиджит</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Винаяк</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Банерджи</a:t>
            </a:r>
            <a:endParaRPr lang="ru-RU" dirty="0">
              <a:solidFill>
                <a:schemeClr val="bg1"/>
              </a:solidFill>
              <a:latin typeface="Times New Roman" pitchFamily="18" charset="0"/>
              <a:cs typeface="Times New Roman" pitchFamily="18" charset="0"/>
            </a:endParaRPr>
          </a:p>
        </p:txBody>
      </p:sp>
      <p:pic>
        <p:nvPicPr>
          <p:cNvPr id="12292" name="Picture 4" descr="Esther Duflo - Pop!Tech 2009 - 001 (cropped).jpg"/>
          <p:cNvPicPr>
            <a:picLocks noChangeAspect="1" noChangeArrowheads="1"/>
          </p:cNvPicPr>
          <p:nvPr/>
        </p:nvPicPr>
        <p:blipFill>
          <a:blip r:embed="rId5" cstate="print"/>
          <a:srcRect/>
          <a:stretch>
            <a:fillRect/>
          </a:stretch>
        </p:blipFill>
        <p:spPr bwMode="auto">
          <a:xfrm>
            <a:off x="3571868" y="4071942"/>
            <a:ext cx="1944216" cy="2426383"/>
          </a:xfrm>
          <a:prstGeom prst="rect">
            <a:avLst/>
          </a:prstGeom>
          <a:noFill/>
        </p:spPr>
      </p:pic>
      <p:sp>
        <p:nvSpPr>
          <p:cNvPr id="8" name="Прямоугольник 7"/>
          <p:cNvSpPr/>
          <p:nvPr/>
        </p:nvSpPr>
        <p:spPr>
          <a:xfrm>
            <a:off x="3643306" y="6457890"/>
            <a:ext cx="1669175" cy="400110"/>
          </a:xfrm>
          <a:prstGeom prst="rect">
            <a:avLst/>
          </a:prstGeom>
        </p:spPr>
        <p:txBody>
          <a:bodyPr wrap="none">
            <a:spAutoFit/>
          </a:bodyPr>
          <a:lstStyle/>
          <a:p>
            <a:r>
              <a:rPr lang="ru-RU" sz="2000" dirty="0" err="1" smtClean="0">
                <a:solidFill>
                  <a:schemeClr val="bg1"/>
                </a:solidFill>
                <a:latin typeface="Times New Roman" pitchFamily="18" charset="0"/>
                <a:cs typeface="Times New Roman" pitchFamily="18" charset="0"/>
              </a:rPr>
              <a:t>Эстер</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Дюфло</a:t>
            </a:r>
            <a:endParaRPr lang="ru-RU" sz="2000" dirty="0">
              <a:solidFill>
                <a:schemeClr val="bg1"/>
              </a:solidFill>
              <a:latin typeface="Times New Roman" pitchFamily="18" charset="0"/>
              <a:cs typeface="Times New Roman" pitchFamily="18" charset="0"/>
            </a:endParaRPr>
          </a:p>
        </p:txBody>
      </p:sp>
      <p:pic>
        <p:nvPicPr>
          <p:cNvPr id="12296" name="Picture 8" descr="https://press.princeton.edu/sites/default/files/image/2019-10/Kremer_Michael%20%28large%29.jpg"/>
          <p:cNvPicPr>
            <a:picLocks noChangeAspect="1" noChangeArrowheads="1"/>
          </p:cNvPicPr>
          <p:nvPr/>
        </p:nvPicPr>
        <p:blipFill>
          <a:blip r:embed="rId6" cstate="print"/>
          <a:srcRect/>
          <a:stretch>
            <a:fillRect/>
          </a:stretch>
        </p:blipFill>
        <p:spPr bwMode="auto">
          <a:xfrm>
            <a:off x="6643702" y="3857628"/>
            <a:ext cx="1944216" cy="2428757"/>
          </a:xfrm>
          <a:prstGeom prst="rect">
            <a:avLst/>
          </a:prstGeom>
          <a:noFill/>
        </p:spPr>
      </p:pic>
      <p:sp>
        <p:nvSpPr>
          <p:cNvPr id="11" name="Прямоугольник 10"/>
          <p:cNvSpPr/>
          <p:nvPr/>
        </p:nvSpPr>
        <p:spPr>
          <a:xfrm>
            <a:off x="6429388" y="6357958"/>
            <a:ext cx="2232248" cy="338554"/>
          </a:xfrm>
          <a:prstGeom prst="rect">
            <a:avLst/>
          </a:prstGeom>
        </p:spPr>
        <p:txBody>
          <a:bodyPr wrap="square">
            <a:spAutoFit/>
          </a:bodyPr>
          <a:lstStyle/>
          <a:p>
            <a:pPr algn="ctr"/>
            <a:r>
              <a:rPr lang="ru-RU" sz="1600" dirty="0" smtClean="0">
                <a:solidFill>
                  <a:schemeClr val="bg1"/>
                </a:solidFill>
                <a:latin typeface="Times New Roman" pitchFamily="18" charset="0"/>
                <a:cs typeface="Times New Roman" pitchFamily="18" charset="0"/>
              </a:rPr>
              <a:t>Майкл Роберт Кремер</a:t>
            </a:r>
            <a:endParaRPr lang="ru-RU" sz="1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Nobel-Prize-qpr"/>
          <p:cNvPicPr>
            <a:picLocks noChangeAspect="1" noChangeArrowheads="1"/>
          </p:cNvPicPr>
          <p:nvPr/>
        </p:nvPicPr>
        <p:blipFill>
          <a:blip r:embed="rId2" cstate="print">
            <a:lum bright="-10000" contrast="-30000"/>
          </a:blip>
          <a:srcRect/>
          <a:stretch>
            <a:fillRect/>
          </a:stretch>
        </p:blipFill>
        <p:spPr bwMode="auto">
          <a:xfrm>
            <a:off x="0" y="0"/>
            <a:ext cx="9372600" cy="7029450"/>
          </a:xfrm>
          <a:prstGeom prst="rect">
            <a:avLst/>
          </a:prstGeom>
          <a:noFill/>
        </p:spPr>
      </p:pic>
      <p:sp>
        <p:nvSpPr>
          <p:cNvPr id="5" name="Прямоугольник 4"/>
          <p:cNvSpPr/>
          <p:nvPr/>
        </p:nvSpPr>
        <p:spPr>
          <a:xfrm>
            <a:off x="285720" y="357166"/>
            <a:ext cx="8643998" cy="2062103"/>
          </a:xfrm>
          <a:prstGeom prst="rect">
            <a:avLst/>
          </a:prstGeom>
        </p:spPr>
        <p:txBody>
          <a:bodyPr wrap="square">
            <a:spAutoFit/>
          </a:bodyPr>
          <a:lstStyle/>
          <a:p>
            <a:pPr fontAlgn="base"/>
            <a:r>
              <a:rPr lang="ru-RU" sz="2800" dirty="0" smtClean="0">
                <a:solidFill>
                  <a:schemeClr val="bg1"/>
                </a:solidFill>
                <a:latin typeface="Times New Roman" pitchFamily="18" charset="0"/>
                <a:cs typeface="Times New Roman" pitchFamily="18" charset="0"/>
              </a:rPr>
              <a:t>                      </a:t>
            </a:r>
            <a:r>
              <a:rPr lang="ru-RU" sz="3200" dirty="0" smtClean="0">
                <a:solidFill>
                  <a:schemeClr val="bg1"/>
                </a:solidFill>
                <a:latin typeface="Times New Roman" pitchFamily="18" charset="0"/>
                <a:cs typeface="Times New Roman" pitchFamily="18" charset="0"/>
              </a:rPr>
              <a:t>Африканский лидер 21 века</a:t>
            </a:r>
          </a:p>
          <a:p>
            <a:pPr fontAlgn="base"/>
            <a:r>
              <a:rPr lang="ru-RU" sz="2400" dirty="0" smtClean="0">
                <a:solidFill>
                  <a:schemeClr val="bg1"/>
                </a:solidFill>
                <a:latin typeface="Times New Roman" pitchFamily="18" charset="0"/>
                <a:cs typeface="Times New Roman" pitchFamily="18" charset="0"/>
              </a:rPr>
              <a:t>  Нобелевскую премию мира присудили премьер-министру Эфиопии </a:t>
            </a:r>
            <a:r>
              <a:rPr lang="ru-RU" sz="2400" dirty="0" err="1" smtClean="0">
                <a:solidFill>
                  <a:schemeClr val="bg1"/>
                </a:solidFill>
                <a:latin typeface="Times New Roman" pitchFamily="18" charset="0"/>
                <a:cs typeface="Times New Roman" pitchFamily="18" charset="0"/>
              </a:rPr>
              <a:t>Абий</a:t>
            </a:r>
            <a:r>
              <a:rPr lang="ru-RU" sz="2400" dirty="0" smtClean="0">
                <a:solidFill>
                  <a:schemeClr val="bg1"/>
                </a:solidFill>
                <a:latin typeface="Times New Roman" pitchFamily="18" charset="0"/>
                <a:cs typeface="Times New Roman" pitchFamily="18" charset="0"/>
              </a:rPr>
              <a:t> Ахмеду Али. Комитет отметил его усилия                  по достижению мира в конфликте между Эфиопией и Эритреей, который привёл к десяткам тысяч жертв.</a:t>
            </a:r>
            <a:endParaRPr lang="ru-RU" sz="2400" dirty="0">
              <a:solidFill>
                <a:schemeClr val="bg1"/>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3" name="Rectangle 10"/>
          <p:cNvSpPr>
            <a:spLocks noChangeArrowheads="1"/>
          </p:cNvSpPr>
          <p:nvPr/>
        </p:nvSpPr>
        <p:spPr bwMode="auto">
          <a:xfrm>
            <a:off x="142844" y="214290"/>
            <a:ext cx="9001156" cy="2246769"/>
          </a:xfrm>
          <a:prstGeom prst="rect">
            <a:avLst/>
          </a:prstGeom>
          <a:noFill/>
          <a:ln w="9525">
            <a:noFill/>
            <a:miter lim="800000"/>
            <a:headEnd/>
            <a:tailEnd/>
          </a:ln>
        </p:spPr>
        <p:txBody>
          <a:bodyPr wrap="square">
            <a:spAutoFit/>
          </a:bodyPr>
          <a:lstStyle/>
          <a:p>
            <a:r>
              <a:rPr lang="ru-RU" dirty="0">
                <a:solidFill>
                  <a:schemeClr val="bg1"/>
                </a:solidFill>
              </a:rPr>
              <a:t>   </a:t>
            </a:r>
            <a:r>
              <a:rPr lang="ru-RU" sz="2000" dirty="0">
                <a:solidFill>
                  <a:schemeClr val="bg1"/>
                </a:solidFill>
                <a:latin typeface="Times New Roman" pitchFamily="18" charset="0"/>
                <a:cs typeface="Times New Roman" pitchFamily="18" charset="0"/>
              </a:rPr>
              <a:t>Процедура награждения </a:t>
            </a:r>
            <a:r>
              <a:rPr lang="ru-RU" sz="2000" dirty="0" smtClean="0">
                <a:solidFill>
                  <a:schemeClr val="bg1"/>
                </a:solidFill>
                <a:latin typeface="Times New Roman" pitchFamily="18" charset="0"/>
                <a:cs typeface="Times New Roman" pitchFamily="18" charset="0"/>
              </a:rPr>
              <a:t>Нобелевских лауреатов происходит </a:t>
            </a:r>
            <a:r>
              <a:rPr lang="ru-RU" sz="2000" dirty="0">
                <a:solidFill>
                  <a:schemeClr val="bg1"/>
                </a:solidFill>
                <a:latin typeface="Times New Roman" pitchFamily="18" charset="0"/>
                <a:cs typeface="Times New Roman" pitchFamily="18" charset="0"/>
              </a:rPr>
              <a:t>ежегодно </a:t>
            </a:r>
            <a:endParaRPr lang="ru-RU" sz="2000"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10 </a:t>
            </a:r>
            <a:r>
              <a:rPr lang="ru-RU" sz="2000" dirty="0">
                <a:solidFill>
                  <a:schemeClr val="bg1"/>
                </a:solidFill>
                <a:latin typeface="Times New Roman" pitchFamily="18" charset="0"/>
                <a:cs typeface="Times New Roman" pitchFamily="18" charset="0"/>
              </a:rPr>
              <a:t>декабря </a:t>
            </a:r>
            <a:r>
              <a:rPr lang="ru-RU" sz="2000" dirty="0" smtClean="0">
                <a:solidFill>
                  <a:schemeClr val="bg1"/>
                </a:solidFill>
                <a:latin typeface="Times New Roman" pitchFamily="18" charset="0"/>
                <a:cs typeface="Times New Roman" pitchFamily="18" charset="0"/>
              </a:rPr>
              <a:t>в </a:t>
            </a:r>
            <a:r>
              <a:rPr lang="ru-RU" sz="2000" dirty="0">
                <a:solidFill>
                  <a:schemeClr val="bg1"/>
                </a:solidFill>
                <a:latin typeface="Times New Roman" pitchFamily="18" charset="0"/>
                <a:cs typeface="Times New Roman" pitchFamily="18" charset="0"/>
              </a:rPr>
              <a:t>столицах Швеции и Норвегии. В </a:t>
            </a:r>
            <a:r>
              <a:rPr lang="ru-RU" sz="2000" dirty="0" smtClean="0">
                <a:solidFill>
                  <a:schemeClr val="bg1"/>
                </a:solidFill>
                <a:latin typeface="Times New Roman" pitchFamily="18" charset="0"/>
                <a:cs typeface="Times New Roman" pitchFamily="18" charset="0"/>
              </a:rPr>
              <a:t>Стокгольме премии </a:t>
            </a:r>
            <a:r>
              <a:rPr lang="ru-RU" sz="2000" dirty="0">
                <a:solidFill>
                  <a:schemeClr val="bg1"/>
                </a:solidFill>
                <a:latin typeface="Times New Roman" pitchFamily="18" charset="0"/>
                <a:cs typeface="Times New Roman" pitchFamily="18" charset="0"/>
              </a:rPr>
              <a:t>в области физики, химии, физиологии или медицины, литературы и экономики вручаются королём </a:t>
            </a:r>
            <a:r>
              <a:rPr lang="ru-RU" sz="2000" dirty="0" smtClean="0">
                <a:solidFill>
                  <a:schemeClr val="bg1"/>
                </a:solidFill>
                <a:latin typeface="Times New Roman" pitchFamily="18" charset="0"/>
                <a:cs typeface="Times New Roman" pitchFamily="18" charset="0"/>
              </a:rPr>
              <a:t>Швеции.</a:t>
            </a:r>
            <a:endParaRPr lang="ru-RU" sz="2000" dirty="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  В </a:t>
            </a:r>
            <a:r>
              <a:rPr lang="ru-RU" sz="2000" dirty="0">
                <a:solidFill>
                  <a:schemeClr val="bg1"/>
                </a:solidFill>
                <a:latin typeface="Times New Roman" pitchFamily="18" charset="0"/>
                <a:cs typeface="Times New Roman" pitchFamily="18" charset="0"/>
              </a:rPr>
              <a:t>области защиты мира – председателем Норвежского нобелевского комитета – </a:t>
            </a:r>
            <a:endParaRPr lang="ru-RU" sz="2000"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в </a:t>
            </a:r>
            <a:r>
              <a:rPr lang="ru-RU" sz="2000" dirty="0">
                <a:solidFill>
                  <a:schemeClr val="bg1"/>
                </a:solidFill>
                <a:latin typeface="Times New Roman" pitchFamily="18" charset="0"/>
                <a:cs typeface="Times New Roman" pitchFamily="18" charset="0"/>
              </a:rPr>
              <a:t>Осло, в городской ратуше, в присутствии короля Норвегии и королевской семьи. </a:t>
            </a:r>
          </a:p>
        </p:txBody>
      </p:sp>
      <p:pic>
        <p:nvPicPr>
          <p:cNvPr id="4" name="Picture 8" descr="item-23-high"/>
          <p:cNvPicPr>
            <a:picLocks noChangeAspect="1" noChangeArrowheads="1"/>
          </p:cNvPicPr>
          <p:nvPr/>
        </p:nvPicPr>
        <p:blipFill>
          <a:blip r:embed="rId4" cstate="print"/>
          <a:srcRect/>
          <a:stretch>
            <a:fillRect/>
          </a:stretch>
        </p:blipFill>
        <p:spPr bwMode="auto">
          <a:xfrm>
            <a:off x="5715008" y="4143380"/>
            <a:ext cx="3571900" cy="2384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16391" name="Text Box 7"/>
          <p:cNvSpPr txBox="1">
            <a:spLocks noChangeArrowheads="1"/>
          </p:cNvSpPr>
          <p:nvPr/>
        </p:nvSpPr>
        <p:spPr bwMode="auto">
          <a:xfrm>
            <a:off x="0" y="214290"/>
            <a:ext cx="9228138" cy="954107"/>
          </a:xfrm>
          <a:prstGeom prst="rect">
            <a:avLst/>
          </a:prstGeom>
          <a:noFill/>
          <a:ln w="9525">
            <a:noFill/>
            <a:miter lim="800000"/>
            <a:headEnd/>
            <a:tailEnd/>
          </a:ln>
          <a:effectLst/>
        </p:spPr>
        <p:txBody>
          <a:bodyPr wrap="square">
            <a:spAutoFit/>
          </a:bodyPr>
          <a:lstStyle/>
          <a:p>
            <a:pPr algn="ctr"/>
            <a:r>
              <a:rPr lang="ru-RU" dirty="0">
                <a:solidFill>
                  <a:schemeClr val="bg1"/>
                </a:solidFill>
                <a:latin typeface="Times New Roman" pitchFamily="18" charset="0"/>
              </a:rPr>
              <a:t> </a:t>
            </a:r>
            <a:r>
              <a:rPr lang="ru-RU" sz="2800" dirty="0" smtClean="0">
                <a:solidFill>
                  <a:schemeClr val="bg1"/>
                </a:solidFill>
                <a:latin typeface="Times New Roman" pitchFamily="18" charset="0"/>
                <a:cs typeface="Times New Roman" pitchFamily="18" charset="0"/>
              </a:rPr>
              <a:t>Нобелевская премия – </a:t>
            </a:r>
            <a:r>
              <a:rPr lang="ru-RU" sz="2800" dirty="0" smtClean="0">
                <a:latin typeface="Times New Roman" pitchFamily="18" charset="0"/>
                <a:cs typeface="Times New Roman" pitchFamily="18" charset="0"/>
              </a:rPr>
              <a:t> </a:t>
            </a:r>
            <a:r>
              <a:rPr lang="ru-RU" sz="2800" dirty="0" smtClean="0">
                <a:solidFill>
                  <a:schemeClr val="bg1"/>
                </a:solidFill>
                <a:latin typeface="Times New Roman" pitchFamily="18" charset="0"/>
                <a:cs typeface="Times New Roman" pitchFamily="18" charset="0"/>
              </a:rPr>
              <a:t>мечта и идейный двигатель </a:t>
            </a:r>
          </a:p>
          <a:p>
            <a:pPr algn="ctr"/>
            <a:r>
              <a:rPr lang="ru-RU" sz="2800" dirty="0" smtClean="0">
                <a:solidFill>
                  <a:schemeClr val="bg1"/>
                </a:solidFill>
                <a:latin typeface="Times New Roman" pitchFamily="18" charset="0"/>
                <a:cs typeface="Times New Roman" pitchFamily="18" charset="0"/>
              </a:rPr>
              <a:t>для большинства ученых мира</a:t>
            </a:r>
            <a:endParaRPr lang="ru-RU" sz="2800" dirty="0">
              <a:latin typeface="Times New Roman" pitchFamily="18" charset="0"/>
              <a:cs typeface="Times New Roman" pitchFamily="18" charset="0"/>
            </a:endParaRPr>
          </a:p>
        </p:txBody>
      </p:sp>
      <p:sp>
        <p:nvSpPr>
          <p:cNvPr id="4" name="Прямоугольник 3"/>
          <p:cNvSpPr/>
          <p:nvPr/>
        </p:nvSpPr>
        <p:spPr>
          <a:xfrm>
            <a:off x="142844" y="5303728"/>
            <a:ext cx="9181684" cy="1554272"/>
          </a:xfrm>
          <a:prstGeom prst="rect">
            <a:avLst/>
          </a:prstGeom>
        </p:spPr>
        <p:txBody>
          <a:bodyPr wrap="square">
            <a:spAutoFit/>
          </a:bodyPr>
          <a:lstStyle/>
          <a:p>
            <a:r>
              <a:rPr lang="ru-RU" dirty="0" smtClean="0">
                <a:solidFill>
                  <a:schemeClr val="bg1"/>
                </a:solidFill>
                <a:latin typeface="Times New Roman" pitchFamily="18" charset="0"/>
              </a:rPr>
              <a:t>     </a:t>
            </a:r>
            <a:r>
              <a:rPr lang="ru-RU" sz="1900" dirty="0" smtClean="0">
                <a:solidFill>
                  <a:schemeClr val="bg1"/>
                </a:solidFill>
                <a:latin typeface="Times New Roman" pitchFamily="18" charset="0"/>
              </a:rPr>
              <a:t>Одним из самых высоких признаний в мире науки является Нобелевская премия. </a:t>
            </a:r>
          </a:p>
          <a:p>
            <a:r>
              <a:rPr lang="ru-RU" sz="1900" dirty="0" smtClean="0">
                <a:solidFill>
                  <a:schemeClr val="bg1"/>
                </a:solidFill>
                <a:latin typeface="Times New Roman" pitchFamily="18" charset="0"/>
              </a:rPr>
              <a:t>Более чем столетие (с 1901 г.) эта награда ежегодно вручается ученым и деятелям культуры за  весомый вклад в развитие научной мысли и общественной жизни. Премия была основана Альфредом Нобелем, в завещании он распорядился о создании фонда, дал четкие указания о том, кто может стать кандидатом на ее получение. </a:t>
            </a:r>
            <a:endParaRPr lang="ru-RU" sz="1900" dirty="0"/>
          </a:p>
        </p:txBody>
      </p:sp>
      <p:pic>
        <p:nvPicPr>
          <p:cNvPr id="27656" name="Picture 8" descr="http://peterburg-center.ru/sites/default/files/nobel_1.jpg"/>
          <p:cNvPicPr>
            <a:picLocks noChangeAspect="1" noChangeArrowheads="1"/>
          </p:cNvPicPr>
          <p:nvPr/>
        </p:nvPicPr>
        <p:blipFill>
          <a:blip r:embed="rId4" cstate="print"/>
          <a:srcRect/>
          <a:stretch>
            <a:fillRect/>
          </a:stretch>
        </p:blipFill>
        <p:spPr bwMode="auto">
          <a:xfrm>
            <a:off x="179512" y="1484784"/>
            <a:ext cx="2573498" cy="3366136"/>
          </a:xfrm>
          <a:prstGeom prst="rect">
            <a:avLst/>
          </a:prstGeom>
          <a:noFill/>
        </p:spPr>
      </p:pic>
      <p:pic>
        <p:nvPicPr>
          <p:cNvPr id="1028" name="Picture 4" descr="Nobel Prize Diploma Fritz Haber 1918.JPG"/>
          <p:cNvPicPr>
            <a:picLocks noChangeAspect="1" noChangeArrowheads="1"/>
          </p:cNvPicPr>
          <p:nvPr/>
        </p:nvPicPr>
        <p:blipFill>
          <a:blip r:embed="rId5" cstate="print"/>
          <a:srcRect/>
          <a:stretch>
            <a:fillRect/>
          </a:stretch>
        </p:blipFill>
        <p:spPr bwMode="auto">
          <a:xfrm>
            <a:off x="6143636" y="1285860"/>
            <a:ext cx="3000364" cy="2007080"/>
          </a:xfrm>
          <a:prstGeom prst="rect">
            <a:avLst/>
          </a:prstGeom>
          <a:noFill/>
        </p:spPr>
      </p:pic>
      <p:pic>
        <p:nvPicPr>
          <p:cNvPr id="1030" name="Picture 6" descr="https://upload.wikimedia.org/wikipedia/ru/8/8f/Nobel_Prize_Medal.jpg"/>
          <p:cNvPicPr>
            <a:picLocks noChangeAspect="1" noChangeArrowheads="1"/>
          </p:cNvPicPr>
          <p:nvPr/>
        </p:nvPicPr>
        <p:blipFill>
          <a:blip r:embed="rId6" cstate="print"/>
          <a:srcRect/>
          <a:stretch>
            <a:fillRect/>
          </a:stretch>
        </p:blipFill>
        <p:spPr bwMode="auto">
          <a:xfrm>
            <a:off x="6143636" y="3460514"/>
            <a:ext cx="3252900" cy="16549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6" name="Text Box 3"/>
          <p:cNvSpPr txBox="1">
            <a:spLocks noChangeArrowheads="1"/>
          </p:cNvSpPr>
          <p:nvPr/>
        </p:nvSpPr>
        <p:spPr bwMode="auto">
          <a:xfrm>
            <a:off x="1214414" y="0"/>
            <a:ext cx="7102002" cy="646331"/>
          </a:xfrm>
          <a:prstGeom prst="rect">
            <a:avLst/>
          </a:prstGeom>
          <a:noFill/>
          <a:ln w="9525">
            <a:noFill/>
            <a:miter lim="800000"/>
            <a:headEnd/>
            <a:tailEnd/>
          </a:ln>
          <a:effectLst/>
        </p:spPr>
        <p:txBody>
          <a:bodyPr wrap="square">
            <a:spAutoFit/>
          </a:bodyPr>
          <a:lstStyle/>
          <a:p>
            <a:r>
              <a:rPr lang="ru-RU" sz="3600" dirty="0">
                <a:solidFill>
                  <a:schemeClr val="bg1"/>
                </a:solidFill>
                <a:latin typeface="Times New Roman" pitchFamily="18" charset="0"/>
              </a:rPr>
              <a:t>Нобелевская </a:t>
            </a:r>
            <a:r>
              <a:rPr lang="ru-RU" sz="3600" dirty="0" smtClean="0">
                <a:solidFill>
                  <a:schemeClr val="bg1"/>
                </a:solidFill>
                <a:latin typeface="Times New Roman" pitchFamily="18" charset="0"/>
              </a:rPr>
              <a:t>премия </a:t>
            </a:r>
            <a:r>
              <a:rPr lang="ru-RU" sz="3600" dirty="0">
                <a:solidFill>
                  <a:schemeClr val="bg1"/>
                </a:solidFill>
                <a:latin typeface="Times New Roman" pitchFamily="18" charset="0"/>
              </a:rPr>
              <a:t>по </a:t>
            </a:r>
            <a:r>
              <a:rPr lang="ru-RU" sz="3600" dirty="0" smtClean="0">
                <a:solidFill>
                  <a:schemeClr val="bg1"/>
                </a:solidFill>
                <a:latin typeface="Times New Roman" pitchFamily="18" charset="0"/>
              </a:rPr>
              <a:t>медицине  </a:t>
            </a:r>
            <a:endParaRPr lang="ru-RU" sz="3600" dirty="0">
              <a:solidFill>
                <a:schemeClr val="bg1"/>
              </a:solidFill>
              <a:latin typeface="Times New Roman" pitchFamily="18" charset="0"/>
            </a:endParaRPr>
          </a:p>
        </p:txBody>
      </p:sp>
      <p:sp>
        <p:nvSpPr>
          <p:cNvPr id="4" name="TextBox 3"/>
          <p:cNvSpPr txBox="1"/>
          <p:nvPr/>
        </p:nvSpPr>
        <p:spPr>
          <a:xfrm>
            <a:off x="142844" y="692696"/>
            <a:ext cx="9001156" cy="2246769"/>
          </a:xfrm>
          <a:prstGeom prst="rect">
            <a:avLst/>
          </a:prstGeom>
          <a:noFill/>
        </p:spPr>
        <p:txBody>
          <a:bodyPr wrap="square" rtlCol="0">
            <a:spAutoFit/>
          </a:bodyPr>
          <a:lstStyle/>
          <a:p>
            <a:r>
              <a:rPr lang="ru-RU" sz="2000" dirty="0" smtClean="0">
                <a:solidFill>
                  <a:schemeClr val="bg1"/>
                </a:solidFill>
                <a:latin typeface="Times New Roman" pitchFamily="18" charset="0"/>
                <a:cs typeface="Times New Roman" pitchFamily="18" charset="0"/>
              </a:rPr>
              <a:t>   В 2019 году Нобелевской премии  в области физиологии и медицины удостоены американцы Уильям </a:t>
            </a:r>
            <a:r>
              <a:rPr lang="ru-RU" sz="2000" dirty="0" err="1" smtClean="0">
                <a:solidFill>
                  <a:schemeClr val="bg1"/>
                </a:solidFill>
                <a:latin typeface="Times New Roman" pitchFamily="18" charset="0"/>
                <a:cs typeface="Times New Roman" pitchFamily="18" charset="0"/>
              </a:rPr>
              <a:t>Кэлин</a:t>
            </a:r>
            <a:r>
              <a:rPr lang="ru-RU" sz="2000" dirty="0" smtClean="0">
                <a:solidFill>
                  <a:schemeClr val="bg1"/>
                </a:solidFill>
                <a:latin typeface="Times New Roman" pitchFamily="18" charset="0"/>
                <a:cs typeface="Times New Roman" pitchFamily="18" charset="0"/>
              </a:rPr>
              <a:t> и </a:t>
            </a:r>
            <a:r>
              <a:rPr lang="ru-RU" sz="2000" dirty="0" err="1" smtClean="0">
                <a:solidFill>
                  <a:schemeClr val="bg1"/>
                </a:solidFill>
                <a:latin typeface="Times New Roman" pitchFamily="18" charset="0"/>
                <a:cs typeface="Times New Roman" pitchFamily="18" charset="0"/>
              </a:rPr>
              <a:t>Грегг</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Семенза</a:t>
            </a:r>
            <a:r>
              <a:rPr lang="ru-RU" sz="2000" dirty="0" smtClean="0">
                <a:solidFill>
                  <a:schemeClr val="bg1"/>
                </a:solidFill>
                <a:latin typeface="Times New Roman" pitchFamily="18" charset="0"/>
                <a:cs typeface="Times New Roman" pitchFamily="18" charset="0"/>
              </a:rPr>
              <a:t>, а также британец Питер </a:t>
            </a:r>
            <a:r>
              <a:rPr lang="ru-RU" sz="2000" dirty="0" err="1" smtClean="0">
                <a:solidFill>
                  <a:schemeClr val="bg1"/>
                </a:solidFill>
                <a:latin typeface="Times New Roman" pitchFamily="18" charset="0"/>
                <a:cs typeface="Times New Roman" pitchFamily="18" charset="0"/>
              </a:rPr>
              <a:t>Рэтклифф</a:t>
            </a:r>
            <a:r>
              <a:rPr lang="ru-RU" sz="2000" dirty="0" smtClean="0">
                <a:solidFill>
                  <a:schemeClr val="bg1"/>
                </a:solidFill>
                <a:latin typeface="Times New Roman" pitchFamily="18" charset="0"/>
                <a:cs typeface="Times New Roman" pitchFamily="18" charset="0"/>
              </a:rPr>
              <a:t>. В 2016 году работы этих исследователей уже получили премию Альберта </a:t>
            </a:r>
            <a:r>
              <a:rPr lang="ru-RU" sz="2000" dirty="0" err="1" smtClean="0">
                <a:solidFill>
                  <a:schemeClr val="bg1"/>
                </a:solidFill>
                <a:latin typeface="Times New Roman" pitchFamily="18" charset="0"/>
                <a:cs typeface="Times New Roman" pitchFamily="18" charset="0"/>
              </a:rPr>
              <a:t>Ласкера</a:t>
            </a:r>
            <a:r>
              <a:rPr lang="ru-RU" sz="2000" dirty="0" smtClean="0">
                <a:solidFill>
                  <a:schemeClr val="bg1"/>
                </a:solidFill>
                <a:latin typeface="Times New Roman" pitchFamily="18" charset="0"/>
                <a:cs typeface="Times New Roman" pitchFamily="18" charset="0"/>
              </a:rPr>
              <a:t> в США за фундаментальные медицинские исследования. </a:t>
            </a:r>
          </a:p>
          <a:p>
            <a:r>
              <a:rPr lang="ru-RU" sz="2000" dirty="0" smtClean="0">
                <a:solidFill>
                  <a:schemeClr val="bg1"/>
                </a:solidFill>
                <a:latin typeface="Times New Roman" pitchFamily="18" charset="0"/>
                <a:cs typeface="Times New Roman" pitchFamily="18" charset="0"/>
              </a:rPr>
              <a:t>Согласно официальной формулировке Нобелевского комитета, лауреаты отмечены «за открытие механизмов, посредством которых клетки воспринимают доступность кислорода и адаптируются к ней».</a:t>
            </a:r>
            <a:endParaRPr lang="ru-RU" sz="2000" dirty="0">
              <a:solidFill>
                <a:schemeClr val="bg1"/>
              </a:solidFill>
              <a:latin typeface="Times New Roman" pitchFamily="18" charset="0"/>
              <a:cs typeface="Times New Roman" pitchFamily="18" charset="0"/>
            </a:endParaRPr>
          </a:p>
        </p:txBody>
      </p:sp>
      <p:pic>
        <p:nvPicPr>
          <p:cNvPr id="20482" name="Picture 2" descr="Лауреаты Нобелевской премии по физиологии и медицине 2019 года"/>
          <p:cNvPicPr>
            <a:picLocks noChangeAspect="1" noChangeArrowheads="1"/>
          </p:cNvPicPr>
          <p:nvPr/>
        </p:nvPicPr>
        <p:blipFill>
          <a:blip r:embed="rId4" cstate="print"/>
          <a:srcRect/>
          <a:stretch>
            <a:fillRect/>
          </a:stretch>
        </p:blipFill>
        <p:spPr bwMode="auto">
          <a:xfrm>
            <a:off x="1428728" y="4000504"/>
            <a:ext cx="5857915" cy="2520044"/>
          </a:xfrm>
          <a:prstGeom prst="rect">
            <a:avLst/>
          </a:prstGeom>
          <a:noFill/>
        </p:spPr>
      </p:pic>
      <p:sp>
        <p:nvSpPr>
          <p:cNvPr id="8" name="TextBox 7"/>
          <p:cNvSpPr txBox="1"/>
          <p:nvPr/>
        </p:nvSpPr>
        <p:spPr>
          <a:xfrm>
            <a:off x="1357290" y="6457890"/>
            <a:ext cx="2000264" cy="400110"/>
          </a:xfrm>
          <a:prstGeom prst="rect">
            <a:avLst/>
          </a:prstGeom>
          <a:noFill/>
        </p:spPr>
        <p:txBody>
          <a:bodyPr wrap="square" rtlCol="0">
            <a:spAutoFit/>
          </a:bodyPr>
          <a:lstStyle/>
          <a:p>
            <a:r>
              <a:rPr lang="ru-RU" sz="2000" dirty="0" smtClean="0">
                <a:solidFill>
                  <a:schemeClr val="bg1"/>
                </a:solidFill>
                <a:latin typeface="Times New Roman" pitchFamily="18" charset="0"/>
                <a:cs typeface="Times New Roman" pitchFamily="18" charset="0"/>
              </a:rPr>
              <a:t>  Уильям </a:t>
            </a:r>
            <a:r>
              <a:rPr lang="ru-RU" sz="2000" dirty="0" err="1" smtClean="0">
                <a:solidFill>
                  <a:schemeClr val="bg1"/>
                </a:solidFill>
                <a:latin typeface="Times New Roman" pitchFamily="18" charset="0"/>
                <a:cs typeface="Times New Roman" pitchFamily="18" charset="0"/>
              </a:rPr>
              <a:t>Кэлин</a:t>
            </a:r>
            <a:endParaRPr lang="ru-RU" sz="2000" dirty="0">
              <a:solidFill>
                <a:schemeClr val="bg1"/>
              </a:solidFill>
              <a:latin typeface="Times New Roman" pitchFamily="18" charset="0"/>
              <a:cs typeface="Times New Roman" pitchFamily="18" charset="0"/>
            </a:endParaRPr>
          </a:p>
        </p:txBody>
      </p:sp>
      <p:sp>
        <p:nvSpPr>
          <p:cNvPr id="9" name="TextBox 8"/>
          <p:cNvSpPr txBox="1"/>
          <p:nvPr/>
        </p:nvSpPr>
        <p:spPr>
          <a:xfrm>
            <a:off x="3357554" y="6457890"/>
            <a:ext cx="2016224" cy="400110"/>
          </a:xfrm>
          <a:prstGeom prst="rect">
            <a:avLst/>
          </a:prstGeom>
          <a:noFill/>
        </p:spPr>
        <p:txBody>
          <a:bodyPr wrap="square" rtlCol="0">
            <a:spAutoFit/>
          </a:bodyPr>
          <a:lstStyle/>
          <a:p>
            <a:r>
              <a:rPr lang="ru-RU" sz="2000" dirty="0" smtClean="0">
                <a:solidFill>
                  <a:schemeClr val="bg1"/>
                </a:solidFill>
                <a:latin typeface="Times New Roman" pitchFamily="18" charset="0"/>
                <a:cs typeface="Times New Roman" pitchFamily="18" charset="0"/>
              </a:rPr>
              <a:t>Питер </a:t>
            </a:r>
            <a:r>
              <a:rPr lang="ru-RU" sz="2000" dirty="0" err="1" smtClean="0">
                <a:solidFill>
                  <a:schemeClr val="bg1"/>
                </a:solidFill>
                <a:latin typeface="Times New Roman" pitchFamily="18" charset="0"/>
                <a:cs typeface="Times New Roman" pitchFamily="18" charset="0"/>
              </a:rPr>
              <a:t>Рэтклифф</a:t>
            </a:r>
            <a:endParaRPr lang="ru-RU" sz="2000" dirty="0">
              <a:solidFill>
                <a:schemeClr val="bg1"/>
              </a:solidFill>
              <a:latin typeface="Times New Roman" pitchFamily="18" charset="0"/>
              <a:cs typeface="Times New Roman" pitchFamily="18" charset="0"/>
            </a:endParaRPr>
          </a:p>
        </p:txBody>
      </p:sp>
      <p:sp>
        <p:nvSpPr>
          <p:cNvPr id="10" name="TextBox 9"/>
          <p:cNvSpPr txBox="1"/>
          <p:nvPr/>
        </p:nvSpPr>
        <p:spPr>
          <a:xfrm>
            <a:off x="5500694" y="6457890"/>
            <a:ext cx="1800200" cy="400110"/>
          </a:xfrm>
          <a:prstGeom prst="rect">
            <a:avLst/>
          </a:prstGeom>
          <a:noFill/>
        </p:spPr>
        <p:txBody>
          <a:bodyPr wrap="square" rtlCol="0">
            <a:spAutoFit/>
          </a:bodyPr>
          <a:lstStyle/>
          <a:p>
            <a:r>
              <a:rPr lang="ru-RU" sz="2000" dirty="0" err="1" smtClean="0">
                <a:solidFill>
                  <a:schemeClr val="bg1"/>
                </a:solidFill>
                <a:latin typeface="Times New Roman" pitchFamily="18" charset="0"/>
                <a:cs typeface="Times New Roman" pitchFamily="18" charset="0"/>
              </a:rPr>
              <a:t>Грег</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Семенза</a:t>
            </a:r>
            <a:endParaRPr lang="ru-RU"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3" name="Прямоугольник 2"/>
          <p:cNvSpPr/>
          <p:nvPr/>
        </p:nvSpPr>
        <p:spPr>
          <a:xfrm>
            <a:off x="142844" y="1142984"/>
            <a:ext cx="9110848" cy="1938992"/>
          </a:xfrm>
          <a:prstGeom prst="rect">
            <a:avLst/>
          </a:prstGeom>
        </p:spPr>
        <p:txBody>
          <a:bodyPr wrap="square">
            <a:spAutoFit/>
          </a:bodyPr>
          <a:lstStyle/>
          <a:p>
            <a:r>
              <a:rPr lang="ru-RU" sz="2000" dirty="0" smtClean="0">
                <a:solidFill>
                  <a:schemeClr val="bg1"/>
                </a:solidFill>
                <a:latin typeface="Times New Roman" pitchFamily="18" charset="0"/>
                <a:cs typeface="Times New Roman" pitchFamily="18" charset="0"/>
              </a:rPr>
              <a:t>   Отправным пунктом исследований в области адаптации к гипоксии можно считать период к. 60-х годов XX века, когда физиологи приступили к изучению реакций организма человека на подъем в горы или анемические состояния. Эти исследования привели к открытию эритропоэтина — гормона, который выделяется в кровь, причем продукция его резко возрастает в ответ на дефицит кислорода.</a:t>
            </a:r>
          </a:p>
        </p:txBody>
      </p:sp>
      <p:sp>
        <p:nvSpPr>
          <p:cNvPr id="5" name="Text Box 3"/>
          <p:cNvSpPr txBox="1">
            <a:spLocks noChangeArrowheads="1"/>
          </p:cNvSpPr>
          <p:nvPr/>
        </p:nvSpPr>
        <p:spPr bwMode="auto">
          <a:xfrm>
            <a:off x="857224" y="142852"/>
            <a:ext cx="7858180" cy="1077218"/>
          </a:xfrm>
          <a:prstGeom prst="rect">
            <a:avLst/>
          </a:prstGeom>
          <a:noFill/>
          <a:ln w="9525">
            <a:noFill/>
            <a:miter lim="800000"/>
            <a:headEnd/>
            <a:tailEnd/>
          </a:ln>
          <a:effectLst/>
        </p:spPr>
        <p:txBody>
          <a:bodyPr wrap="square">
            <a:spAutoFit/>
          </a:bodyPr>
          <a:lstStyle/>
          <a:p>
            <a:pPr algn="ctr"/>
            <a:r>
              <a:rPr lang="ru-RU" sz="3200" dirty="0" smtClean="0">
                <a:solidFill>
                  <a:schemeClr val="bg1"/>
                </a:solidFill>
                <a:latin typeface="Times New Roman" pitchFamily="18" charset="0"/>
                <a:cs typeface="Times New Roman" pitchFamily="18" charset="0"/>
              </a:rPr>
              <a:t>Клеточное дыхание</a:t>
            </a:r>
            <a:r>
              <a:rPr lang="ru-RU" sz="3200" dirty="0" smtClean="0">
                <a:latin typeface="Times New Roman" pitchFamily="18" charset="0"/>
                <a:cs typeface="Times New Roman" pitchFamily="18" charset="0"/>
              </a:rPr>
              <a:t> </a:t>
            </a:r>
            <a:r>
              <a:rPr lang="ru-RU" sz="3200" dirty="0" smtClean="0">
                <a:solidFill>
                  <a:schemeClr val="bg1"/>
                </a:solidFill>
                <a:latin typeface="Times New Roman" pitchFamily="18" charset="0"/>
                <a:cs typeface="Times New Roman" pitchFamily="18" charset="0"/>
              </a:rPr>
              <a:t>–</a:t>
            </a:r>
            <a:r>
              <a:rPr lang="ru-RU" sz="3200" dirty="0" smtClean="0">
                <a:latin typeface="Times New Roman" pitchFamily="18" charset="0"/>
                <a:cs typeface="Times New Roman" pitchFamily="18" charset="0"/>
              </a:rPr>
              <a:t> </a:t>
            </a:r>
            <a:r>
              <a:rPr lang="ru-RU" sz="3200" dirty="0" smtClean="0">
                <a:solidFill>
                  <a:schemeClr val="bg1"/>
                </a:solidFill>
                <a:latin typeface="Times New Roman" pitchFamily="18" charset="0"/>
                <a:cs typeface="Times New Roman" pitchFamily="18" charset="0"/>
              </a:rPr>
              <a:t>открытие механизма реакции клеток на кислород</a:t>
            </a:r>
            <a:endParaRPr lang="ru-RU" sz="3200" dirty="0">
              <a:solidFill>
                <a:schemeClr val="bg1"/>
              </a:solidFill>
              <a:latin typeface="Times New Roman" pitchFamily="18" charset="0"/>
              <a:cs typeface="Times New Roman" pitchFamily="18" charset="0"/>
            </a:endParaRPr>
          </a:p>
        </p:txBody>
      </p:sp>
      <p:pic>
        <p:nvPicPr>
          <p:cNvPr id="18443" name="Picture 11" descr="http://utyugok.ru/misc/i/gallery/39419/1022418.jpg"/>
          <p:cNvPicPr>
            <a:picLocks noChangeAspect="1" noChangeArrowheads="1"/>
          </p:cNvPicPr>
          <p:nvPr/>
        </p:nvPicPr>
        <p:blipFill>
          <a:blip r:embed="rId4" cstate="print"/>
          <a:srcRect/>
          <a:stretch>
            <a:fillRect/>
          </a:stretch>
        </p:blipFill>
        <p:spPr bwMode="auto">
          <a:xfrm>
            <a:off x="214283" y="4500570"/>
            <a:ext cx="2906488" cy="21051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3" name="Прямоугольник 2"/>
          <p:cNvSpPr/>
          <p:nvPr/>
        </p:nvSpPr>
        <p:spPr>
          <a:xfrm>
            <a:off x="214282" y="836712"/>
            <a:ext cx="9110246" cy="2246769"/>
          </a:xfrm>
          <a:prstGeom prst="rect">
            <a:avLst/>
          </a:prstGeom>
        </p:spPr>
        <p:txBody>
          <a:bodyPr wrap="square">
            <a:spAutoFit/>
          </a:bodyPr>
          <a:lstStyle/>
          <a:p>
            <a:r>
              <a:rPr lang="ru-RU" sz="2000" dirty="0" smtClean="0">
                <a:solidFill>
                  <a:schemeClr val="bg1"/>
                </a:solidFill>
                <a:latin typeface="Times New Roman" pitchFamily="18" charset="0"/>
                <a:cs typeface="Times New Roman" pitchFamily="18" charset="0"/>
              </a:rPr>
              <a:t>    Распространяясь по организму, эритропоэтин стимулирует формирование эритроцитов, что обеспечивает улучшение снабжения тканей кислородом. Однако еще долгое время никто не знал, как именно клетки «оценивают» количество кислорода, все ли клетки на это способны, какие механизмы лежат в основе реализации клеточного ответа. Именно за решение этих вопросов и была присуждена Нобелевская премия по физиологии и медицине в этом году.</a:t>
            </a:r>
          </a:p>
          <a:p>
            <a:r>
              <a:rPr lang="ru-RU" sz="2000" dirty="0" smtClean="0">
                <a:solidFill>
                  <a:schemeClr val="bg1"/>
                </a:solidFill>
                <a:latin typeface="Times New Roman" pitchFamily="18" charset="0"/>
                <a:cs typeface="Times New Roman" pitchFamily="18" charset="0"/>
              </a:rPr>
              <a:t>   </a:t>
            </a:r>
            <a:endParaRPr lang="ru-RU" sz="2000" dirty="0">
              <a:solidFill>
                <a:schemeClr val="bg1"/>
              </a:solidFill>
              <a:latin typeface="Times New Roman" pitchFamily="18" charset="0"/>
              <a:cs typeface="Times New Roman" pitchFamily="18" charset="0"/>
            </a:endParaRPr>
          </a:p>
        </p:txBody>
      </p:sp>
      <p:pic>
        <p:nvPicPr>
          <p:cNvPr id="5" name="Picture 9" descr="https://fb.ru/misc/i/gallery/20409/3031641.jpg"/>
          <p:cNvPicPr>
            <a:picLocks noChangeAspect="1" noChangeArrowheads="1"/>
          </p:cNvPicPr>
          <p:nvPr/>
        </p:nvPicPr>
        <p:blipFill>
          <a:blip r:embed="rId4" cstate="print"/>
          <a:srcRect/>
          <a:stretch>
            <a:fillRect/>
          </a:stretch>
        </p:blipFill>
        <p:spPr bwMode="auto">
          <a:xfrm>
            <a:off x="6349052" y="3786190"/>
            <a:ext cx="2794948" cy="2096212"/>
          </a:xfrm>
          <a:prstGeom prst="rect">
            <a:avLst/>
          </a:prstGeom>
          <a:noFill/>
        </p:spPr>
      </p:pic>
      <p:sp>
        <p:nvSpPr>
          <p:cNvPr id="7" name="Text Box 3"/>
          <p:cNvSpPr txBox="1">
            <a:spLocks noChangeArrowheads="1"/>
          </p:cNvSpPr>
          <p:nvPr/>
        </p:nvSpPr>
        <p:spPr bwMode="auto">
          <a:xfrm>
            <a:off x="1979712" y="188640"/>
            <a:ext cx="6480720" cy="646331"/>
          </a:xfrm>
          <a:prstGeom prst="rect">
            <a:avLst/>
          </a:prstGeom>
          <a:noFill/>
          <a:ln w="9525">
            <a:noFill/>
            <a:miter lim="800000"/>
            <a:headEnd/>
            <a:tailEnd/>
          </a:ln>
          <a:effectLst/>
        </p:spPr>
        <p:txBody>
          <a:bodyPr wrap="square">
            <a:spAutoFit/>
          </a:bodyPr>
          <a:lstStyle/>
          <a:p>
            <a:r>
              <a:rPr lang="ru-RU" sz="3600" dirty="0" smtClean="0">
                <a:solidFill>
                  <a:schemeClr val="bg1"/>
                </a:solidFill>
                <a:latin typeface="Times New Roman" pitchFamily="18" charset="0"/>
              </a:rPr>
              <a:t>Эритропоэтин в организме</a:t>
            </a:r>
            <a:endParaRPr lang="ru-RU" sz="3600" dirty="0">
              <a:solidFill>
                <a:schemeClr val="bg1"/>
              </a:solidFill>
              <a:latin typeface="Times New Roman" pitchFamily="18" charset="0"/>
            </a:endParaRPr>
          </a:p>
        </p:txBody>
      </p:sp>
      <p:sp>
        <p:nvSpPr>
          <p:cNvPr id="8" name="TextBox 7"/>
          <p:cNvSpPr txBox="1"/>
          <p:nvPr/>
        </p:nvSpPr>
        <p:spPr>
          <a:xfrm>
            <a:off x="6929454" y="6072206"/>
            <a:ext cx="1800200" cy="400110"/>
          </a:xfrm>
          <a:prstGeom prst="rect">
            <a:avLst/>
          </a:prstGeom>
          <a:noFill/>
        </p:spPr>
        <p:txBody>
          <a:bodyPr wrap="square" rtlCol="0">
            <a:spAutoFit/>
          </a:bodyPr>
          <a:lstStyle/>
          <a:p>
            <a:r>
              <a:rPr lang="ru-RU" sz="2000" dirty="0" smtClean="0">
                <a:solidFill>
                  <a:schemeClr val="bg1"/>
                </a:solidFill>
                <a:latin typeface="Times New Roman" pitchFamily="18" charset="0"/>
                <a:cs typeface="Times New Roman" pitchFamily="18" charset="0"/>
              </a:rPr>
              <a:t>Эритропоэтин</a:t>
            </a:r>
            <a:endParaRPr lang="ru-RU"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3" name="Text Box 3"/>
          <p:cNvSpPr txBox="1">
            <a:spLocks noChangeArrowheads="1"/>
          </p:cNvSpPr>
          <p:nvPr/>
        </p:nvSpPr>
        <p:spPr bwMode="auto">
          <a:xfrm>
            <a:off x="1547664" y="188640"/>
            <a:ext cx="6307634" cy="641350"/>
          </a:xfrm>
          <a:prstGeom prst="rect">
            <a:avLst/>
          </a:prstGeom>
          <a:noFill/>
          <a:ln w="9525">
            <a:noFill/>
            <a:miter lim="800000"/>
            <a:headEnd/>
            <a:tailEnd/>
          </a:ln>
          <a:effectLst/>
        </p:spPr>
        <p:txBody>
          <a:bodyPr wrap="square">
            <a:spAutoFit/>
          </a:bodyPr>
          <a:lstStyle/>
          <a:p>
            <a:r>
              <a:rPr lang="ru-RU" sz="3600" dirty="0">
                <a:solidFill>
                  <a:schemeClr val="bg1"/>
                </a:solidFill>
                <a:latin typeface="Times New Roman" pitchFamily="18" charset="0"/>
              </a:rPr>
              <a:t>Нобелевская премия по физике </a:t>
            </a:r>
          </a:p>
        </p:txBody>
      </p:sp>
      <p:sp>
        <p:nvSpPr>
          <p:cNvPr id="4" name="Прямоугольник 3"/>
          <p:cNvSpPr/>
          <p:nvPr/>
        </p:nvSpPr>
        <p:spPr>
          <a:xfrm>
            <a:off x="214282" y="751344"/>
            <a:ext cx="9110246" cy="2246769"/>
          </a:xfrm>
          <a:prstGeom prst="rect">
            <a:avLst/>
          </a:prstGeom>
        </p:spPr>
        <p:txBody>
          <a:bodyPr wrap="square">
            <a:spAutoFit/>
          </a:bodyPr>
          <a:lstStyle/>
          <a:p>
            <a:r>
              <a:rPr lang="ru-RU" sz="2000" dirty="0" smtClean="0">
                <a:solidFill>
                  <a:schemeClr val="bg1"/>
                </a:solidFill>
                <a:latin typeface="Times New Roman" pitchFamily="18" charset="0"/>
                <a:cs typeface="Times New Roman" pitchFamily="18" charset="0"/>
              </a:rPr>
              <a:t>Новыми лауреатами Нобелевской премии по физике стали астрономы и астрофизики канадец Джеймс Пиблз и швейцарцы Мишель Майор и </a:t>
            </a:r>
            <a:r>
              <a:rPr lang="ru-RU" sz="2000" dirty="0" err="1" smtClean="0">
                <a:solidFill>
                  <a:schemeClr val="bg1"/>
                </a:solidFill>
                <a:latin typeface="Times New Roman" pitchFamily="18" charset="0"/>
                <a:cs typeface="Times New Roman" pitchFamily="18" charset="0"/>
              </a:rPr>
              <a:t>Дидье</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Кело</a:t>
            </a:r>
            <a:r>
              <a:rPr lang="ru-RU" sz="2000" dirty="0" smtClean="0">
                <a:solidFill>
                  <a:schemeClr val="bg1"/>
                </a:solidFill>
                <a:latin typeface="Times New Roman" pitchFamily="18" charset="0"/>
                <a:cs typeface="Times New Roman" pitchFamily="18" charset="0"/>
              </a:rPr>
              <a:t>. Шведские академики объяснили свой выбор новых лауреатов весьма кратко: они удостоены высшей в мире научной награды «за вклад в наше понимание эволюции Вселенной и места Земли в космосе». Пиблзу премия присуждена    </a:t>
            </a:r>
          </a:p>
          <a:p>
            <a:r>
              <a:rPr lang="ru-RU" sz="2000" dirty="0" smtClean="0">
                <a:solidFill>
                  <a:schemeClr val="bg1"/>
                </a:solidFill>
                <a:latin typeface="Times New Roman" pitchFamily="18" charset="0"/>
                <a:cs typeface="Times New Roman" pitchFamily="18" charset="0"/>
              </a:rPr>
              <a:t>«за теоретические открытия в физической космологии», Майору и </a:t>
            </a:r>
            <a:r>
              <a:rPr lang="ru-RU" sz="2000" dirty="0" err="1" smtClean="0">
                <a:solidFill>
                  <a:schemeClr val="bg1"/>
                </a:solidFill>
                <a:latin typeface="Times New Roman" pitchFamily="18" charset="0"/>
                <a:cs typeface="Times New Roman" pitchFamily="18" charset="0"/>
              </a:rPr>
              <a:t>Кело</a:t>
            </a:r>
            <a:r>
              <a:rPr lang="ru-RU" sz="2000" dirty="0" smtClean="0">
                <a:solidFill>
                  <a:schemeClr val="bg1"/>
                </a:solidFill>
                <a:latin typeface="Times New Roman" pitchFamily="18" charset="0"/>
                <a:cs typeface="Times New Roman" pitchFamily="18" charset="0"/>
              </a:rPr>
              <a:t> — </a:t>
            </a:r>
          </a:p>
          <a:p>
            <a:r>
              <a:rPr lang="ru-RU" sz="2000" dirty="0" smtClean="0">
                <a:solidFill>
                  <a:schemeClr val="bg1"/>
                </a:solidFill>
                <a:latin typeface="Times New Roman" pitchFamily="18" charset="0"/>
                <a:cs typeface="Times New Roman" pitchFamily="18" charset="0"/>
              </a:rPr>
              <a:t>«за открытие экзопланеты, обращающейся вокруг звезды солнечного типа».</a:t>
            </a:r>
            <a:endParaRPr lang="ru-RU" sz="2000" dirty="0">
              <a:solidFill>
                <a:schemeClr val="bg1"/>
              </a:solidFill>
              <a:latin typeface="Times New Roman" pitchFamily="18" charset="0"/>
              <a:cs typeface="Times New Roman" pitchFamily="18" charset="0"/>
            </a:endParaRPr>
          </a:p>
        </p:txBody>
      </p:sp>
      <p:pic>
        <p:nvPicPr>
          <p:cNvPr id="12290" name="Picture 2" descr="Лауреаты Нобелевской премии по физике 2019 года"/>
          <p:cNvPicPr>
            <a:picLocks noChangeAspect="1" noChangeArrowheads="1"/>
          </p:cNvPicPr>
          <p:nvPr/>
        </p:nvPicPr>
        <p:blipFill>
          <a:blip r:embed="rId4" cstate="print"/>
          <a:srcRect/>
          <a:stretch>
            <a:fillRect/>
          </a:stretch>
        </p:blipFill>
        <p:spPr bwMode="auto">
          <a:xfrm>
            <a:off x="1500166" y="4000504"/>
            <a:ext cx="5715040" cy="2438850"/>
          </a:xfrm>
          <a:prstGeom prst="rect">
            <a:avLst/>
          </a:prstGeom>
          <a:noFill/>
        </p:spPr>
      </p:pic>
      <p:sp>
        <p:nvSpPr>
          <p:cNvPr id="6" name="TextBox 5"/>
          <p:cNvSpPr txBox="1"/>
          <p:nvPr/>
        </p:nvSpPr>
        <p:spPr>
          <a:xfrm>
            <a:off x="1428728" y="6457890"/>
            <a:ext cx="1800200" cy="400110"/>
          </a:xfrm>
          <a:prstGeom prst="rect">
            <a:avLst/>
          </a:prstGeom>
          <a:noFill/>
        </p:spPr>
        <p:txBody>
          <a:bodyPr wrap="square" rtlCol="0">
            <a:spAutoFit/>
          </a:bodyPr>
          <a:lstStyle/>
          <a:p>
            <a:r>
              <a:rPr lang="ru-RU" sz="2000" dirty="0" smtClean="0">
                <a:solidFill>
                  <a:schemeClr val="bg1"/>
                </a:solidFill>
                <a:latin typeface="Times New Roman" pitchFamily="18" charset="0"/>
                <a:cs typeface="Times New Roman" pitchFamily="18" charset="0"/>
              </a:rPr>
              <a:t>Джеймс Пиблз</a:t>
            </a:r>
            <a:endParaRPr lang="ru-RU" sz="2000" dirty="0">
              <a:solidFill>
                <a:schemeClr val="bg1"/>
              </a:solidFill>
              <a:latin typeface="Times New Roman" pitchFamily="18" charset="0"/>
              <a:cs typeface="Times New Roman" pitchFamily="18" charset="0"/>
            </a:endParaRPr>
          </a:p>
        </p:txBody>
      </p:sp>
      <p:sp>
        <p:nvSpPr>
          <p:cNvPr id="7" name="TextBox 6"/>
          <p:cNvSpPr txBox="1"/>
          <p:nvPr/>
        </p:nvSpPr>
        <p:spPr>
          <a:xfrm>
            <a:off x="3428992" y="6457890"/>
            <a:ext cx="1944216" cy="400110"/>
          </a:xfrm>
          <a:prstGeom prst="rect">
            <a:avLst/>
          </a:prstGeom>
          <a:noFill/>
        </p:spPr>
        <p:txBody>
          <a:bodyPr wrap="square" rtlCol="0">
            <a:spAutoFit/>
          </a:bodyPr>
          <a:lstStyle/>
          <a:p>
            <a:r>
              <a:rPr lang="ru-RU" sz="2000" dirty="0" err="1" smtClean="0">
                <a:solidFill>
                  <a:schemeClr val="bg1"/>
                </a:solidFill>
                <a:latin typeface="Times New Roman" pitchFamily="18" charset="0"/>
                <a:cs typeface="Times New Roman" pitchFamily="18" charset="0"/>
              </a:rPr>
              <a:t>Мищель</a:t>
            </a:r>
            <a:r>
              <a:rPr lang="ru-RU" sz="2000" dirty="0" smtClean="0">
                <a:solidFill>
                  <a:schemeClr val="bg1"/>
                </a:solidFill>
                <a:latin typeface="Times New Roman" pitchFamily="18" charset="0"/>
                <a:cs typeface="Times New Roman" pitchFamily="18" charset="0"/>
              </a:rPr>
              <a:t> Майор</a:t>
            </a:r>
            <a:endParaRPr lang="ru-RU" sz="2000" dirty="0">
              <a:solidFill>
                <a:schemeClr val="bg1"/>
              </a:solidFill>
              <a:latin typeface="Times New Roman" pitchFamily="18" charset="0"/>
              <a:cs typeface="Times New Roman" pitchFamily="18" charset="0"/>
            </a:endParaRPr>
          </a:p>
        </p:txBody>
      </p:sp>
      <p:sp>
        <p:nvSpPr>
          <p:cNvPr id="8" name="TextBox 7"/>
          <p:cNvSpPr txBox="1"/>
          <p:nvPr/>
        </p:nvSpPr>
        <p:spPr>
          <a:xfrm>
            <a:off x="5572132" y="6457890"/>
            <a:ext cx="1584176" cy="400110"/>
          </a:xfrm>
          <a:prstGeom prst="rect">
            <a:avLst/>
          </a:prstGeom>
          <a:noFill/>
        </p:spPr>
        <p:txBody>
          <a:bodyPr wrap="square" rtlCol="0">
            <a:spAutoFit/>
          </a:bodyPr>
          <a:lstStyle/>
          <a:p>
            <a:r>
              <a:rPr lang="ru-RU" sz="2000" dirty="0" err="1" smtClean="0">
                <a:solidFill>
                  <a:schemeClr val="bg1"/>
                </a:solidFill>
                <a:latin typeface="Times New Roman" pitchFamily="18" charset="0"/>
                <a:cs typeface="Times New Roman" pitchFamily="18" charset="0"/>
              </a:rPr>
              <a:t>Дидье</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Кело</a:t>
            </a:r>
            <a:endParaRPr lang="ru-RU"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3" name="Text Box 3"/>
          <p:cNvSpPr txBox="1">
            <a:spLocks noChangeArrowheads="1"/>
          </p:cNvSpPr>
          <p:nvPr/>
        </p:nvSpPr>
        <p:spPr bwMode="auto">
          <a:xfrm>
            <a:off x="3347864" y="188640"/>
            <a:ext cx="2880320" cy="641350"/>
          </a:xfrm>
          <a:prstGeom prst="rect">
            <a:avLst/>
          </a:prstGeom>
          <a:noFill/>
          <a:ln w="9525">
            <a:noFill/>
            <a:miter lim="800000"/>
            <a:headEnd/>
            <a:tailEnd/>
          </a:ln>
          <a:effectLst/>
        </p:spPr>
        <p:txBody>
          <a:bodyPr wrap="square">
            <a:spAutoFit/>
          </a:bodyPr>
          <a:lstStyle/>
          <a:p>
            <a:r>
              <a:rPr lang="ru-RU" sz="3600" dirty="0" smtClean="0">
                <a:solidFill>
                  <a:schemeClr val="bg1"/>
                </a:solidFill>
                <a:latin typeface="Times New Roman" pitchFamily="18" charset="0"/>
              </a:rPr>
              <a:t>Экзопланеты</a:t>
            </a:r>
            <a:endParaRPr lang="ru-RU" sz="3600" dirty="0">
              <a:solidFill>
                <a:schemeClr val="bg1"/>
              </a:solidFill>
              <a:latin typeface="Times New Roman" pitchFamily="18" charset="0"/>
            </a:endParaRPr>
          </a:p>
        </p:txBody>
      </p:sp>
      <p:sp>
        <p:nvSpPr>
          <p:cNvPr id="4" name="Прямоугольник 3"/>
          <p:cNvSpPr/>
          <p:nvPr/>
        </p:nvSpPr>
        <p:spPr>
          <a:xfrm>
            <a:off x="142844" y="908720"/>
            <a:ext cx="9181684" cy="1938992"/>
          </a:xfrm>
          <a:prstGeom prst="rect">
            <a:avLst/>
          </a:prstGeom>
        </p:spPr>
        <p:txBody>
          <a:bodyPr wrap="square">
            <a:spAutoFit/>
          </a:bodyPr>
          <a:lstStyle/>
          <a:p>
            <a:r>
              <a:rPr lang="ru-RU" sz="2000" dirty="0" smtClean="0">
                <a:solidFill>
                  <a:schemeClr val="bg1"/>
                </a:solidFill>
                <a:latin typeface="Times New Roman" pitchFamily="18" charset="0"/>
                <a:cs typeface="Times New Roman" pitchFamily="18" charset="0"/>
              </a:rPr>
              <a:t>    На момент объявления Нобелевской премии было достоверно обнаружено более 4100 различных планет, обращающихся вокруг «нормальных» (то есть лежащих на главной последовательности) звезд и красных гигантов в нашей Галактике. Всего четверть века назад их количество равнялось нулю. И в том, что годом позже оно стало положительным, огромная заслуга новых нобелевских лауреатов.</a:t>
            </a:r>
            <a:endParaRPr lang="ru-RU" sz="2000" dirty="0">
              <a:solidFill>
                <a:schemeClr val="bg1"/>
              </a:solidFill>
              <a:latin typeface="Times New Roman" pitchFamily="18" charset="0"/>
              <a:cs typeface="Times New Roman" pitchFamily="18" charset="0"/>
            </a:endParaRPr>
          </a:p>
        </p:txBody>
      </p:sp>
      <p:pic>
        <p:nvPicPr>
          <p:cNvPr id="10242" name="Picture 2" descr="https://upload.wikimedia.org/wikipedia/commons/thumb/0/0d/Artwork_showing_a_blurred_globe_and_other_celestial_bodies%2C_inspired_by_the_asteroid_belt_of_HD_69830.jpg/250px-Artwork_showing_a_blurred_globe_and_other_celestial_bodies%2C_inspired_by_the_asteroid_belt_of_HD_69830.jpg"/>
          <p:cNvPicPr>
            <a:picLocks noChangeAspect="1" noChangeArrowheads="1"/>
          </p:cNvPicPr>
          <p:nvPr/>
        </p:nvPicPr>
        <p:blipFill>
          <a:blip r:embed="rId4" cstate="print"/>
          <a:srcRect/>
          <a:stretch>
            <a:fillRect/>
          </a:stretch>
        </p:blipFill>
        <p:spPr bwMode="auto">
          <a:xfrm>
            <a:off x="285720" y="3431128"/>
            <a:ext cx="2500330" cy="2000264"/>
          </a:xfrm>
          <a:prstGeom prst="rect">
            <a:avLst/>
          </a:prstGeom>
          <a:noFill/>
        </p:spPr>
      </p:pic>
      <p:sp>
        <p:nvSpPr>
          <p:cNvPr id="6" name="Прямоугольник 5"/>
          <p:cNvSpPr/>
          <p:nvPr/>
        </p:nvSpPr>
        <p:spPr>
          <a:xfrm>
            <a:off x="428596" y="5380672"/>
            <a:ext cx="2664296" cy="1477328"/>
          </a:xfrm>
          <a:prstGeom prst="rect">
            <a:avLst/>
          </a:prstGeom>
        </p:spPr>
        <p:txBody>
          <a:bodyPr wrap="square">
            <a:spAutoFit/>
          </a:bodyPr>
          <a:lstStyle/>
          <a:p>
            <a:r>
              <a:rPr lang="ru-RU" dirty="0" smtClean="0">
                <a:solidFill>
                  <a:schemeClr val="bg1"/>
                </a:solidFill>
                <a:latin typeface="Times New Roman" pitchFamily="18" charset="0"/>
                <a:cs typeface="Times New Roman" pitchFamily="18" charset="0"/>
              </a:rPr>
              <a:t>Взгляд художника </a:t>
            </a:r>
          </a:p>
          <a:p>
            <a:r>
              <a:rPr lang="ru-RU" dirty="0" smtClean="0">
                <a:solidFill>
                  <a:schemeClr val="bg1"/>
                </a:solidFill>
                <a:latin typeface="Times New Roman" pitchFamily="18" charset="0"/>
                <a:cs typeface="Times New Roman" pitchFamily="18" charset="0"/>
              </a:rPr>
              <a:t>на планету HD 69830 </a:t>
            </a:r>
            <a:r>
              <a:rPr lang="ru-RU" dirty="0" err="1" smtClean="0">
                <a:solidFill>
                  <a:schemeClr val="bg1"/>
                </a:solidFill>
                <a:latin typeface="Times New Roman" pitchFamily="18" charset="0"/>
                <a:cs typeface="Times New Roman" pitchFamily="18" charset="0"/>
              </a:rPr>
              <a:t>d</a:t>
            </a:r>
            <a:r>
              <a:rPr lang="ru-RU" dirty="0" smtClean="0">
                <a:solidFill>
                  <a:schemeClr val="bg1"/>
                </a:solidFill>
                <a:latin typeface="Times New Roman" pitchFamily="18" charset="0"/>
                <a:cs typeface="Times New Roman" pitchFamily="18" charset="0"/>
              </a:rPr>
              <a:t>, астероидный пояс звезды HD 69830 </a:t>
            </a:r>
          </a:p>
          <a:p>
            <a:r>
              <a:rPr lang="ru-RU" dirty="0" smtClean="0">
                <a:solidFill>
                  <a:schemeClr val="bg1"/>
                </a:solidFill>
                <a:latin typeface="Times New Roman" pitchFamily="18" charset="0"/>
                <a:cs typeface="Times New Roman" pitchFamily="18" charset="0"/>
              </a:rPr>
              <a:t>на заднем плане</a:t>
            </a:r>
            <a:endParaRPr lang="ru-RU" dirty="0">
              <a:solidFill>
                <a:schemeClr val="bg1"/>
              </a:solidFill>
              <a:latin typeface="Times New Roman" pitchFamily="18" charset="0"/>
              <a:cs typeface="Times New Roman" pitchFamily="18" charset="0"/>
            </a:endParaRPr>
          </a:p>
        </p:txBody>
      </p:sp>
      <p:pic>
        <p:nvPicPr>
          <p:cNvPr id="10248" name="Picture 8" descr="https://upload.wikimedia.org/wikipedia/commons/thumb/6/6b/OGLE-2005-BLG-390Lb_planet.jpg/250px-OGLE-2005-BLG-390Lb_planet.jpg"/>
          <p:cNvPicPr>
            <a:picLocks noChangeAspect="1" noChangeArrowheads="1"/>
          </p:cNvPicPr>
          <p:nvPr/>
        </p:nvPicPr>
        <p:blipFill>
          <a:blip r:embed="rId5" cstate="print"/>
          <a:srcRect/>
          <a:stretch>
            <a:fillRect/>
          </a:stretch>
        </p:blipFill>
        <p:spPr bwMode="auto">
          <a:xfrm>
            <a:off x="6286512" y="3429000"/>
            <a:ext cx="2664296" cy="2003552"/>
          </a:xfrm>
          <a:prstGeom prst="rect">
            <a:avLst/>
          </a:prstGeom>
          <a:noFill/>
        </p:spPr>
      </p:pic>
      <p:sp>
        <p:nvSpPr>
          <p:cNvPr id="11" name="Прямоугольник 10"/>
          <p:cNvSpPr/>
          <p:nvPr/>
        </p:nvSpPr>
        <p:spPr>
          <a:xfrm>
            <a:off x="6228184" y="5380672"/>
            <a:ext cx="2915816" cy="1477328"/>
          </a:xfrm>
          <a:prstGeom prst="rect">
            <a:avLst/>
          </a:prstGeom>
        </p:spPr>
        <p:txBody>
          <a:bodyPr wrap="square">
            <a:spAutoFit/>
          </a:bodyPr>
          <a:lstStyle/>
          <a:p>
            <a:r>
              <a:rPr lang="ru-RU" dirty="0" smtClean="0">
                <a:solidFill>
                  <a:schemeClr val="bg1"/>
                </a:solidFill>
                <a:latin typeface="Times New Roman" pitchFamily="18" charset="0"/>
                <a:cs typeface="Times New Roman" pitchFamily="18" charset="0"/>
              </a:rPr>
              <a:t>Взгляд художника </a:t>
            </a:r>
          </a:p>
          <a:p>
            <a:r>
              <a:rPr lang="ru-RU" dirty="0" smtClean="0">
                <a:solidFill>
                  <a:schemeClr val="bg1"/>
                </a:solidFill>
                <a:latin typeface="Times New Roman" pitchFamily="18" charset="0"/>
                <a:cs typeface="Times New Roman" pitchFamily="18" charset="0"/>
              </a:rPr>
              <a:t>на планету OGLE-2005-BLG-390L </a:t>
            </a:r>
            <a:r>
              <a:rPr lang="ru-RU" dirty="0" err="1" smtClean="0">
                <a:solidFill>
                  <a:schemeClr val="bg1"/>
                </a:solidFill>
                <a:latin typeface="Times New Roman" pitchFamily="18" charset="0"/>
                <a:cs typeface="Times New Roman" pitchFamily="18" charset="0"/>
              </a:rPr>
              <a:t>b</a:t>
            </a:r>
            <a:r>
              <a:rPr lang="ru-RU" dirty="0" smtClean="0">
                <a:solidFill>
                  <a:schemeClr val="bg1"/>
                </a:solidFill>
                <a:latin typeface="Times New Roman" pitchFamily="18" charset="0"/>
                <a:cs typeface="Times New Roman" pitchFamily="18" charset="0"/>
              </a:rPr>
              <a:t>, температура поверхности которой составляет −220 °C.</a:t>
            </a:r>
            <a:endParaRPr lang="ru-RU"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3" name="Прямоугольник 2"/>
          <p:cNvSpPr/>
          <p:nvPr/>
        </p:nvSpPr>
        <p:spPr>
          <a:xfrm>
            <a:off x="0" y="764704"/>
            <a:ext cx="9396536" cy="1908215"/>
          </a:xfrm>
          <a:prstGeom prst="rect">
            <a:avLst/>
          </a:prstGeom>
        </p:spPr>
        <p:txBody>
          <a:bodyPr wrap="square">
            <a:spAutoFit/>
          </a:bodyPr>
          <a:lstStyle/>
          <a:p>
            <a:r>
              <a:rPr lang="ru-RU" dirty="0" smtClean="0">
                <a:solidFill>
                  <a:schemeClr val="bg1"/>
                </a:solidFill>
                <a:latin typeface="Times New Roman" pitchFamily="18" charset="0"/>
                <a:cs typeface="Times New Roman" pitchFamily="18" charset="0"/>
              </a:rPr>
              <a:t>   Нобелевский комитет отметил открытие Майора и </a:t>
            </a:r>
            <a:r>
              <a:rPr lang="ru-RU" dirty="0" err="1" smtClean="0">
                <a:solidFill>
                  <a:schemeClr val="bg1"/>
                </a:solidFill>
                <a:latin typeface="Times New Roman" pitchFamily="18" charset="0"/>
                <a:cs typeface="Times New Roman" pitchFamily="18" charset="0"/>
              </a:rPr>
              <a:t>Кело</a:t>
            </a:r>
            <a:r>
              <a:rPr lang="ru-RU" dirty="0" smtClean="0">
                <a:solidFill>
                  <a:schemeClr val="bg1"/>
                </a:solidFill>
                <a:latin typeface="Times New Roman" pitchFamily="18" charset="0"/>
                <a:cs typeface="Times New Roman" pitchFamily="18" charset="0"/>
              </a:rPr>
              <a:t>, хотя экзопланеты уже были открыты до них. </a:t>
            </a:r>
            <a:r>
              <a:rPr lang="ru-RU" sz="2000" dirty="0" smtClean="0">
                <a:solidFill>
                  <a:schemeClr val="bg1"/>
                </a:solidFill>
                <a:latin typeface="Times New Roman" pitchFamily="18" charset="0"/>
                <a:cs typeface="Times New Roman" pitchFamily="18" charset="0"/>
              </a:rPr>
              <a:t>Открытие планеты около «нормальных» звезд породило совершенно новую и чрезвычайно перспективную область астрономии и астрофизики.</a:t>
            </a:r>
          </a:p>
          <a:p>
            <a:r>
              <a:rPr lang="ru-RU" sz="2000" dirty="0" smtClean="0">
                <a:solidFill>
                  <a:schemeClr val="bg1"/>
                </a:solidFill>
                <a:latin typeface="Times New Roman" pitchFamily="18" charset="0"/>
                <a:cs typeface="Times New Roman" pitchFamily="18" charset="0"/>
              </a:rPr>
              <a:t>   Уже открытие горячих Юпитеров стало серьезной проблемой: раньше никто не ожидал, что газовые гиганты могут обращаться так близко от своих звезд. А потом посыпались другие открытия, иногда тоже парадоксальные. </a:t>
            </a:r>
            <a:endParaRPr lang="ru-RU" sz="2000" dirty="0">
              <a:solidFill>
                <a:schemeClr val="bg1"/>
              </a:solidFill>
              <a:latin typeface="Times New Roman" pitchFamily="18" charset="0"/>
              <a:cs typeface="Times New Roman" pitchFamily="18" charset="0"/>
            </a:endParaRPr>
          </a:p>
        </p:txBody>
      </p:sp>
      <p:sp>
        <p:nvSpPr>
          <p:cNvPr id="4" name="Text Box 3"/>
          <p:cNvSpPr txBox="1">
            <a:spLocks noChangeArrowheads="1"/>
          </p:cNvSpPr>
          <p:nvPr/>
        </p:nvSpPr>
        <p:spPr bwMode="auto">
          <a:xfrm>
            <a:off x="827584" y="188640"/>
            <a:ext cx="8100392" cy="646331"/>
          </a:xfrm>
          <a:prstGeom prst="rect">
            <a:avLst/>
          </a:prstGeom>
          <a:noFill/>
          <a:ln w="9525">
            <a:noFill/>
            <a:miter lim="800000"/>
            <a:headEnd/>
            <a:tailEnd/>
          </a:ln>
          <a:effectLst/>
        </p:spPr>
        <p:txBody>
          <a:bodyPr wrap="square">
            <a:spAutoFit/>
          </a:bodyPr>
          <a:lstStyle/>
          <a:p>
            <a:r>
              <a:rPr lang="ru-RU" sz="3600" dirty="0" smtClean="0">
                <a:solidFill>
                  <a:schemeClr val="bg1"/>
                </a:solidFill>
                <a:latin typeface="Times New Roman" pitchFamily="18" charset="0"/>
              </a:rPr>
              <a:t>Почему премия досталась именно им</a:t>
            </a:r>
            <a:r>
              <a:rPr lang="en-US" sz="3600" dirty="0" smtClean="0">
                <a:solidFill>
                  <a:schemeClr val="bg1"/>
                </a:solidFill>
                <a:latin typeface="Times New Roman" pitchFamily="18" charset="0"/>
              </a:rPr>
              <a:t>?</a:t>
            </a:r>
            <a:endParaRPr lang="ru-RU" sz="3600" dirty="0">
              <a:solidFill>
                <a:schemeClr val="bg1"/>
              </a:solidFill>
              <a:latin typeface="Times New Roman" pitchFamily="18" charset="0"/>
            </a:endParaRPr>
          </a:p>
        </p:txBody>
      </p:sp>
      <p:pic>
        <p:nvPicPr>
          <p:cNvPr id="6146" name="Picture 2" descr="https://upload.wikimedia.org/wikipedia/commons/thumb/5/57/HD_189733b%27s_atmosphere.jpg/200px-HD_189733b%27s_atmosphere.jpg"/>
          <p:cNvPicPr>
            <a:picLocks noChangeAspect="1" noChangeArrowheads="1"/>
          </p:cNvPicPr>
          <p:nvPr/>
        </p:nvPicPr>
        <p:blipFill>
          <a:blip r:embed="rId4" cstate="print"/>
          <a:srcRect/>
          <a:stretch>
            <a:fillRect/>
          </a:stretch>
        </p:blipFill>
        <p:spPr bwMode="auto">
          <a:xfrm>
            <a:off x="214282" y="4071942"/>
            <a:ext cx="2687181" cy="1643074"/>
          </a:xfrm>
          <a:prstGeom prst="rect">
            <a:avLst/>
          </a:prstGeom>
          <a:noFill/>
        </p:spPr>
      </p:pic>
      <p:sp>
        <p:nvSpPr>
          <p:cNvPr id="6" name="Прямоугольник 5"/>
          <p:cNvSpPr/>
          <p:nvPr/>
        </p:nvSpPr>
        <p:spPr>
          <a:xfrm>
            <a:off x="357158" y="5929330"/>
            <a:ext cx="2736304" cy="646331"/>
          </a:xfrm>
          <a:prstGeom prst="rect">
            <a:avLst/>
          </a:prstGeom>
        </p:spPr>
        <p:txBody>
          <a:bodyPr wrap="square">
            <a:spAutoFit/>
          </a:bodyPr>
          <a:lstStyle/>
          <a:p>
            <a:r>
              <a:rPr lang="ru-RU" dirty="0" smtClean="0">
                <a:solidFill>
                  <a:schemeClr val="bg1"/>
                </a:solidFill>
                <a:latin typeface="Times New Roman" pitchFamily="18" charset="0"/>
                <a:cs typeface="Times New Roman" pitchFamily="18" charset="0"/>
              </a:rPr>
              <a:t>Планета HD 189733 </a:t>
            </a:r>
            <a:r>
              <a:rPr lang="ru-RU" dirty="0" err="1" smtClean="0">
                <a:solidFill>
                  <a:schemeClr val="bg1"/>
                </a:solidFill>
                <a:latin typeface="Times New Roman" pitchFamily="18" charset="0"/>
                <a:cs typeface="Times New Roman" pitchFamily="18" charset="0"/>
              </a:rPr>
              <a:t>b</a:t>
            </a:r>
            <a:r>
              <a:rPr lang="ru-RU" dirty="0" smtClean="0">
                <a:solidFill>
                  <a:schemeClr val="bg1"/>
                </a:solidFill>
                <a:latin typeface="Times New Roman" pitchFamily="18" charset="0"/>
                <a:cs typeface="Times New Roman" pitchFamily="18" charset="0"/>
              </a:rPr>
              <a:t> в представлении художника</a:t>
            </a:r>
            <a:endParaRPr lang="ru-RU" dirty="0">
              <a:solidFill>
                <a:schemeClr val="bg1"/>
              </a:solidFill>
              <a:latin typeface="Times New Roman" pitchFamily="18" charset="0"/>
              <a:cs typeface="Times New Roman" pitchFamily="18" charset="0"/>
            </a:endParaRPr>
          </a:p>
        </p:txBody>
      </p:sp>
      <p:pic>
        <p:nvPicPr>
          <p:cNvPr id="6148" name="Picture 4" descr="https://upload.wikimedia.org/wikipedia/commons/thumb/8/8e/XO-1b.jpg/200px-XO-1b.jpg"/>
          <p:cNvPicPr>
            <a:picLocks noChangeAspect="1" noChangeArrowheads="1"/>
          </p:cNvPicPr>
          <p:nvPr/>
        </p:nvPicPr>
        <p:blipFill>
          <a:blip r:embed="rId5" cstate="print"/>
          <a:srcRect/>
          <a:stretch>
            <a:fillRect/>
          </a:stretch>
        </p:blipFill>
        <p:spPr bwMode="auto">
          <a:xfrm>
            <a:off x="6357949" y="3643315"/>
            <a:ext cx="2586195" cy="1939646"/>
          </a:xfrm>
          <a:prstGeom prst="rect">
            <a:avLst/>
          </a:prstGeom>
          <a:noFill/>
        </p:spPr>
      </p:pic>
      <p:sp>
        <p:nvSpPr>
          <p:cNvPr id="8" name="Прямоугольник 7"/>
          <p:cNvSpPr/>
          <p:nvPr/>
        </p:nvSpPr>
        <p:spPr>
          <a:xfrm>
            <a:off x="5929322" y="5786454"/>
            <a:ext cx="3214678" cy="923330"/>
          </a:xfrm>
          <a:prstGeom prst="rect">
            <a:avLst/>
          </a:prstGeom>
        </p:spPr>
        <p:txBody>
          <a:bodyPr wrap="square">
            <a:spAutoFit/>
          </a:bodyPr>
          <a:lstStyle/>
          <a:p>
            <a:r>
              <a:rPr lang="ru-RU" dirty="0" smtClean="0">
                <a:solidFill>
                  <a:schemeClr val="bg1"/>
                </a:solidFill>
                <a:latin typeface="Times New Roman" pitchFamily="18" charset="0"/>
                <a:cs typeface="Times New Roman" pitchFamily="18" charset="0"/>
              </a:rPr>
              <a:t>Художественное изображение </a:t>
            </a:r>
          </a:p>
          <a:p>
            <a:r>
              <a:rPr lang="ru-RU" dirty="0" smtClean="0">
                <a:solidFill>
                  <a:schemeClr val="bg1"/>
                </a:solidFill>
                <a:latin typeface="Times New Roman" pitchFamily="18" charset="0"/>
                <a:cs typeface="Times New Roman" pitchFamily="18" charset="0"/>
              </a:rPr>
              <a:t>горячей </a:t>
            </a:r>
            <a:r>
              <a:rPr lang="ru-RU" dirty="0" err="1" smtClean="0">
                <a:solidFill>
                  <a:schemeClr val="bg1"/>
                </a:solidFill>
                <a:latin typeface="Times New Roman" pitchFamily="18" charset="0"/>
                <a:cs typeface="Times New Roman" pitchFamily="18" charset="0"/>
              </a:rPr>
              <a:t>экстрасолнечной</a:t>
            </a:r>
            <a:r>
              <a:rPr lang="ru-RU" dirty="0" smtClean="0">
                <a:solidFill>
                  <a:schemeClr val="bg1"/>
                </a:solidFill>
                <a:latin typeface="Times New Roman" pitchFamily="18" charset="0"/>
                <a:cs typeface="Times New Roman" pitchFamily="18" charset="0"/>
              </a:rPr>
              <a:t> </a:t>
            </a:r>
          </a:p>
          <a:p>
            <a:r>
              <a:rPr lang="ru-RU" dirty="0" smtClean="0">
                <a:solidFill>
                  <a:schemeClr val="bg1"/>
                </a:solidFill>
                <a:latin typeface="Times New Roman" pitchFamily="18" charset="0"/>
                <a:cs typeface="Times New Roman" pitchFamily="18" charset="0"/>
              </a:rPr>
              <a:t>планеты XO-1 </a:t>
            </a:r>
            <a:r>
              <a:rPr lang="ru-RU" dirty="0" err="1" smtClean="0">
                <a:solidFill>
                  <a:schemeClr val="bg1"/>
                </a:solidFill>
                <a:latin typeface="Times New Roman" pitchFamily="18" charset="0"/>
                <a:cs typeface="Times New Roman" pitchFamily="18" charset="0"/>
              </a:rPr>
              <a:t>b</a:t>
            </a:r>
            <a:endParaRPr lang="ru-RU"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bel-Prize-qpr"/>
          <p:cNvPicPr>
            <a:picLocks noChangeAspect="1" noChangeArrowheads="1"/>
          </p:cNvPicPr>
          <p:nvPr/>
        </p:nvPicPr>
        <p:blipFill>
          <a:blip r:embed="rId3" cstate="print">
            <a:lum bright="-10000" contrast="-30000"/>
          </a:blip>
          <a:srcRect/>
          <a:stretch>
            <a:fillRect/>
          </a:stretch>
        </p:blipFill>
        <p:spPr bwMode="auto">
          <a:xfrm>
            <a:off x="0" y="0"/>
            <a:ext cx="9372600" cy="7029450"/>
          </a:xfrm>
          <a:prstGeom prst="rect">
            <a:avLst/>
          </a:prstGeom>
          <a:noFill/>
        </p:spPr>
      </p:pic>
      <p:sp>
        <p:nvSpPr>
          <p:cNvPr id="3" name="Text Box 3"/>
          <p:cNvSpPr txBox="1">
            <a:spLocks noChangeArrowheads="1"/>
          </p:cNvSpPr>
          <p:nvPr/>
        </p:nvSpPr>
        <p:spPr bwMode="auto">
          <a:xfrm>
            <a:off x="1547664" y="188640"/>
            <a:ext cx="6194581" cy="646331"/>
          </a:xfrm>
          <a:prstGeom prst="rect">
            <a:avLst/>
          </a:prstGeom>
          <a:noFill/>
          <a:ln w="9525">
            <a:noFill/>
            <a:miter lim="800000"/>
            <a:headEnd/>
            <a:tailEnd/>
          </a:ln>
        </p:spPr>
        <p:txBody>
          <a:bodyPr wrap="none">
            <a:spAutoFit/>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ru-RU" sz="3600" dirty="0">
                <a:solidFill>
                  <a:schemeClr val="bg1"/>
                </a:solidFill>
                <a:latin typeface="Times New Roman" pitchFamily="18" charset="0"/>
                <a:cs typeface="Times New Roman" pitchFamily="18" charset="0"/>
              </a:rPr>
              <a:t>Нобелевская премия по химии</a:t>
            </a:r>
          </a:p>
        </p:txBody>
      </p:sp>
      <p:sp>
        <p:nvSpPr>
          <p:cNvPr id="4" name="Прямоугольник 3"/>
          <p:cNvSpPr/>
          <p:nvPr/>
        </p:nvSpPr>
        <p:spPr>
          <a:xfrm>
            <a:off x="285720" y="928670"/>
            <a:ext cx="9038808" cy="1631216"/>
          </a:xfrm>
          <a:prstGeom prst="rect">
            <a:avLst/>
          </a:prstGeom>
        </p:spPr>
        <p:txBody>
          <a:bodyPr wrap="square">
            <a:spAutoFit/>
          </a:bodyPr>
          <a:lstStyle/>
          <a:p>
            <a:r>
              <a:rPr lang="ru-RU" sz="2000" dirty="0" smtClean="0">
                <a:solidFill>
                  <a:schemeClr val="bg1"/>
                </a:solidFill>
              </a:rPr>
              <a:t>   </a:t>
            </a:r>
            <a:r>
              <a:rPr lang="ru-RU" sz="2000" dirty="0" smtClean="0">
                <a:solidFill>
                  <a:schemeClr val="bg1"/>
                </a:solidFill>
                <a:latin typeface="Times New Roman" pitchFamily="18" charset="0"/>
                <a:cs typeface="Times New Roman" pitchFamily="18" charset="0"/>
              </a:rPr>
              <a:t>Нобелевской премии по химии за 2019 год удостоены Джон Гудинаф</a:t>
            </a:r>
            <a:r>
              <a:rPr lang="en-US" sz="2000"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Стэнли Уиттингхэм и </a:t>
            </a:r>
            <a:r>
              <a:rPr lang="ru-RU" sz="2000" dirty="0" err="1" smtClean="0">
                <a:solidFill>
                  <a:schemeClr val="bg1"/>
                </a:solidFill>
                <a:latin typeface="Times New Roman" pitchFamily="18" charset="0"/>
                <a:cs typeface="Times New Roman" pitchFamily="18" charset="0"/>
              </a:rPr>
              <a:t>Акира</a:t>
            </a:r>
            <a:r>
              <a:rPr lang="ru-RU" sz="2000" dirty="0" smtClean="0">
                <a:solidFill>
                  <a:schemeClr val="bg1"/>
                </a:solidFill>
                <a:latin typeface="Times New Roman" pitchFamily="18" charset="0"/>
                <a:cs typeface="Times New Roman" pitchFamily="18" charset="0"/>
              </a:rPr>
              <a:t> Йосино </a:t>
            </a:r>
            <a:r>
              <a:rPr lang="en-US" sz="2000"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американцы и японец. Ученые стали лауреатами «за развитие литий-ионных аккумуляторов»</a:t>
            </a:r>
            <a:r>
              <a:rPr lang="en-US" sz="2000"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как сказано                            в официальном заявлении Нобелевского комитета и подчеркнуто: «Они сделали мир перезаряжаемым».</a:t>
            </a:r>
            <a:endParaRPr lang="ru-RU" sz="2000" dirty="0">
              <a:solidFill>
                <a:schemeClr val="bg1"/>
              </a:solidFill>
              <a:latin typeface="Times New Roman" pitchFamily="18" charset="0"/>
              <a:cs typeface="Times New Roman" pitchFamily="18" charset="0"/>
            </a:endParaRPr>
          </a:p>
        </p:txBody>
      </p:sp>
      <p:sp>
        <p:nvSpPr>
          <p:cNvPr id="4098" name="AutoShape 2" descr="Лауреаты Нобелевской премии по химии 2019 год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descr="Лауреаты Нобелевской премии по химии 2019 год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descr="Лауреаты Нобелевской премии по химии 2019 год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4" name="AutoShape 8" descr="Лауреаты Нобелевской премии по химии 2019 год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6" name="AutoShape 10" descr="Лауреаты Нобелевской премии по химии 2019 год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8" name="AutoShape 12" descr="https://cdn25.img.ria.ru/images/155957/68/1559576884_0:0:2784:1856_1440x900_80_0_1_1b4fa0b85fb6d307f49ced2b73b9f746.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11" name="Picture 15" descr="Лауреаты, создавшие перезаряжаемый электрический мир. "/>
          <p:cNvPicPr>
            <a:picLocks noChangeAspect="1" noChangeArrowheads="1"/>
          </p:cNvPicPr>
          <p:nvPr/>
        </p:nvPicPr>
        <p:blipFill>
          <a:blip r:embed="rId4" cstate="print">
            <a:lum bright="-9000"/>
          </a:blip>
          <a:srcRect/>
          <a:stretch>
            <a:fillRect/>
          </a:stretch>
        </p:blipFill>
        <p:spPr bwMode="auto">
          <a:xfrm>
            <a:off x="1928794" y="3857628"/>
            <a:ext cx="5357850" cy="280171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5807398</TotalTime>
  <Words>431</Words>
  <Application>Microsoft Office PowerPoint</Application>
  <PresentationFormat>Экран (4:3)</PresentationFormat>
  <Paragraphs>71</Paragraphs>
  <Slides>14</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Biblio</dc:creator>
  <cp:lastModifiedBy>User</cp:lastModifiedBy>
  <cp:revision>167</cp:revision>
  <dcterms:created xsi:type="dcterms:W3CDTF">2017-10-19T04:00:54Z</dcterms:created>
  <dcterms:modified xsi:type="dcterms:W3CDTF">2019-12-09T04:27:31Z</dcterms:modified>
</cp:coreProperties>
</file>