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78" r:id="rId10"/>
    <p:sldId id="260" r:id="rId11"/>
    <p:sldId id="277" r:id="rId12"/>
    <p:sldId id="276" r:id="rId13"/>
    <p:sldId id="268" r:id="rId14"/>
    <p:sldId id="267" r:id="rId15"/>
    <p:sldId id="266" r:id="rId16"/>
    <p:sldId id="270" r:id="rId17"/>
    <p:sldId id="269" r:id="rId18"/>
    <p:sldId id="274" r:id="rId19"/>
    <p:sldId id="275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B9218-E1A5-483B-8C4F-6A1240D6CB28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58984-19D0-40CA-B7DA-C2ED9F2C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58984-19D0-40CA-B7DA-C2ED9F2CED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58984-19D0-40CA-B7DA-C2ED9F2CED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58984-19D0-40CA-B7DA-C2ED9F2CED3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78579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5400" b="1" dirty="0" smtClean="0">
                <a:solidFill>
                  <a:schemeClr val="tx2"/>
                </a:solidFill>
              </a:rPr>
              <a:t>Социально-психологический                                              </a:t>
            </a:r>
          </a:p>
          <a:p>
            <a:pPr algn="ctr"/>
            <a:r>
              <a:rPr lang="ru-RU" sz="5400" b="1" dirty="0" smtClean="0">
                <a:solidFill>
                  <a:schemeClr val="tx2"/>
                </a:solidFill>
              </a:rPr>
              <a:t>климат в коллективе</a:t>
            </a:r>
          </a:p>
          <a:p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500570"/>
            <a:ext cx="85725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Виртуальная выставка изданий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(с библиографическими описаниями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  аннотациями)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70" y="214290"/>
            <a:ext cx="5241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ИИЦ-Научная библиотека УрГПУ</a:t>
            </a:r>
            <a:endParaRPr lang="ru-RU" sz="2800" b="1" dirty="0"/>
          </a:p>
        </p:txBody>
      </p:sp>
      <p:pic>
        <p:nvPicPr>
          <p:cNvPr id="8" name="Picture 2" descr="C:\Documents and Settings\Пользователь\Рабочий стол\2019 День народ. единства\Твой Кремл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571744"/>
            <a:ext cx="4071966" cy="20002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8860" y="6215082"/>
            <a:ext cx="428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Составитель –  Л. Н. Якина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885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Сушков И. Р. Психология взаимоотношений. — Москва; Екатеринбург : Академический Проект : Институт психологии РАН : Деловая книга, 1999. — 448 с. </a:t>
            </a:r>
            <a:endParaRPr lang="ru-RU" sz="2800" b="1" dirty="0"/>
          </a:p>
        </p:txBody>
      </p:sp>
      <p:pic>
        <p:nvPicPr>
          <p:cNvPr id="3074" name="Picture 2" descr="C:\Documents and Settings\Пользователь\Рабочий стол\Обзор Соц.-псих. климат\1004471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2267873" cy="35719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14596" y="2000240"/>
            <a:ext cx="64294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/>
              <a:t>Автор книги раскрывает сущность</a:t>
            </a:r>
            <a:r>
              <a:rPr lang="ru-RU" sz="2400" b="1" dirty="0" smtClean="0"/>
              <a:t>                     свойства социальности </a:t>
            </a:r>
            <a:r>
              <a:rPr lang="ru-RU" sz="2400" dirty="0" smtClean="0"/>
              <a:t>и показывает </a:t>
            </a:r>
            <a:r>
              <a:rPr lang="ru-RU" sz="2400" b="1" dirty="0" smtClean="0"/>
              <a:t>взаимоотношения групп </a:t>
            </a:r>
            <a:r>
              <a:rPr lang="ru-RU" sz="2400" dirty="0" smtClean="0"/>
              <a:t>как основу жизни общества.                                 </a:t>
            </a:r>
          </a:p>
          <a:p>
            <a:r>
              <a:rPr lang="ru-RU" sz="2400" dirty="0" smtClean="0"/>
              <a:t>   Обобщается опыт социально-психологических исследований </a:t>
            </a:r>
            <a:r>
              <a:rPr lang="ru-RU" sz="2400" b="1" dirty="0" smtClean="0"/>
              <a:t>в области межгрупповых отношений </a:t>
            </a:r>
            <a:r>
              <a:rPr lang="ru-RU" sz="2400" dirty="0" smtClean="0"/>
              <a:t>и предлагается модель формирования взаимоотношений социальных групп. </a:t>
            </a:r>
          </a:p>
          <a:p>
            <a:r>
              <a:rPr lang="ru-RU" sz="2400" dirty="0" smtClean="0"/>
              <a:t>  Для студентов и преподавателей.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Коломинский Я. Л. Психология взаимоотношений </a:t>
            </a:r>
          </a:p>
          <a:p>
            <a:r>
              <a:rPr lang="ru-RU" sz="2800" b="1" dirty="0" smtClean="0"/>
              <a:t>в малых группах (общие и возрастные особенности): учебное пособие для студентов. — Минск : ТетраСистемс, 2000. — 432 с.  </a:t>
            </a:r>
            <a:endParaRPr lang="ru-RU" sz="2800" b="1" dirty="0"/>
          </a:p>
        </p:txBody>
      </p:sp>
      <p:pic>
        <p:nvPicPr>
          <p:cNvPr id="4098" name="Picture 2" descr="C:\Documents and Settings\Пользователь\Рабочий стол\Обзор Соц.-псих. климат\BOOK-19185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2500330" cy="39290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2500306"/>
            <a:ext cx="5643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Рассматриваются методические </a:t>
            </a:r>
            <a:r>
              <a:rPr lang="ru-RU" sz="2400" b="1" dirty="0" smtClean="0"/>
              <a:t>проблемы изучения группы сверстников: проблемы общения, </a:t>
            </a:r>
          </a:p>
          <a:p>
            <a:r>
              <a:rPr lang="ru-RU" sz="2400" dirty="0" smtClean="0"/>
              <a:t>взаимоотношения в группе сверстников. </a:t>
            </a:r>
          </a:p>
          <a:p>
            <a:r>
              <a:rPr lang="ru-RU" sz="2400" dirty="0" smtClean="0"/>
              <a:t>   Показаны структура и динамика личных взаимоотношений в группе и </a:t>
            </a:r>
          </a:p>
          <a:p>
            <a:r>
              <a:rPr lang="ru-RU" sz="2400" dirty="0" smtClean="0"/>
              <a:t>методы их изучения; </a:t>
            </a:r>
          </a:p>
          <a:p>
            <a:r>
              <a:rPr lang="ru-RU" sz="2400" dirty="0" smtClean="0"/>
              <a:t>детерминация статуса личности в группе сверстников. 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071546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Вересов Н. Н. Формула противостояния, или Как устранить конфликт в коллективе : книга для рук. — Москва : Флинта, 1998. — 112с. — (Библиотека школьного психолога). 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1026" name="Picture 2" descr="C:\Documents and Settings\Пользователь\Рабочий стол\Обзор Соц.-псих. климат\BOOK-11680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928934"/>
            <a:ext cx="2428892" cy="36524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28926" y="2786058"/>
            <a:ext cx="62150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/>
              <a:t>   В книге рассматриваются </a:t>
            </a:r>
            <a:r>
              <a:rPr lang="ru-RU" sz="2400" b="1" dirty="0" smtClean="0"/>
              <a:t>психологические механизмы возникновения и развития конфликтов в коллективе. </a:t>
            </a:r>
            <a:r>
              <a:rPr lang="ru-RU" sz="2400" dirty="0" smtClean="0"/>
              <a:t>Автор предлагает </a:t>
            </a:r>
            <a:r>
              <a:rPr lang="ru-RU" sz="2400" b="1" dirty="0" smtClean="0"/>
              <a:t>оригинальную методику преодоления конфликтов</a:t>
            </a:r>
            <a:r>
              <a:rPr lang="ru-RU" sz="2400" dirty="0" smtClean="0"/>
              <a:t>, построенную                                              на психологических закономерностях. </a:t>
            </a:r>
          </a:p>
          <a:p>
            <a:pPr fontAlgn="base"/>
            <a:r>
              <a:rPr lang="ru-RU" sz="2400" dirty="0" smtClean="0"/>
              <a:t>Для руководителей, менеджеров и всех,                  кто интересуется вопросами обеспечения благоприятного психологического климата                   в коллективе.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</a:rPr>
              <a:t>Психолого-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педагогическое сопровождение развития коллектива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285728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Дьячкова М. А. Тьюторское сопровождение образовательной деятельности : учебное пособие</a:t>
            </a:r>
            <a:r>
              <a:rPr lang="ru-RU" sz="2800" dirty="0" smtClean="0"/>
              <a:t> (уровень бакалавриата)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Урал. гос.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пед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. ун-т, — Екатеринбург, 2019. — 180 с.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1026" name="Picture 2" descr="C:\Documents and Settings\Пользователь\Рабочий стол\Обзор Соц.-псих. климат\600x400_20160807220109cde1af8ec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32444"/>
            <a:ext cx="2716205" cy="22395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00364" y="2071678"/>
            <a:ext cx="62865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/>
              <a:t>Представлены материалы по дисциплине:                    </a:t>
            </a:r>
            <a:r>
              <a:rPr lang="ru-RU" sz="2000" b="1" dirty="0" smtClean="0"/>
              <a:t>задания для самостоятельной работы студентов,</a:t>
            </a:r>
            <a:r>
              <a:rPr lang="ru-RU" sz="2000" dirty="0" smtClean="0"/>
              <a:t> </a:t>
            </a:r>
            <a:r>
              <a:rPr lang="ru-RU" sz="2000" b="1" dirty="0" smtClean="0"/>
              <a:t>практические занятия</a:t>
            </a:r>
            <a:r>
              <a:rPr lang="ru-RU" sz="2000" dirty="0" smtClean="0"/>
              <a:t>, методические рекомендации                     по видам работ обучающихся.   </a:t>
            </a:r>
          </a:p>
          <a:p>
            <a:r>
              <a:rPr lang="ru-RU" sz="2000" dirty="0" smtClean="0"/>
              <a:t>   Учебное пособие содержит </a:t>
            </a:r>
            <a:r>
              <a:rPr lang="ru-RU" sz="2000" b="1" dirty="0" smtClean="0"/>
              <a:t>кейсы, разработанные                  на основе научных трудов, художественных произведений по проблемам тьюторства,                      </a:t>
            </a:r>
            <a:r>
              <a:rPr lang="ru-RU" sz="2000" dirty="0" smtClean="0"/>
              <a:t>нормативно-правовые акты, относящиеся                                         к рассматриваемой проблематике.</a:t>
            </a:r>
          </a:p>
          <a:p>
            <a:r>
              <a:rPr lang="ru-RU" sz="2000" dirty="0" smtClean="0"/>
              <a:t> </a:t>
            </a:r>
          </a:p>
          <a:p>
            <a:r>
              <a:rPr lang="ru-RU" sz="2000" dirty="0" smtClean="0"/>
              <a:t>     Пособие по программам бакалавриата                                      «Педагогическое образование»,                                       «Психолого-педагогическое образование».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28596" y="327518"/>
            <a:ext cx="835824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Психолого-педагогическое сопровождение образования, профессионального образования, дополнительного образования, летнего отдыха и оздоровления детей и подростков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[Электронный ресурс] : сборник материалов,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10 международные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социально-педагогические чтения                                   имени Б. И. Лившица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22-24 ноября 2018 г. /                                   Урал. гос.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пед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ун-т,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Ин-т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социал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образования. — Екатеринбург, 2019. — 1 электрон. опт.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иск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(CD-ROM).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5643578"/>
            <a:ext cx="3122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Диссертационный </a:t>
            </a:r>
          </a:p>
          <a:p>
            <a:pPr algn="ctr"/>
            <a:r>
              <a:rPr lang="ru-RU" sz="2800" dirty="0" smtClean="0"/>
              <a:t>зал </a:t>
            </a:r>
          </a:p>
          <a:p>
            <a:endParaRPr lang="ru-RU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857628"/>
            <a:ext cx="2612590" cy="18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214290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Профилактика девиантного поведения обучающихся                          в условиях образовательной организации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[Электронный ресурс] : коллективная монография /                                             [Е. Л.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Афанасенкова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и др.]; Урал. гос.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пед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. ун-т;                                под ред.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Н. Н. Васягиной. — Екатеринбург, 2018. —                    1 электрон. опт. диск (CD-ROM).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643182"/>
            <a:ext cx="5715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В монографии рассматриваются актуальные вопросы профилактики девиантного поведения обучающихся:                                 классификация видов, механизмы детерминации и функционирования, </a:t>
            </a:r>
            <a:r>
              <a:rPr lang="ru-RU" sz="2400" b="1" dirty="0" smtClean="0"/>
              <a:t>методы социально-психологической превенции. </a:t>
            </a:r>
          </a:p>
          <a:p>
            <a:r>
              <a:rPr lang="ru-RU" sz="2400" dirty="0" smtClean="0"/>
              <a:t>Теоретический анализ проблемы сочетается с описанием практик работы                 с разными категориями обучающихся. </a:t>
            </a:r>
            <a:endParaRPr lang="ru-RU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2612590" cy="18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5000636"/>
            <a:ext cx="31482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 Диссертационный </a:t>
            </a:r>
          </a:p>
          <a:p>
            <a:pPr algn="ctr"/>
            <a:r>
              <a:rPr lang="ru-RU" sz="2800" dirty="0" smtClean="0"/>
              <a:t>зал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142984"/>
            <a:ext cx="90011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+mj-lt"/>
                <a:ea typeface="Times New Roman" pitchFamily="18" charset="0"/>
              </a:rPr>
              <a:t>Васильев Н. Н. Тренинг профессиональных коммуникаций в психологической практике: учебное пособие. — Санкт- Петербург : Речь, 2005. — 282 с., табл.</a:t>
            </a:r>
            <a:endParaRPr lang="ru-RU" sz="2800" b="1" dirty="0" smtClean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0"/>
            <a:ext cx="69558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Технологии </a:t>
            </a:r>
          </a:p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эффективной коммуникации 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4" name="AutoShape 2" descr="Васильев Н.Н. Тренинг профессиональных коммуникаций в психологической практик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Васильев Н.Н. Тренинг профессиональных коммуникаций в психологической практик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Documents and Settings\Пользователь\Рабочий стол\Обзор Соц.-псих. климат\126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2414110" cy="35242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488" y="2500306"/>
            <a:ext cx="6286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/>
              <a:t>В пособии описывается </a:t>
            </a:r>
            <a:r>
              <a:rPr lang="ru-RU" sz="2400" b="1" dirty="0" smtClean="0"/>
              <a:t>авторский тренинг  для проведения в большой группе</a:t>
            </a:r>
            <a:r>
              <a:rPr lang="ru-RU" sz="2400" dirty="0" smtClean="0"/>
              <a:t>. Тренинг состоит из 14 модулей, последовательное прохождение которых позволяет освоить </a:t>
            </a:r>
            <a:r>
              <a:rPr lang="ru-RU" sz="2400" b="1" dirty="0" smtClean="0"/>
              <a:t>техники эффективного профессионального общения</a:t>
            </a:r>
            <a:r>
              <a:rPr lang="ru-RU" sz="2400" dirty="0" smtClean="0"/>
              <a:t>.                                                             </a:t>
            </a:r>
          </a:p>
          <a:p>
            <a:r>
              <a:rPr lang="ru-RU" sz="2400" dirty="0" smtClean="0"/>
              <a:t>   Рассматриваются темы: установление контакта и взаимопонимания, оказание экстренной психологической поддержки. Каждый модуль тренинга содержит инструкции по выполнению упражнений. 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428604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Марасанов Г. И. Социально-психологический тренинг.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— Москва : Совершенство, 1998. — 206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14678" y="1571612"/>
            <a:ext cx="607219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В 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ниге для психологов и социальных работников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описаны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методы и практические приемы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социально-психологической работы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группе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форме тренинга.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Приводятся известные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авторские разработки начала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тренинга, игры и упражнения, варианты обсуждения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происходящего на тренинге.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Книга окажет помощь тем,                                            кто специализируется в области активных методов групповой социально-психологической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171" name="AutoShape 3" descr="https://cdn1.ozone.ru/multimedia/10116190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C:\Documents and Settings\Пользователь\Рабочий стол\Обзор Соц.-псих. климат\1011619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2571768" cy="4147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+mj-lt"/>
                <a:ea typeface="Times New Roman" pitchFamily="18" charset="0"/>
              </a:rPr>
              <a:t>Равикович Н. Е. Тренинг командообразования. Цели, диагностические методики, игры : практическое пособие. — Москва : Генезис, 2003. — 111 с. : граф., табл.</a:t>
            </a:r>
            <a:endParaRPr lang="ru-RU" sz="2800" b="1" dirty="0" smtClean="0">
              <a:latin typeface="+mj-lt"/>
            </a:endParaRPr>
          </a:p>
        </p:txBody>
      </p:sp>
      <p:pic>
        <p:nvPicPr>
          <p:cNvPr id="6146" name="Picture 2" descr="C:\Documents and Settings\Пользователь\Рабочий стол\Обзор Соц.-псих. климат\1653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2533664" cy="35818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86116" y="2214554"/>
            <a:ext cx="5500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Книга представляет собой практическое пособие </a:t>
            </a:r>
            <a:r>
              <a:rPr lang="ru-RU" sz="2400" b="1" dirty="0" smtClean="0"/>
              <a:t>по диагностике  и проведению тренинга командообразования</a:t>
            </a:r>
            <a:r>
              <a:rPr lang="ru-RU" sz="2400" dirty="0" smtClean="0"/>
              <a:t>, а также оценить эффективность работы.                               Приведено большое количество игр, которые могут быть полезны при формировании собственной программы тренинга. </a:t>
            </a:r>
          </a:p>
          <a:p>
            <a:r>
              <a:rPr lang="ru-RU" sz="2400" dirty="0" smtClean="0"/>
              <a:t>  Издание рассчитано                                          на руководителей, менеджеров                       по персоналу, тренеров, психологов.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latin typeface="+mj-lt"/>
                <a:ea typeface="Times New Roman" pitchFamily="18" charset="0"/>
              </a:rPr>
              <a:t>Шарипов</a:t>
            </a:r>
            <a:r>
              <a:rPr lang="ru-RU" sz="2800" b="1" dirty="0" smtClean="0">
                <a:latin typeface="+mj-lt"/>
                <a:ea typeface="Times New Roman" pitchFamily="18" charset="0"/>
              </a:rPr>
              <a:t> Э. И., </a:t>
            </a:r>
            <a:r>
              <a:rPr lang="ru-RU" sz="2800" b="1" dirty="0" err="1" smtClean="0">
                <a:ea typeface="Times New Roman" pitchFamily="18" charset="0"/>
              </a:rPr>
              <a:t>Кронин</a:t>
            </a:r>
            <a:r>
              <a:rPr lang="ru-RU" sz="2800" b="1" dirty="0" smtClean="0">
                <a:ea typeface="Times New Roman" pitchFamily="18" charset="0"/>
              </a:rPr>
              <a:t> С. И. </a:t>
            </a:r>
            <a:r>
              <a:rPr lang="ru-RU" sz="2800" b="1" dirty="0" smtClean="0">
                <a:latin typeface="+mj-lt"/>
                <a:ea typeface="Times New Roman" pitchFamily="18" charset="0"/>
              </a:rPr>
              <a:t>Режиссура социальных игр. — Москва : КСП+, 2002. — 311 с. </a:t>
            </a:r>
            <a:endParaRPr lang="ru-RU" sz="2800" b="1" dirty="0" smtClean="0">
              <a:latin typeface="+mj-lt"/>
            </a:endParaRPr>
          </a:p>
        </p:txBody>
      </p:sp>
      <p:sp>
        <p:nvSpPr>
          <p:cNvPr id="4098" name="AutoShape 2" descr="https://img-gorod.ru/18/056/1805698_det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img-gorod.ru/18/056/1805698_det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C:\Documents and Settings\Пользователь\Рабочий стол\Обзор Соц.-псих. климат\1805698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2868277" cy="45670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86116" y="1502689"/>
            <a:ext cx="585788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/>
              <a:t>В книге предложены оригинальные разработки авторов:                                              </a:t>
            </a:r>
            <a:r>
              <a:rPr lang="ru-RU" sz="2400" b="1" dirty="0" smtClean="0"/>
              <a:t>модель стратегического планирования, мышления и поведения;                         </a:t>
            </a:r>
            <a:r>
              <a:rPr lang="ru-RU" sz="2400" dirty="0" smtClean="0"/>
              <a:t>классификация людей по моделям достижения результата,                                жизненным целям (Базовые Игры). </a:t>
            </a:r>
          </a:p>
          <a:p>
            <a:r>
              <a:rPr lang="ru-RU" sz="2400" dirty="0" smtClean="0"/>
              <a:t>  Система РСИ (Режиссура Социальных Игр) направлена на развитие внутреннего потенциала человека для оптимизации                          путей достижения целей.                                     Книга рассчитана на широкую аудиторию.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Социально-психологический климат в коллективе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1571612"/>
            <a:ext cx="91440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КНИГИ из фонда ИИЦ-Научной библиотеки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Общение</a:t>
            </a:r>
            <a:r>
              <a:rPr lang="ru-RU" sz="3600" b="1" dirty="0" smtClean="0"/>
              <a:t>, диалог, коммуникация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Психологические основы</a:t>
            </a:r>
            <a:r>
              <a:rPr lang="ru-RU" sz="3600" b="1" dirty="0" smtClean="0"/>
              <a:t> формирования  </a:t>
            </a:r>
          </a:p>
          <a:p>
            <a:r>
              <a:rPr lang="ru-RU" sz="3600" b="1" dirty="0" smtClean="0"/>
              <a:t>   благоприятного климата в организации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Психолого-педагогическое сопровождение  </a:t>
            </a:r>
            <a:r>
              <a:rPr lang="ru-RU" sz="3600" b="1" dirty="0" smtClean="0"/>
              <a:t>развития коллектива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Технологии </a:t>
            </a:r>
            <a:r>
              <a:rPr lang="ru-RU" sz="3600" b="1" dirty="0" smtClean="0"/>
              <a:t>эффективной коммуникации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26" y="1428736"/>
            <a:ext cx="8786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b="1" dirty="0" smtClean="0"/>
              <a:t>Залы свободного доступа </a:t>
            </a:r>
          </a:p>
          <a:p>
            <a:endParaRPr lang="ru-RU" sz="3600" b="1" dirty="0" smtClean="0"/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Сайт библиотеки </a:t>
            </a:r>
          </a:p>
          <a:p>
            <a:r>
              <a:rPr lang="ru-RU" sz="3600" b="1" dirty="0" smtClean="0"/>
              <a:t>   Информационный поисковый аппарат </a:t>
            </a:r>
          </a:p>
          <a:p>
            <a:r>
              <a:rPr lang="ru-RU" sz="3600" b="1" dirty="0" smtClean="0"/>
              <a:t>      </a:t>
            </a:r>
            <a:r>
              <a:rPr lang="ru-RU" sz="3600" b="1" dirty="0" smtClean="0">
                <a:solidFill>
                  <a:srgbClr val="0070C0"/>
                </a:solidFill>
              </a:rPr>
              <a:t>ЭК – традиционные печатные книги</a:t>
            </a:r>
            <a:endParaRPr lang="ru-RU" sz="3600" b="1" dirty="0" smtClean="0"/>
          </a:p>
          <a:p>
            <a:r>
              <a:rPr lang="ru-RU" sz="3600" b="1" dirty="0" smtClean="0">
                <a:solidFill>
                  <a:srgbClr val="0070C0"/>
                </a:solidFill>
              </a:rPr>
              <a:t>      ЭБС – электронные библиотечные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      системы, </a:t>
            </a:r>
            <a:r>
              <a:rPr lang="ru-RU" sz="3600" b="1" dirty="0" smtClean="0"/>
              <a:t>полнотекстовые базы – 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     доступ к текстам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139" y="142852"/>
            <a:ext cx="84861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Ресурсы ИИЦ-Научной библиотеки и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их продвижение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6215082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643050"/>
            <a:ext cx="30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4448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Общение, диалог, коммуникация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1286990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Бороздина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Г.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В. Психология делового общения : учебник. — Москва : ИНФРА-М, 2006. — 293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c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. : схемы.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500306"/>
            <a:ext cx="60722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Учебник выполнен на основе исследований зарубежного и отечественного психологического опыта                </a:t>
            </a:r>
            <a:r>
              <a:rPr lang="ru-RU" sz="2400" b="1" dirty="0" smtClean="0"/>
              <a:t>по налаживанию делового сотрудничества и формированию эффективных взаимоотношений в профессиональной деятельности. </a:t>
            </a:r>
          </a:p>
          <a:p>
            <a:r>
              <a:rPr lang="ru-RU" sz="2400" dirty="0" smtClean="0"/>
              <a:t>   Материалы иллюстрируются </a:t>
            </a:r>
          </a:p>
          <a:p>
            <a:r>
              <a:rPr lang="ru-RU" sz="2400" dirty="0" smtClean="0"/>
              <a:t>конкретными примерами </a:t>
            </a:r>
          </a:p>
          <a:p>
            <a:r>
              <a:rPr lang="ru-RU" sz="2400" dirty="0" smtClean="0"/>
              <a:t>из художественных произведений и реальных жизненных ситуаций. </a:t>
            </a:r>
            <a:endParaRPr lang="ru-RU" sz="2400" dirty="0"/>
          </a:p>
        </p:txBody>
      </p:sp>
      <p:sp>
        <p:nvSpPr>
          <p:cNvPr id="21506" name="AutoShape 2" descr="https://img-gorod.ru/15/177/1517753_det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img-gorod.ru/15/177/1517753_det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img-gorod.ru/15/177/1517753_detai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1" name="Picture 7" descr="C:\Documents and Settings\Пользователь\Рабочий стол\Обзор Соц.-псих. климат\Обложки\1517753_det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85992"/>
            <a:ext cx="2676540" cy="4054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86439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Панфилова А. П. Социально-психологический климат                                     в педагогическом коллективе: учеб. пособие для студентов. — Москва : Академия, 2011. — 240 с.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7"/>
            <a:ext cx="61436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400" dirty="0" smtClean="0"/>
              <a:t>В пособии показаны </a:t>
            </a:r>
            <a:r>
              <a:rPr lang="ru-RU" sz="2400" b="1" dirty="0" smtClean="0"/>
              <a:t>пути создания благоприятного социально-психологического климата                                             в образовательном учреждении. </a:t>
            </a:r>
            <a:r>
              <a:rPr lang="ru-RU" sz="2400" dirty="0" smtClean="0"/>
              <a:t>Рассматриваются вопросы </a:t>
            </a:r>
            <a:r>
              <a:rPr lang="ru-RU" sz="2400" b="1" dirty="0" smtClean="0"/>
              <a:t>управления конфликтами, профилактики стрессовых ситуаций, </a:t>
            </a:r>
            <a:r>
              <a:rPr lang="ru-RU" sz="2400" dirty="0" smtClean="0"/>
              <a:t>развития взаимодействия                   в коллективе. </a:t>
            </a:r>
          </a:p>
          <a:p>
            <a:r>
              <a:rPr lang="ru-RU" sz="2400" dirty="0" smtClean="0"/>
              <a:t>   Содержатся </a:t>
            </a:r>
            <a:r>
              <a:rPr lang="ru-RU" sz="2400" b="1" dirty="0" smtClean="0"/>
              <a:t>тесты, упражнения, задания</a:t>
            </a:r>
            <a:r>
              <a:rPr lang="ru-RU" sz="2400" dirty="0" smtClean="0"/>
              <a:t>, </a:t>
            </a:r>
            <a:r>
              <a:rPr lang="ru-RU" sz="2400" b="1" dirty="0" smtClean="0"/>
              <a:t>вопросы для анализа </a:t>
            </a:r>
            <a:r>
              <a:rPr lang="ru-RU" sz="2400" dirty="0" smtClean="0"/>
              <a:t>и размышления, помогающие совершенствовать управленческий опыт.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0482" name="AutoShape 2" descr="https://cdn1.ozone.ru/multimedia/c1200/1002959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Documents and Settings\Пользователь\Рабочий стол\Обзор Соц.-псих. климат\Обложки\100295938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143116"/>
            <a:ext cx="2546420" cy="394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143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a typeface="Times New Roman" pitchFamily="18" charset="0"/>
              </a:rPr>
              <a:t>Петрушин С. В. Некоторые секреты открытого общения: учебное издание. — Москва : Чистые пруды, 2007. — 32 с. — Серия "Школьный психолог"; выпуск 3 (15).</a:t>
            </a:r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357430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В брошюре известного специалиста                     по проблемам психологического консультирования ярко и увлекательно рассказывается </a:t>
            </a:r>
            <a:r>
              <a:rPr lang="ru-RU" sz="2400" b="1" dirty="0" smtClean="0"/>
              <a:t>об эффективных способах коммуникации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Брошюра будет полезна                                            для подготовки психологических занятий со старшеклассниками и семинаров                 для педагогов.</a:t>
            </a:r>
            <a:endParaRPr lang="ru-RU" sz="2400" dirty="0"/>
          </a:p>
        </p:txBody>
      </p:sp>
      <p:pic>
        <p:nvPicPr>
          <p:cNvPr id="19459" name="Picture 3" descr="C:\Documents and Settings\Пользователь\Рабочий стол\Обзор Соц.-псих. климат\Обложки\122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143116"/>
            <a:ext cx="2873286" cy="409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+mj-lt"/>
                <a:ea typeface="Times New Roman" pitchFamily="18" charset="0"/>
              </a:rPr>
              <a:t>Масюкевич Н. В. Психология эффективного общения. — Минск : Современная школа, 2007. — 384 с.  </a:t>
            </a:r>
            <a:endParaRPr lang="ru-RU" sz="2800" b="1" dirty="0" smtClean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025908"/>
            <a:ext cx="55721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400" dirty="0" smtClean="0"/>
              <a:t>Исследования современной психологии, тесты, упражнения, игры                и рекомендации собраны в книге,                которая </a:t>
            </a:r>
            <a:r>
              <a:rPr lang="ru-RU" sz="2400" b="1" dirty="0" smtClean="0"/>
              <a:t>поможет читателю уверенно устанавливать контакты, обретать друзей, осознавать и преодолевать трудности в общении. </a:t>
            </a:r>
          </a:p>
          <a:p>
            <a:r>
              <a:rPr lang="ru-RU" sz="2400" dirty="0" smtClean="0"/>
              <a:t>  Книга адресована всем, кому интересны </a:t>
            </a:r>
            <a:r>
              <a:rPr lang="ru-RU" sz="2400" b="1" dirty="0" smtClean="0"/>
              <a:t>секреты эффективной коммуникации.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3" name="Picture 1" descr="C:\Documents and Settings\Пользователь\Рабочий стол\Обзор Соц.-псих. климат\Обложки\__Psihologiya_effektivnogo_obscheniya_dlya_vse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928802"/>
            <a:ext cx="2786082" cy="4527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285728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a typeface="Times New Roman" pitchFamily="18" charset="0"/>
              </a:rPr>
              <a:t>Анцупов А. Я., Шипилов А. И. Конфликтология: учебник. — Санкт-Петербург : Питер, 2014. — 503 с.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59293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/>
              <a:t>В учебнике сделано обобщение научных </a:t>
            </a:r>
            <a:r>
              <a:rPr lang="ru-RU" sz="2400" b="1" dirty="0" smtClean="0"/>
              <a:t>знаний о конфликтах</a:t>
            </a:r>
            <a:r>
              <a:rPr lang="ru-RU" sz="2400" dirty="0" smtClean="0"/>
              <a:t>, полученных                             в различных областях российской науки. </a:t>
            </a:r>
          </a:p>
          <a:p>
            <a:r>
              <a:rPr lang="ru-RU" sz="2400" dirty="0" smtClean="0"/>
              <a:t>Излагаются </a:t>
            </a:r>
            <a:r>
              <a:rPr lang="ru-RU" sz="2400" b="1" dirty="0" smtClean="0"/>
              <a:t>основы отечественной конфликтологии</a:t>
            </a:r>
            <a:r>
              <a:rPr lang="ru-RU" sz="2400" dirty="0" smtClean="0"/>
              <a:t>, предлагается универсальная схема описания конфликтов. </a:t>
            </a:r>
          </a:p>
          <a:p>
            <a:r>
              <a:rPr lang="ru-RU" sz="2400" dirty="0" smtClean="0"/>
              <a:t>   Рассмотрены </a:t>
            </a:r>
            <a:r>
              <a:rPr lang="ru-RU" sz="2400" b="1" dirty="0" smtClean="0"/>
              <a:t>методики изучения конфликтов,</a:t>
            </a:r>
            <a:r>
              <a:rPr lang="ru-RU" sz="2400" dirty="0" smtClean="0"/>
              <a:t> условия и способы их предупреждения социальных конфликтов различного уровня. </a:t>
            </a:r>
          </a:p>
          <a:p>
            <a:r>
              <a:rPr lang="ru-RU" sz="2400" dirty="0" smtClean="0"/>
              <a:t>   Для студентов, преподавателей вузов, конфликтологов-практиков. </a:t>
            </a:r>
            <a:endParaRPr lang="ru-RU" sz="2400" dirty="0"/>
          </a:p>
        </p:txBody>
      </p:sp>
      <p:pic>
        <p:nvPicPr>
          <p:cNvPr id="17409" name="Picture 1" descr="C:\Documents and Settings\Пользователь\Рабочий стол\Обзор Соц.-псих. климат\Обложки\86e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2857520" cy="4107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0"/>
            <a:ext cx="8786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Психологические основы формирования благоприятного психологического климата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организации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5720" y="1571612"/>
            <a:ext cx="885828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Психолого-педагогическое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взаимодействие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участников образовательного процесса: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учебник и практикум /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Моск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пед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гос. ун-т;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под ред. А. С. Обухова. — Москва : ЮРАЙТ, 2019. — 421 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Обзор Соц.-псих. климат\50948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429000"/>
            <a:ext cx="2063122" cy="312594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3429000"/>
            <a:ext cx="6858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Рассматривается феномен школьной субкультуры как система отношений внутри учебного заведения и за его пределами. </a:t>
            </a:r>
          </a:p>
          <a:p>
            <a:r>
              <a:rPr lang="ru-RU" sz="2400" dirty="0" smtClean="0"/>
              <a:t>   Особое внимание уделено </a:t>
            </a:r>
            <a:r>
              <a:rPr lang="ru-RU" sz="2400" b="1" dirty="0" smtClean="0"/>
              <a:t>психологическим технологиям, играм и упражнениям, </a:t>
            </a:r>
            <a:r>
              <a:rPr lang="ru-RU" sz="2400" dirty="0" smtClean="0"/>
              <a:t>направленным на решение проблем коммуникации с учетом возраста участников школьного диалога.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285728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a typeface="Times New Roman" pitchFamily="18" charset="0"/>
              </a:rPr>
              <a:t>Рогов Е. И. Психология общения. — Москва : ВЛАДОС, 2002. — 336с. : ил. — (Азбука психологии). </a:t>
            </a:r>
            <a:endParaRPr lang="ru-RU" sz="2800" b="1" dirty="0" smtClean="0"/>
          </a:p>
        </p:txBody>
      </p:sp>
      <p:pic>
        <p:nvPicPr>
          <p:cNvPr id="2050" name="Picture 2" descr="C:\Documents and Settings\Пользователь\Рабочий стол\Обзор Соц.-псих. климат\cover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2598102" cy="3786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1595021"/>
            <a:ext cx="66437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dirty="0" smtClean="0"/>
              <a:t>Представлены базовые знания                                   по разделам психологии общения:                                                                                              </a:t>
            </a:r>
            <a:r>
              <a:rPr lang="ru-RU" sz="2400" b="1" dirty="0" smtClean="0"/>
              <a:t>"Общение как обмен информацией",      "Общение как взаимодействие",                                                   "Общение как восприятие людьми друг друга",                                                                       "Конфликт - неэффективное общение",                                     "Оптимизация общения".                   </a:t>
            </a:r>
            <a:r>
              <a:rPr lang="ru-RU" sz="2400" dirty="0" smtClean="0"/>
              <a:t>                                                 </a:t>
            </a:r>
          </a:p>
          <a:p>
            <a:r>
              <a:rPr lang="ru-RU" sz="2400" dirty="0" smtClean="0"/>
              <a:t>  Раскрыты типы и виды общения, психологические закономерности,  приемы управления и методики измерения.</a:t>
            </a:r>
            <a:br>
              <a:rPr lang="ru-RU" sz="2400" dirty="0" smtClean="0"/>
            </a:br>
            <a:r>
              <a:rPr lang="ru-RU" sz="2400" dirty="0" smtClean="0"/>
              <a:t>  Для студентов среднего профессионального образования.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1416</Words>
  <PresentationFormat>Экран (4:3)</PresentationFormat>
  <Paragraphs>100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132</cp:revision>
  <dcterms:modified xsi:type="dcterms:W3CDTF">2019-12-04T10:12:54Z</dcterms:modified>
</cp:coreProperties>
</file>