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2" r:id="rId6"/>
    <p:sldId id="263" r:id="rId7"/>
    <p:sldId id="264" r:id="rId8"/>
    <p:sldId id="261" r:id="rId9"/>
    <p:sldId id="278" r:id="rId10"/>
    <p:sldId id="260" r:id="rId11"/>
    <p:sldId id="277" r:id="rId12"/>
    <p:sldId id="276" r:id="rId13"/>
    <p:sldId id="268" r:id="rId14"/>
    <p:sldId id="267" r:id="rId15"/>
    <p:sldId id="266" r:id="rId16"/>
    <p:sldId id="270" r:id="rId17"/>
    <p:sldId id="269" r:id="rId18"/>
    <p:sldId id="274" r:id="rId19"/>
    <p:sldId id="275" r:id="rId20"/>
    <p:sldId id="272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-24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DB9218-E1A5-483B-8C4F-6A1240D6CB28}" type="datetimeFigureOut">
              <a:rPr lang="ru-RU" smtClean="0"/>
              <a:pPr/>
              <a:t>04.12.2019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158984-19D0-40CA-B7DA-C2ED9F2CED3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158984-19D0-40CA-B7DA-C2ED9F2CED37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158984-19D0-40CA-B7DA-C2ED9F2CED37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158984-19D0-40CA-B7DA-C2ED9F2CED37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04.12.2019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0" y="785794"/>
            <a:ext cx="91440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dirty="0" smtClean="0"/>
              <a:t> </a:t>
            </a:r>
            <a:r>
              <a:rPr lang="ru-RU" sz="5400" b="1" dirty="0" smtClean="0">
                <a:solidFill>
                  <a:schemeClr val="tx2"/>
                </a:solidFill>
              </a:rPr>
              <a:t>Социально-психологический                                              </a:t>
            </a:r>
          </a:p>
          <a:p>
            <a:pPr algn="ctr"/>
            <a:r>
              <a:rPr lang="ru-RU" sz="5400" b="1" dirty="0" smtClean="0">
                <a:solidFill>
                  <a:schemeClr val="tx2"/>
                </a:solidFill>
              </a:rPr>
              <a:t>климат в коллективе</a:t>
            </a:r>
          </a:p>
          <a:p>
            <a:endParaRPr lang="ru-RU" sz="5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85720" y="4500570"/>
            <a:ext cx="8572560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>
                <a:solidFill>
                  <a:schemeClr val="tx2">
                    <a:lumMod val="75000"/>
                  </a:schemeClr>
                </a:solidFill>
              </a:rPr>
              <a:t>Виртуальная выставка изданий </a:t>
            </a:r>
          </a:p>
          <a:p>
            <a:pPr algn="ctr"/>
            <a:r>
              <a:rPr lang="ru-RU" sz="3600" b="1" dirty="0" smtClean="0">
                <a:solidFill>
                  <a:schemeClr val="tx2">
                    <a:lumMod val="75000"/>
                  </a:schemeClr>
                </a:solidFill>
              </a:rPr>
              <a:t>(с библиографическими описаниями </a:t>
            </a:r>
          </a:p>
          <a:p>
            <a:pPr algn="ctr"/>
            <a:r>
              <a:rPr lang="ru-RU" sz="3600" b="1" dirty="0" smtClean="0">
                <a:solidFill>
                  <a:schemeClr val="tx2">
                    <a:lumMod val="75000"/>
                  </a:schemeClr>
                </a:solidFill>
              </a:rPr>
              <a:t>и  аннотациями)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071670" y="214290"/>
            <a:ext cx="52411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ИИЦ-Научная библиотека УрГПУ</a:t>
            </a:r>
            <a:endParaRPr lang="ru-RU" sz="2800" b="1" dirty="0"/>
          </a:p>
        </p:txBody>
      </p:sp>
      <p:pic>
        <p:nvPicPr>
          <p:cNvPr id="8" name="Picture 2" descr="C:\Documents and Settings\Пользователь\Рабочий стол\2019 День народ. единства\Твой Кремль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28860" y="2571744"/>
            <a:ext cx="4071966" cy="2000264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2428860" y="6215082"/>
            <a:ext cx="42850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Составитель –  Л. Н. Якина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28684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214282" y="0"/>
            <a:ext cx="878684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b="1" dirty="0" smtClean="0">
                <a:solidFill>
                  <a:schemeClr val="accent1">
                    <a:lumMod val="75000"/>
                  </a:schemeClr>
                </a:solidFill>
              </a:rPr>
              <a:t>Социально-психологический климат в коллективе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2844" y="1571612"/>
            <a:ext cx="914406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</a:rPr>
              <a:t>       КНИГИ из фонда ИИЦ-Научной библиотеки</a:t>
            </a:r>
          </a:p>
          <a:p>
            <a:r>
              <a:rPr lang="ru-RU" sz="3200" b="1" dirty="0" smtClean="0">
                <a:solidFill>
                  <a:srgbClr val="C00000"/>
                </a:solidFill>
              </a:rPr>
              <a:t> </a:t>
            </a:r>
          </a:p>
          <a:p>
            <a:pPr>
              <a:buFont typeface="Arial" pitchFamily="34" charset="0"/>
              <a:buChar char="•"/>
            </a:pPr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</a:rPr>
              <a:t>Общение</a:t>
            </a:r>
            <a:r>
              <a:rPr lang="ru-RU" sz="3600" b="1" dirty="0" smtClean="0"/>
              <a:t>, диалог, коммуникация</a:t>
            </a:r>
          </a:p>
          <a:p>
            <a:pPr>
              <a:buFont typeface="Arial" pitchFamily="34" charset="0"/>
              <a:buChar char="•"/>
            </a:pPr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</a:rPr>
              <a:t>Психологические основы</a:t>
            </a:r>
            <a:r>
              <a:rPr lang="ru-RU" sz="3600" b="1" dirty="0" smtClean="0"/>
              <a:t> формирования  </a:t>
            </a:r>
          </a:p>
          <a:p>
            <a:r>
              <a:rPr lang="ru-RU" sz="3600" b="1" dirty="0" smtClean="0"/>
              <a:t>   благоприятного климата в организации</a:t>
            </a:r>
          </a:p>
          <a:p>
            <a:pPr>
              <a:buFont typeface="Arial" pitchFamily="34" charset="0"/>
              <a:buChar char="•"/>
            </a:pPr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</a:rPr>
              <a:t>Психолого-педагогическое сопровождение  </a:t>
            </a:r>
            <a:r>
              <a:rPr lang="ru-RU" sz="3600" b="1" dirty="0" smtClean="0"/>
              <a:t>развития коллектива</a:t>
            </a:r>
          </a:p>
          <a:p>
            <a:pPr>
              <a:buFont typeface="Arial" pitchFamily="34" charset="0"/>
              <a:buChar char="•"/>
            </a:pPr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</a:rPr>
              <a:t>Технологии </a:t>
            </a:r>
            <a:r>
              <a:rPr lang="ru-RU" sz="3600" b="1" dirty="0" smtClean="0"/>
              <a:t>эффективной коммуникации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428596" y="285728"/>
            <a:ext cx="844481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 smtClean="0">
                <a:solidFill>
                  <a:schemeClr val="accent1">
                    <a:lumMod val="75000"/>
                  </a:schemeClr>
                </a:solidFill>
              </a:rPr>
              <a:t>Общение, диалог, коммуникация</a:t>
            </a:r>
          </a:p>
        </p:txBody>
      </p:sp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214282" y="1286990"/>
            <a:ext cx="8715436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</a:rPr>
              <a:t>Бороздина</a:t>
            </a:r>
            <a:r>
              <a:rPr kumimoji="0" lang="ru-RU" sz="28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</a:rPr>
              <a:t> 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</a:rPr>
              <a:t>Г.</a:t>
            </a:r>
            <a:r>
              <a:rPr kumimoji="0" lang="ru-RU" sz="28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</a:rPr>
              <a:t> 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</a:rPr>
              <a:t>В. Психология делового общения : учебник. — Москва : ИНФРА-М, 2006. — 293</a:t>
            </a:r>
            <a:r>
              <a:rPr kumimoji="0" lang="ru-RU" sz="28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</a:rPr>
              <a:t> </a:t>
            </a: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</a:rPr>
              <a:t>c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</a:rPr>
              <a:t>. : схемы.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14282" y="2500306"/>
            <a:ext cx="607223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   Учебник выполнен на основе исследований зарубежного и отечественного психологического опыта                </a:t>
            </a:r>
            <a:r>
              <a:rPr lang="ru-RU" sz="2400" b="1" dirty="0" smtClean="0"/>
              <a:t>по налаживанию делового сотрудничества и формированию эффективных взаимоотношений в профессиональной деятельности. </a:t>
            </a:r>
          </a:p>
          <a:p>
            <a:r>
              <a:rPr lang="ru-RU" sz="2400" dirty="0" smtClean="0"/>
              <a:t>   Материалы иллюстрируются </a:t>
            </a:r>
          </a:p>
          <a:p>
            <a:r>
              <a:rPr lang="ru-RU" sz="2400" dirty="0" smtClean="0"/>
              <a:t>конкретными примерами </a:t>
            </a:r>
          </a:p>
          <a:p>
            <a:r>
              <a:rPr lang="ru-RU" sz="2400" dirty="0" smtClean="0"/>
              <a:t>из художественных произведений и реальных жизненных ситуаций. </a:t>
            </a:r>
            <a:endParaRPr lang="ru-RU" sz="2400" dirty="0"/>
          </a:p>
        </p:txBody>
      </p:sp>
      <p:sp>
        <p:nvSpPr>
          <p:cNvPr id="21506" name="AutoShape 2" descr="https://img-gorod.ru/15/177/1517753_detail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1508" name="AutoShape 4" descr="https://img-gorod.ru/15/177/1517753_detail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1510" name="AutoShape 6" descr="https://img-gorod.ru/15/177/1517753_detail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1511" name="Picture 7" descr="C:\Documents and Settings\Пользователь\Рабочий стол\Обзор Соц.-псих. климат\Обложки\1517753_detai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43636" y="2285992"/>
            <a:ext cx="2676540" cy="405463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Прямоугольник 6"/>
          <p:cNvSpPr/>
          <p:nvPr/>
        </p:nvSpPr>
        <p:spPr>
          <a:xfrm>
            <a:off x="285720" y="357166"/>
            <a:ext cx="864399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/>
              <a:t>Панфилова А. П. Социально-психологический климат                                     в педагогическом коллективе: учеб. пособие для студентов. — Москва : Академия, 2011. — 240 с.</a:t>
            </a:r>
            <a:endParaRPr lang="ru-RU" sz="28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57158" y="1785927"/>
            <a:ext cx="614366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  </a:t>
            </a:r>
            <a:r>
              <a:rPr lang="ru-RU" sz="2400" dirty="0" smtClean="0"/>
              <a:t>В пособии показаны </a:t>
            </a:r>
            <a:r>
              <a:rPr lang="ru-RU" sz="2400" b="1" dirty="0" smtClean="0"/>
              <a:t>пути создания благоприятного социально-психологического климата                                             в образовательном учреждении. </a:t>
            </a:r>
            <a:r>
              <a:rPr lang="ru-RU" sz="2400" dirty="0" smtClean="0"/>
              <a:t>Рассматриваются вопросы </a:t>
            </a:r>
            <a:r>
              <a:rPr lang="ru-RU" sz="2400" b="1" dirty="0" smtClean="0"/>
              <a:t>управления конфликтами, профилактики стрессовых ситуаций, </a:t>
            </a:r>
            <a:r>
              <a:rPr lang="ru-RU" sz="2400" dirty="0" smtClean="0"/>
              <a:t>развития взаимодействия                   в коллективе. </a:t>
            </a:r>
          </a:p>
          <a:p>
            <a:r>
              <a:rPr lang="ru-RU" sz="2400" dirty="0" smtClean="0"/>
              <a:t>   Содержатся </a:t>
            </a:r>
            <a:r>
              <a:rPr lang="ru-RU" sz="2400" b="1" dirty="0" smtClean="0"/>
              <a:t>тесты, упражнения, задания</a:t>
            </a:r>
            <a:r>
              <a:rPr lang="ru-RU" sz="2400" dirty="0" smtClean="0"/>
              <a:t>, </a:t>
            </a:r>
            <a:r>
              <a:rPr lang="ru-RU" sz="2400" b="1" dirty="0" smtClean="0"/>
              <a:t>вопросы для анализа </a:t>
            </a:r>
            <a:r>
              <a:rPr lang="ru-RU" sz="2400" dirty="0" smtClean="0"/>
              <a:t>и размышления, помогающие совершенствовать управленческий опыт.</a:t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/>
          </a:p>
        </p:txBody>
      </p:sp>
      <p:sp>
        <p:nvSpPr>
          <p:cNvPr id="20482" name="AutoShape 2" descr="https://cdn1.ozone.ru/multimedia/c1200/1002959384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483" name="Picture 3" descr="C:\Documents and Settings\Пользователь\Рабочий стол\Обзор Соц.-псих. климат\Обложки\1002959384 (1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57950" y="2143116"/>
            <a:ext cx="2546420" cy="39469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500034" y="357166"/>
            <a:ext cx="814393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ea typeface="Times New Roman" pitchFamily="18" charset="0"/>
              </a:rPr>
              <a:t>Петрушин С. В. Некоторые секреты открытого общения: учебное издание. — Москва : Чистые пруды, 2007. — 32 с. — Серия "Школьный психолог"; выпуск 3 (15).</a:t>
            </a:r>
            <a:endParaRPr lang="ru-RU" sz="2800" b="1" dirty="0" smtClean="0"/>
          </a:p>
        </p:txBody>
      </p:sp>
      <p:sp>
        <p:nvSpPr>
          <p:cNvPr id="8" name="Прямоугольник 7"/>
          <p:cNvSpPr/>
          <p:nvPr/>
        </p:nvSpPr>
        <p:spPr>
          <a:xfrm>
            <a:off x="357158" y="2357430"/>
            <a:ext cx="578647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   В брошюре известного специалиста                     по проблемам психологического консультирования ярко и увлекательно рассказывается </a:t>
            </a:r>
            <a:r>
              <a:rPr lang="ru-RU" sz="2400" b="1" dirty="0" smtClean="0"/>
              <a:t>об эффективных способах коммуникации</a:t>
            </a:r>
            <a:r>
              <a:rPr lang="ru-RU" sz="2400" dirty="0" smtClean="0"/>
              <a:t>.</a:t>
            </a:r>
          </a:p>
          <a:p>
            <a:r>
              <a:rPr lang="ru-RU" sz="2400" dirty="0" smtClean="0"/>
              <a:t>   Брошюра будет полезна                                            для подготовки психологических занятий со старшеклассниками и семинаров                 для педагогов.</a:t>
            </a:r>
            <a:endParaRPr lang="ru-RU" sz="2400" dirty="0"/>
          </a:p>
        </p:txBody>
      </p:sp>
      <p:pic>
        <p:nvPicPr>
          <p:cNvPr id="19459" name="Picture 3" descr="C:\Documents and Settings\Пользователь\Рабочий стол\Обзор Соц.-псих. климат\Обложки\12291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43636" y="2143116"/>
            <a:ext cx="2873286" cy="40900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500034" y="428604"/>
            <a:ext cx="835824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latin typeface="+mj-lt"/>
                <a:ea typeface="Times New Roman" pitchFamily="18" charset="0"/>
              </a:rPr>
              <a:t>Масюкевич Н. В. Психология эффективного общения. — Минск : Современная школа, 2007. — 384 с.  </a:t>
            </a:r>
            <a:endParaRPr lang="ru-RU" sz="2800" b="1" dirty="0" smtClean="0">
              <a:latin typeface="+mj-lt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28596" y="2025908"/>
            <a:ext cx="5572164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   </a:t>
            </a:r>
            <a:r>
              <a:rPr lang="ru-RU" sz="2400" dirty="0" smtClean="0"/>
              <a:t>Исследования современной психологии, тесты, упражнения, игры                и рекомендации собраны в книге,                которая </a:t>
            </a:r>
            <a:r>
              <a:rPr lang="ru-RU" sz="2400" b="1" dirty="0" smtClean="0"/>
              <a:t>поможет читателю уверенно устанавливать контакты, обретать друзей, осознавать и преодолевать трудности в общении. </a:t>
            </a:r>
          </a:p>
          <a:p>
            <a:r>
              <a:rPr lang="ru-RU" sz="2400" dirty="0" smtClean="0"/>
              <a:t>  Книга адресована всем, кому интересны </a:t>
            </a:r>
            <a:r>
              <a:rPr lang="ru-RU" sz="2400" b="1" dirty="0" smtClean="0"/>
              <a:t>секреты эффективной коммуникации.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18433" name="Picture 1" descr="C:\Documents and Settings\Пользователь\Рабочий стол\Обзор Соц.-псих. климат\Обложки\__Psihologiya_effektivnogo_obscheniya_dlya_vseh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57884" y="1928802"/>
            <a:ext cx="2786082" cy="45273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571472" y="285728"/>
            <a:ext cx="821537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ea typeface="Times New Roman" pitchFamily="18" charset="0"/>
              </a:rPr>
              <a:t>Анцупов А. Я., Шипилов А. И. Конфликтология: учебник. — Санкт-Петербург : Питер, 2014. — 503 с.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85720" y="1357298"/>
            <a:ext cx="5929354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 </a:t>
            </a:r>
            <a:r>
              <a:rPr lang="ru-RU" sz="2400" dirty="0" smtClean="0"/>
              <a:t>В учебнике сделано обобщение научных </a:t>
            </a:r>
            <a:r>
              <a:rPr lang="ru-RU" sz="2400" b="1" dirty="0" smtClean="0"/>
              <a:t>знаний о конфликтах</a:t>
            </a:r>
            <a:r>
              <a:rPr lang="ru-RU" sz="2400" dirty="0" smtClean="0"/>
              <a:t>, полученных                             в различных областях российской науки. </a:t>
            </a:r>
          </a:p>
          <a:p>
            <a:r>
              <a:rPr lang="ru-RU" sz="2400" dirty="0" smtClean="0"/>
              <a:t>Излагаются </a:t>
            </a:r>
            <a:r>
              <a:rPr lang="ru-RU" sz="2400" b="1" dirty="0" smtClean="0"/>
              <a:t>основы отечественной конфликтологии</a:t>
            </a:r>
            <a:r>
              <a:rPr lang="ru-RU" sz="2400" dirty="0" smtClean="0"/>
              <a:t>, предлагается универсальная схема описания конфликтов. </a:t>
            </a:r>
          </a:p>
          <a:p>
            <a:r>
              <a:rPr lang="ru-RU" sz="2400" dirty="0" smtClean="0"/>
              <a:t>   Рассмотрены </a:t>
            </a:r>
            <a:r>
              <a:rPr lang="ru-RU" sz="2400" b="1" dirty="0" smtClean="0"/>
              <a:t>методики изучения конфликтов,</a:t>
            </a:r>
            <a:r>
              <a:rPr lang="ru-RU" sz="2400" dirty="0" smtClean="0"/>
              <a:t> условия и способы их предупреждения социальных конфликтов различного уровня. </a:t>
            </a:r>
          </a:p>
          <a:p>
            <a:r>
              <a:rPr lang="ru-RU" sz="2400" dirty="0" smtClean="0"/>
              <a:t>   Для студентов, преподавателей вузов, конфликтологов-практиков. </a:t>
            </a:r>
            <a:endParaRPr lang="ru-RU" sz="2400" dirty="0"/>
          </a:p>
        </p:txBody>
      </p:sp>
      <p:pic>
        <p:nvPicPr>
          <p:cNvPr id="17409" name="Picture 1" descr="C:\Documents and Settings\Пользователь\Рабочий стол\Обзор Соц.-псих. климат\Обложки\86ed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72198" y="2357430"/>
            <a:ext cx="2857520" cy="410768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Прямоугольник 5"/>
          <p:cNvSpPr/>
          <p:nvPr/>
        </p:nvSpPr>
        <p:spPr>
          <a:xfrm>
            <a:off x="142844" y="0"/>
            <a:ext cx="878687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</a:rPr>
              <a:t>Психологические основы формирования благоприятного психологического климата </a:t>
            </a:r>
          </a:p>
          <a:p>
            <a:pPr algn="ctr"/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</a:rPr>
              <a:t>в организации</a:t>
            </a:r>
          </a:p>
        </p:txBody>
      </p:sp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285720" y="1571612"/>
            <a:ext cx="8858280" cy="2185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</a:rPr>
              <a:t>Психолого-педагогическое</a:t>
            </a:r>
            <a:r>
              <a:rPr kumimoji="0" lang="ru-RU" sz="2800" b="1" i="0" u="none" strike="noStrike" cap="none" normalizeH="0" dirty="0" smtClean="0">
                <a:ln>
                  <a:noFill/>
                </a:ln>
                <a:effectLst/>
                <a:ea typeface="Times New Roman" pitchFamily="18" charset="0"/>
              </a:rPr>
              <a:t> 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</a:rPr>
              <a:t>взаимодействие 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</a:rPr>
              <a:t>участников образовательного процесса:</a:t>
            </a:r>
            <a:r>
              <a:rPr kumimoji="0" lang="ru-RU" sz="28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</a:rPr>
              <a:t> 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</a:rPr>
              <a:t>учебник и практикум / </a:t>
            </a: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</a:rPr>
              <a:t>Моск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</a:rPr>
              <a:t>. </a:t>
            </a: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</a:rPr>
              <a:t>пед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</a:rPr>
              <a:t>. гос. ун-т;</a:t>
            </a:r>
            <a:r>
              <a:rPr kumimoji="0" lang="ru-RU" sz="28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</a:rPr>
              <a:t> 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</a:rPr>
              <a:t>под ред. А. С. Обухова. — Москва : ЮРАЙТ, 2019. — 421 с.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</p:txBody>
      </p:sp>
      <p:pic>
        <p:nvPicPr>
          <p:cNvPr id="1026" name="Picture 2" descr="C:\Documents and Settings\Пользователь\Рабочий стол\Обзор Соц.-псих. климат\509483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282" y="3429000"/>
            <a:ext cx="2063122" cy="3125941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2285984" y="3429000"/>
            <a:ext cx="685801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  Рассматривается феномен школьной субкультуры как система отношений внутри учебного заведения и за его пределами. </a:t>
            </a:r>
          </a:p>
          <a:p>
            <a:r>
              <a:rPr lang="ru-RU" sz="2400" dirty="0" smtClean="0"/>
              <a:t>   Особое внимание уделено </a:t>
            </a:r>
            <a:r>
              <a:rPr lang="ru-RU" sz="2400" b="1" dirty="0" smtClean="0"/>
              <a:t>психологическим технологиям, играм и упражнениям, </a:t>
            </a:r>
            <a:r>
              <a:rPr lang="ru-RU" sz="2400" dirty="0" smtClean="0"/>
              <a:t>направленным на решение проблем коммуникации с учетом возраста участников школьного диалога.  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428596" y="285728"/>
            <a:ext cx="842968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ea typeface="Times New Roman" pitchFamily="18" charset="0"/>
              </a:rPr>
              <a:t>Рогов Е. И. Психология общения. — Москва : ВЛАДОС, 2002. — 336с. : ил. — (Азбука психологии). </a:t>
            </a:r>
            <a:endParaRPr lang="ru-RU" sz="2800" b="1" dirty="0" smtClean="0"/>
          </a:p>
        </p:txBody>
      </p:sp>
      <p:pic>
        <p:nvPicPr>
          <p:cNvPr id="2050" name="Picture 2" descr="C:\Documents and Settings\Пользователь\Рабочий стол\Обзор Соц.-псих. климат\coverbi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1857364"/>
            <a:ext cx="2598102" cy="3786214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2857488" y="1595021"/>
            <a:ext cx="6643734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   </a:t>
            </a:r>
            <a:r>
              <a:rPr lang="ru-RU" sz="2400" dirty="0" smtClean="0"/>
              <a:t>Представлены базовые знания                                   по разделам психологии общения:                                                                                              </a:t>
            </a:r>
            <a:r>
              <a:rPr lang="ru-RU" sz="2400" b="1" dirty="0" smtClean="0"/>
              <a:t>"Общение как обмен информацией",      "Общение как взаимодействие",                                                   "Общение как восприятие людьми друг друга",                                                                       "Конфликт - неэффективное общение",                                     "Оптимизация общения".                   </a:t>
            </a:r>
            <a:r>
              <a:rPr lang="ru-RU" sz="2400" dirty="0" smtClean="0"/>
              <a:t>                                                 </a:t>
            </a:r>
          </a:p>
          <a:p>
            <a:r>
              <a:rPr lang="ru-RU" sz="2400" dirty="0" smtClean="0"/>
              <a:t>  Раскрыты типы и виды общения, психологические закономерности,  приемы управления и методики измерения.</a:t>
            </a:r>
            <a:br>
              <a:rPr lang="ru-RU" sz="2400" dirty="0" smtClean="0"/>
            </a:br>
            <a:r>
              <a:rPr lang="ru-RU" sz="2400" dirty="0" smtClean="0"/>
              <a:t>  Для студентов среднего профессионального образования.</a:t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Прямоугольник 6"/>
          <p:cNvSpPr/>
          <p:nvPr/>
        </p:nvSpPr>
        <p:spPr>
          <a:xfrm>
            <a:off x="142844" y="214290"/>
            <a:ext cx="885831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/>
              <a:t>Сушков И. Р. Психология взаимоотношений. — Москва; Екатеринбург : Академический Проект : Институт психологии РАН : Деловая книга, 1999. — 448 с. </a:t>
            </a:r>
            <a:endParaRPr lang="ru-RU" sz="2800" b="1" dirty="0"/>
          </a:p>
        </p:txBody>
      </p:sp>
      <p:pic>
        <p:nvPicPr>
          <p:cNvPr id="3074" name="Picture 2" descr="C:\Documents and Settings\Пользователь\Рабочий стол\Обзор Соц.-псих. климат\100447107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2143116"/>
            <a:ext cx="2267873" cy="3571900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2714596" y="2000240"/>
            <a:ext cx="642940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  </a:t>
            </a:r>
            <a:r>
              <a:rPr lang="ru-RU" sz="2400" dirty="0" smtClean="0"/>
              <a:t>Автор книги раскрывает сущность</a:t>
            </a:r>
            <a:r>
              <a:rPr lang="ru-RU" sz="2400" b="1" dirty="0" smtClean="0"/>
              <a:t>                     свойства социальности </a:t>
            </a:r>
            <a:r>
              <a:rPr lang="ru-RU" sz="2400" dirty="0" smtClean="0"/>
              <a:t>и показывает </a:t>
            </a:r>
            <a:r>
              <a:rPr lang="ru-RU" sz="2400" b="1" dirty="0" smtClean="0"/>
              <a:t>взаимоотношения групп </a:t>
            </a:r>
            <a:r>
              <a:rPr lang="ru-RU" sz="2400" dirty="0" smtClean="0"/>
              <a:t>как основу жизни общества.                                 </a:t>
            </a:r>
          </a:p>
          <a:p>
            <a:r>
              <a:rPr lang="ru-RU" sz="2400" dirty="0" smtClean="0"/>
              <a:t>   Обобщается опыт социально-психологических исследований </a:t>
            </a:r>
            <a:r>
              <a:rPr lang="ru-RU" sz="2400" b="1" dirty="0" smtClean="0"/>
              <a:t>в области межгрупповых отношений </a:t>
            </a:r>
            <a:r>
              <a:rPr lang="ru-RU" sz="2400" dirty="0" smtClean="0"/>
              <a:t>и предлагается модель формирования взаимоотношений социальных групп. </a:t>
            </a:r>
          </a:p>
          <a:p>
            <a:r>
              <a:rPr lang="ru-RU" sz="2400" dirty="0" smtClean="0"/>
              <a:t>  Для студентов и преподавателей.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500034" y="357166"/>
            <a:ext cx="835824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/>
              <a:t>Коломинский Я. Л. Психология взаимоотношений </a:t>
            </a:r>
          </a:p>
          <a:p>
            <a:r>
              <a:rPr lang="ru-RU" sz="2800" b="1" dirty="0" smtClean="0"/>
              <a:t>в малых группах (общие и возрастные особенности): учебное пособие для студентов. — Минск : ТетраСистемс, 2000. — 432 с.  </a:t>
            </a:r>
            <a:endParaRPr lang="ru-RU" sz="2800" b="1" dirty="0"/>
          </a:p>
        </p:txBody>
      </p:sp>
      <p:pic>
        <p:nvPicPr>
          <p:cNvPr id="4098" name="Picture 2" descr="C:\Documents and Settings\Пользователь\Рабочий стол\Обзор Соц.-псих. климат\BOOK-19185-larg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2428868"/>
            <a:ext cx="2500330" cy="392907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3286116" y="2500306"/>
            <a:ext cx="564358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   Рассматриваются методические </a:t>
            </a:r>
            <a:r>
              <a:rPr lang="ru-RU" sz="2400" b="1" dirty="0" smtClean="0"/>
              <a:t>проблемы изучения группы сверстников: проблемы общения, </a:t>
            </a:r>
          </a:p>
          <a:p>
            <a:r>
              <a:rPr lang="ru-RU" sz="2400" dirty="0" smtClean="0"/>
              <a:t>взаимоотношения в группе сверстников. </a:t>
            </a:r>
          </a:p>
          <a:p>
            <a:r>
              <a:rPr lang="ru-RU" sz="2400" dirty="0" smtClean="0"/>
              <a:t>   Показаны структура и динамика личных взаимоотношений в группе и </a:t>
            </a:r>
          </a:p>
          <a:p>
            <a:r>
              <a:rPr lang="ru-RU" sz="2400" dirty="0" smtClean="0"/>
              <a:t>методы их изучения; </a:t>
            </a:r>
          </a:p>
          <a:p>
            <a:r>
              <a:rPr lang="ru-RU" sz="2400" dirty="0" smtClean="0"/>
              <a:t>детерминация статуса личности в группе сверстников. </a:t>
            </a:r>
          </a:p>
          <a:p>
            <a:endParaRPr lang="ru-RU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500034" y="1071546"/>
            <a:ext cx="850112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/>
              <a:t>Вересов Н. Н. Формула противостояния, или Как устранить конфликт в коллективе : книга для рук. — Москва : Флинта, 1998. — 112с. — (Библиотека школьного психолога). </a:t>
            </a:r>
            <a:br>
              <a:rPr lang="ru-RU" sz="2800" b="1" dirty="0" smtClean="0"/>
            </a:br>
            <a:endParaRPr lang="ru-RU" sz="2800" b="1" dirty="0"/>
          </a:p>
        </p:txBody>
      </p:sp>
      <p:pic>
        <p:nvPicPr>
          <p:cNvPr id="1026" name="Picture 2" descr="C:\Documents and Settings\Пользователь\Рабочий стол\Обзор Соц.-псих. климат\BOOK-11680-larg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58" y="2928934"/>
            <a:ext cx="2428892" cy="3652468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2928926" y="2786058"/>
            <a:ext cx="621507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2400" dirty="0" smtClean="0"/>
              <a:t>   В книге рассматриваются </a:t>
            </a:r>
            <a:r>
              <a:rPr lang="ru-RU" sz="2400" b="1" dirty="0" smtClean="0"/>
              <a:t>психологические механизмы возникновения и развития конфликтов в коллективе. </a:t>
            </a:r>
            <a:r>
              <a:rPr lang="ru-RU" sz="2400" dirty="0" smtClean="0"/>
              <a:t>Автор предлагает </a:t>
            </a:r>
            <a:r>
              <a:rPr lang="ru-RU" sz="2400" b="1" dirty="0" smtClean="0"/>
              <a:t>оригинальную методику преодоления конфликтов</a:t>
            </a:r>
            <a:r>
              <a:rPr lang="ru-RU" sz="2400" dirty="0" smtClean="0"/>
              <a:t>, построенную                                              на психологических закономерностях. </a:t>
            </a:r>
          </a:p>
          <a:p>
            <a:pPr fontAlgn="base"/>
            <a:r>
              <a:rPr lang="ru-RU" sz="2400" dirty="0" smtClean="0"/>
              <a:t>Для руководителей, менеджеров и всех,                  кто интересуется вопросами обеспечения благоприятного психологического климата                   в коллективе.</a:t>
            </a:r>
            <a:endParaRPr lang="ru-RU" sz="24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14282" y="0"/>
            <a:ext cx="878687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  <a:ea typeface="Times New Roman" pitchFamily="18" charset="0"/>
              </a:rPr>
              <a:t>Психолого-</a:t>
            </a:r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</a:rPr>
              <a:t>педагогическое сопровождение развития коллектива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0721" name="Rectangle 1"/>
          <p:cNvSpPr>
            <a:spLocks noChangeArrowheads="1"/>
          </p:cNvSpPr>
          <p:nvPr/>
        </p:nvSpPr>
        <p:spPr bwMode="auto">
          <a:xfrm>
            <a:off x="500034" y="285728"/>
            <a:ext cx="8501122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</a:rPr>
              <a:t>Дьячкова М. А. Тьюторское сопровождение образовательной деятельности : учебное пособие</a:t>
            </a:r>
            <a:r>
              <a:rPr lang="ru-RU" sz="2800" dirty="0" smtClean="0"/>
              <a:t> (уровень бакалавриата)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</a:rPr>
              <a:t>.</a:t>
            </a:r>
            <a:r>
              <a:rPr kumimoji="0" lang="ru-RU" sz="2800" b="1" i="0" u="none" strike="noStrike" cap="none" normalizeH="0" dirty="0" smtClean="0">
                <a:ln>
                  <a:noFill/>
                </a:ln>
                <a:effectLst/>
                <a:ea typeface="Times New Roman" pitchFamily="18" charset="0"/>
              </a:rPr>
              <a:t> – 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</a:rPr>
              <a:t>Урал. гос. </a:t>
            </a: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effectLst/>
                <a:ea typeface="Times New Roman" pitchFamily="18" charset="0"/>
              </a:rPr>
              <a:t>пед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</a:rPr>
              <a:t>. ун-т, — Екатеринбург, 2019. — 180 с. </a:t>
            </a:r>
            <a:endParaRPr kumimoji="0" lang="ru-RU" sz="2800" b="1" i="0" u="none" strike="noStrike" cap="none" normalizeH="0" baseline="0" dirty="0" smtClean="0">
              <a:ln>
                <a:noFill/>
              </a:ln>
              <a:effectLst/>
            </a:endParaRPr>
          </a:p>
        </p:txBody>
      </p:sp>
      <p:pic>
        <p:nvPicPr>
          <p:cNvPr id="1026" name="Picture 2" descr="C:\Documents and Settings\Пользователь\Рабочий стол\Обзор Соц.-псих. климат\600x400_20160807220109cde1af8ec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2332444"/>
            <a:ext cx="2716205" cy="2239564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3000364" y="2071678"/>
            <a:ext cx="6286512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    </a:t>
            </a:r>
            <a:r>
              <a:rPr lang="ru-RU" sz="2000" dirty="0" smtClean="0"/>
              <a:t>Представлены материалы по дисциплине:                    </a:t>
            </a:r>
            <a:r>
              <a:rPr lang="ru-RU" sz="2000" b="1" dirty="0" smtClean="0"/>
              <a:t>задания для самостоятельной работы студентов,</a:t>
            </a:r>
            <a:r>
              <a:rPr lang="ru-RU" sz="2000" dirty="0" smtClean="0"/>
              <a:t> </a:t>
            </a:r>
            <a:r>
              <a:rPr lang="ru-RU" sz="2000" b="1" dirty="0" smtClean="0"/>
              <a:t>практические занятия</a:t>
            </a:r>
            <a:r>
              <a:rPr lang="ru-RU" sz="2000" dirty="0" smtClean="0"/>
              <a:t>, методические рекомендации                     по видам работ обучающихся.   </a:t>
            </a:r>
          </a:p>
          <a:p>
            <a:r>
              <a:rPr lang="ru-RU" sz="2000" dirty="0" smtClean="0"/>
              <a:t>   Учебное пособие содержит </a:t>
            </a:r>
            <a:r>
              <a:rPr lang="ru-RU" sz="2000" b="1" dirty="0" smtClean="0"/>
              <a:t>кейсы, разработанные                  на основе научных трудов, художественных произведений по проблемам тьюторства,                      </a:t>
            </a:r>
            <a:r>
              <a:rPr lang="ru-RU" sz="2000" dirty="0" smtClean="0"/>
              <a:t>нормативно-правовые акты, относящиеся                                         к рассматриваемой проблематике.</a:t>
            </a:r>
          </a:p>
          <a:p>
            <a:r>
              <a:rPr lang="ru-RU" sz="2000" dirty="0" smtClean="0"/>
              <a:t> </a:t>
            </a:r>
          </a:p>
          <a:p>
            <a:r>
              <a:rPr lang="ru-RU" sz="2000" dirty="0" smtClean="0"/>
              <a:t>     Пособие по программам бакалавриата                                      «Педагогическое образование»,                                       «Психолого-педагогическое образование».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428596" y="327518"/>
            <a:ext cx="8358246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Психолого-педагогическое сопровождение образования, профессионального образования, дополнительного образования, летнего отдыха и оздоровления детей и подростков                                               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[Электронный ресурс] : сборник материалов,</a:t>
            </a:r>
            <a:r>
              <a:rPr kumimoji="0" lang="ru-RU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                                 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10 международные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социально-педагогические чтения                                   имени Б. И. Лившица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, 22-24 ноября 2018 г. /                                   Урал. гос.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пед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. ун-т,</a:t>
            </a:r>
            <a:r>
              <a:rPr kumimoji="0" lang="ru-RU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Ин-т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социал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. образования. — Екатеринбург, 2019. — 1 электрон. опт. </a:t>
            </a:r>
            <a:r>
              <a:rPr lang="ru-RU" sz="2400" dirty="0" smtClean="0">
                <a:latin typeface="Arial" pitchFamily="34" charset="0"/>
                <a:ea typeface="Times New Roman" pitchFamily="18" charset="0"/>
              </a:rPr>
              <a:t>д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иск</a:t>
            </a:r>
            <a:r>
              <a:rPr kumimoji="0" lang="ru-RU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(CD-ROM).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714612" y="5643578"/>
            <a:ext cx="312214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/>
              <a:t>Диссертационный </a:t>
            </a:r>
          </a:p>
          <a:p>
            <a:pPr algn="ctr"/>
            <a:r>
              <a:rPr lang="ru-RU" sz="2800" dirty="0" smtClean="0"/>
              <a:t>зал </a:t>
            </a:r>
          </a:p>
          <a:p>
            <a:endParaRPr lang="ru-RU" sz="2800" dirty="0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00364" y="3857628"/>
            <a:ext cx="2612590" cy="18288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428596" y="214290"/>
            <a:ext cx="8358246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</a:rPr>
              <a:t>Профилактика девиантного поведения обучающихся                          в условиях образовательной организации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</a:rPr>
              <a:t>[Электронный ресурс] : коллективная монография /                                             [Е. Л.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</a:rPr>
              <a:t>Афанасенкова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</a:rPr>
              <a:t> и др.]; Урал. гос.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</a:rPr>
              <a:t>пед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</a:rPr>
              <a:t>. ун-т;                                под ред.</a:t>
            </a:r>
            <a:r>
              <a:rPr kumimoji="0" lang="ru-RU" sz="2400" b="0" i="0" u="none" strike="noStrike" cap="none" normalizeH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</a:rPr>
              <a:t>Н. Н. Васягиной. — Екатеринбург, 2018. —                    1 электрон. опт. диск (CD-ROM). </a:t>
            </a:r>
            <a:endParaRPr kumimoji="0" lang="ru-RU" sz="24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286116" y="2643182"/>
            <a:ext cx="571500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  В монографии рассматриваются актуальные вопросы профилактики девиантного поведения обучающихся:                                 классификация видов, механизмы детерминации и функционирования, </a:t>
            </a:r>
            <a:r>
              <a:rPr lang="ru-RU" sz="2400" b="1" dirty="0" smtClean="0"/>
              <a:t>методы социально-психологической превенции. </a:t>
            </a:r>
          </a:p>
          <a:p>
            <a:r>
              <a:rPr lang="ru-RU" sz="2400" dirty="0" smtClean="0"/>
              <a:t>Теоретический анализ проблемы сочетается с описанием практик работы                 с разными категориями обучающихся. </a:t>
            </a:r>
            <a:endParaRPr lang="ru-RU" sz="2400" dirty="0"/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2928934"/>
            <a:ext cx="2612590" cy="18288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142844" y="5000636"/>
            <a:ext cx="3148298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dirty="0" smtClean="0"/>
              <a:t> Диссертационный </a:t>
            </a:r>
          </a:p>
          <a:p>
            <a:pPr algn="ctr"/>
            <a:r>
              <a:rPr lang="ru-RU" sz="2800" dirty="0" smtClean="0"/>
              <a:t>зал 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142844" y="1142984"/>
            <a:ext cx="9001156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latin typeface="+mj-lt"/>
                <a:ea typeface="Times New Roman" pitchFamily="18" charset="0"/>
              </a:rPr>
              <a:t>Васильев Н. Н. Тренинг профессиональных коммуникаций в психологической практике: учебное пособие. — Санкт- Петербург : Речь, 2005. — 282 с., табл.</a:t>
            </a:r>
            <a:endParaRPr lang="ru-RU" sz="2800" b="1" dirty="0" smtClean="0">
              <a:latin typeface="+mj-lt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400" dirty="0" smtClean="0">
              <a:latin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071538" y="0"/>
            <a:ext cx="6955880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0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</a:rPr>
              <a:t>Технологии </a:t>
            </a:r>
          </a:p>
          <a:p>
            <a:pPr algn="ctr"/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</a:rPr>
              <a:t>эффективной коммуникации  </a:t>
            </a:r>
            <a:endParaRPr lang="ru-RU" sz="4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8194" name="AutoShape 2" descr="Васильев Н.Н. Тренинг профессиональных коммуникаций в психологической практике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196" name="AutoShape 4" descr="Васильев Н.Н. Тренинг профессиональных коммуникаций в психологической практике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197" name="Picture 5" descr="C:\Documents and Settings\Пользователь\Рабочий стол\Обзор Соц.-псих. климат\12608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2928934"/>
            <a:ext cx="2414110" cy="3524248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2857488" y="2500306"/>
            <a:ext cx="628651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  </a:t>
            </a:r>
            <a:r>
              <a:rPr lang="ru-RU" sz="2400" dirty="0" smtClean="0"/>
              <a:t>В пособии описывается </a:t>
            </a:r>
            <a:r>
              <a:rPr lang="ru-RU" sz="2400" b="1" dirty="0" smtClean="0"/>
              <a:t>авторский тренинг  для проведения в большой группе</a:t>
            </a:r>
            <a:r>
              <a:rPr lang="ru-RU" sz="2400" dirty="0" smtClean="0"/>
              <a:t>. Тренинг состоит из 14 модулей, последовательное прохождение которых позволяет освоить </a:t>
            </a:r>
            <a:r>
              <a:rPr lang="ru-RU" sz="2400" b="1" dirty="0" smtClean="0"/>
              <a:t>техники эффективного профессионального общения</a:t>
            </a:r>
            <a:r>
              <a:rPr lang="ru-RU" sz="2400" dirty="0" smtClean="0"/>
              <a:t>.                                                             </a:t>
            </a:r>
          </a:p>
          <a:p>
            <a:r>
              <a:rPr lang="ru-RU" sz="2400" dirty="0" smtClean="0"/>
              <a:t>   Рассматриваются темы: установление контакта и взаимопонимания, оказание экстренной психологической поддержки. Каждый модуль тренинга содержит инструкции по выполнению упражнений. </a:t>
            </a:r>
            <a:br>
              <a:rPr lang="ru-RU" sz="2400" dirty="0" smtClean="0"/>
            </a:b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9697" name="Rectangle 1"/>
          <p:cNvSpPr>
            <a:spLocks noChangeArrowheads="1"/>
          </p:cNvSpPr>
          <p:nvPr/>
        </p:nvSpPr>
        <p:spPr bwMode="auto">
          <a:xfrm>
            <a:off x="285720" y="428604"/>
            <a:ext cx="8715436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effectLst/>
                <a:latin typeface="+mj-lt"/>
                <a:ea typeface="Times New Roman" pitchFamily="18" charset="0"/>
              </a:rPr>
              <a:t>Марасанов Г. И. Социально-психологический тренинг.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effectLst/>
                <a:latin typeface="+mj-lt"/>
                <a:ea typeface="Times New Roman" pitchFamily="18" charset="0"/>
              </a:rPr>
              <a:t>— Москва : Совершенство, 1998. — 206</a:t>
            </a:r>
            <a:r>
              <a:rPr kumimoji="0" lang="ru-RU" sz="2800" b="1" i="0" u="none" strike="noStrike" cap="none" normalizeH="0" dirty="0" smtClean="0">
                <a:ln>
                  <a:noFill/>
                </a:ln>
                <a:effectLst/>
                <a:latin typeface="+mj-lt"/>
                <a:ea typeface="Times New Roman" pitchFamily="18" charset="0"/>
              </a:rPr>
              <a:t> 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effectLst/>
                <a:latin typeface="+mj-lt"/>
                <a:ea typeface="Times New Roman" pitchFamily="18" charset="0"/>
              </a:rPr>
              <a:t>с.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</a:endParaRPr>
          </a:p>
        </p:txBody>
      </p:sp>
      <p:sp>
        <p:nvSpPr>
          <p:cNvPr id="7169" name="Rectangle 1"/>
          <p:cNvSpPr>
            <a:spLocks noChangeArrowheads="1"/>
          </p:cNvSpPr>
          <p:nvPr/>
        </p:nvSpPr>
        <p:spPr bwMode="auto">
          <a:xfrm>
            <a:off x="3214678" y="1571612"/>
            <a:ext cx="6072198" cy="489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400" dirty="0" smtClean="0">
                <a:solidFill>
                  <a:srgbClr val="000000"/>
                </a:solidFill>
                <a:latin typeface="+mj-lt"/>
                <a:ea typeface="Times New Roman" pitchFamily="18" charset="0"/>
                <a:cs typeface="Times New Roman" pitchFamily="18" charset="0"/>
              </a:rPr>
              <a:t>   В к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ниге для психологов и социальных работников</a:t>
            </a:r>
            <a:r>
              <a:rPr kumimoji="0" lang="ru-RU" sz="24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описаны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методы и практические приемы</a:t>
            </a:r>
            <a:r>
              <a:rPr kumimoji="0" lang="ru-RU" sz="2400" b="1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социально-психологической работы</a:t>
            </a:r>
            <a:r>
              <a:rPr kumimoji="0" lang="ru-RU" sz="2400" b="1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в группе</a:t>
            </a:r>
            <a:r>
              <a:rPr kumimoji="0" lang="ru-RU" sz="2400" b="1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                            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в форме тренинга.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Приводятся известные</a:t>
            </a:r>
            <a:r>
              <a:rPr kumimoji="0" lang="ru-RU" sz="24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и авторские разработки начала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тренинга, игры и упражнения, варианты обсуждения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происходящего на тренинге.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  Книга окажет помощь тем,                                            кто специализируется в области активных методов групповой социально-психологической работы.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</p:txBody>
      </p:sp>
      <p:sp>
        <p:nvSpPr>
          <p:cNvPr id="7171" name="AutoShape 3" descr="https://cdn1.ozone.ru/multimedia/1011619054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172" name="Picture 4" descr="C:\Documents and Settings\Пользователь\Рабочий стол\Обзор Соц.-псих. климат\101161905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2000240"/>
            <a:ext cx="2571768" cy="414755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285720" y="428604"/>
            <a:ext cx="864399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latin typeface="+mj-lt"/>
                <a:ea typeface="Times New Roman" pitchFamily="18" charset="0"/>
              </a:rPr>
              <a:t>Равикович Н. Е. Тренинг командообразования. Цели, диагностические методики, игры : практическое пособие. — Москва : Генезис, 2003. — 111 с. : граф., табл.</a:t>
            </a:r>
            <a:endParaRPr lang="ru-RU" sz="2800" b="1" dirty="0" smtClean="0">
              <a:latin typeface="+mj-lt"/>
            </a:endParaRPr>
          </a:p>
        </p:txBody>
      </p:sp>
      <p:pic>
        <p:nvPicPr>
          <p:cNvPr id="6146" name="Picture 2" descr="C:\Documents and Settings\Пользователь\Рабочий стол\Обзор Соц.-псих. климат\165388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2643182"/>
            <a:ext cx="2533664" cy="3581817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3286116" y="2214554"/>
            <a:ext cx="550072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  Книга представляет собой практическое пособие </a:t>
            </a:r>
            <a:r>
              <a:rPr lang="ru-RU" sz="2400" b="1" dirty="0" smtClean="0"/>
              <a:t>по диагностике  и проведению тренинга командообразования</a:t>
            </a:r>
            <a:r>
              <a:rPr lang="ru-RU" sz="2400" dirty="0" smtClean="0"/>
              <a:t>, а также оценить эффективность работы.                               Приведено большое количество игр, которые могут быть полезны при формировании собственной программы тренинга. </a:t>
            </a:r>
          </a:p>
          <a:p>
            <a:r>
              <a:rPr lang="ru-RU" sz="2400" dirty="0" smtClean="0"/>
              <a:t>  Издание рассчитано                                          на руководителей, менеджеров                       по персоналу, тренеров, психологов.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571472" y="357166"/>
            <a:ext cx="828680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dirty="0" err="1" smtClean="0">
                <a:latin typeface="+mj-lt"/>
                <a:ea typeface="Times New Roman" pitchFamily="18" charset="0"/>
              </a:rPr>
              <a:t>Шарипов</a:t>
            </a:r>
            <a:r>
              <a:rPr lang="ru-RU" sz="2800" b="1" dirty="0" smtClean="0">
                <a:latin typeface="+mj-lt"/>
                <a:ea typeface="Times New Roman" pitchFamily="18" charset="0"/>
              </a:rPr>
              <a:t> Э. И., </a:t>
            </a:r>
            <a:r>
              <a:rPr lang="ru-RU" sz="2800" b="1" dirty="0" err="1" smtClean="0">
                <a:ea typeface="Times New Roman" pitchFamily="18" charset="0"/>
              </a:rPr>
              <a:t>Кронин</a:t>
            </a:r>
            <a:r>
              <a:rPr lang="ru-RU" sz="2800" b="1" dirty="0" smtClean="0">
                <a:ea typeface="Times New Roman" pitchFamily="18" charset="0"/>
              </a:rPr>
              <a:t> С. И. </a:t>
            </a:r>
            <a:r>
              <a:rPr lang="ru-RU" sz="2800" b="1" dirty="0" smtClean="0">
                <a:latin typeface="+mj-lt"/>
                <a:ea typeface="Times New Roman" pitchFamily="18" charset="0"/>
              </a:rPr>
              <a:t>Режиссура социальных игр. — Москва : КСП+, 2002. — 311 с. </a:t>
            </a:r>
            <a:endParaRPr lang="ru-RU" sz="2800" b="1" dirty="0" smtClean="0">
              <a:latin typeface="+mj-lt"/>
            </a:endParaRPr>
          </a:p>
        </p:txBody>
      </p:sp>
      <p:sp>
        <p:nvSpPr>
          <p:cNvPr id="4098" name="AutoShape 2" descr="https://img-gorod.ru/18/056/1805698_detail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00" name="AutoShape 4" descr="https://img-gorod.ru/18/056/1805698_detail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101" name="Picture 5" descr="C:\Documents and Settings\Пользователь\Рабочий стол\Обзор Соц.-псих. климат\1805698_detai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1714488"/>
            <a:ext cx="2868277" cy="4567028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3286116" y="1502689"/>
            <a:ext cx="5857884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  </a:t>
            </a:r>
            <a:r>
              <a:rPr lang="ru-RU" sz="2400" dirty="0" smtClean="0"/>
              <a:t>В книге предложены оригинальные разработки авторов:                                              </a:t>
            </a:r>
            <a:r>
              <a:rPr lang="ru-RU" sz="2400" b="1" dirty="0" smtClean="0"/>
              <a:t>модель стратегического планирования, мышления и поведения;                         </a:t>
            </a:r>
            <a:r>
              <a:rPr lang="ru-RU" sz="2400" dirty="0" smtClean="0"/>
              <a:t>классификация людей по моделям достижения результата,                                жизненным целям (Базовые Игры). </a:t>
            </a:r>
          </a:p>
          <a:p>
            <a:r>
              <a:rPr lang="ru-RU" sz="2400" dirty="0" smtClean="0"/>
              <a:t>  Система РСИ (Режиссура Социальных Игр) направлена на развитие внутреннего потенциала человека для оптимизации                          путей достижения целей.                                     Книга рассчитана на широкую аудиторию.</a:t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357126" y="1428736"/>
            <a:ext cx="878687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3600" dirty="0" smtClean="0"/>
              <a:t> </a:t>
            </a:r>
            <a:r>
              <a:rPr lang="ru-RU" sz="3600" b="1" dirty="0" smtClean="0"/>
              <a:t>Залы свободного доступа </a:t>
            </a:r>
          </a:p>
          <a:p>
            <a:endParaRPr lang="ru-RU" sz="3600" b="1" dirty="0" smtClean="0"/>
          </a:p>
          <a:p>
            <a:pPr>
              <a:buFont typeface="Arial" pitchFamily="34" charset="0"/>
              <a:buChar char="•"/>
            </a:pPr>
            <a:r>
              <a:rPr lang="ru-RU" sz="3600" b="1" dirty="0" smtClean="0"/>
              <a:t> </a:t>
            </a:r>
            <a:r>
              <a:rPr lang="ru-RU" sz="3600" b="1" dirty="0" smtClean="0">
                <a:solidFill>
                  <a:schemeClr val="accent2">
                    <a:lumMod val="75000"/>
                  </a:schemeClr>
                </a:solidFill>
              </a:rPr>
              <a:t>Сайт библиотеки </a:t>
            </a:r>
          </a:p>
          <a:p>
            <a:r>
              <a:rPr lang="ru-RU" sz="3600" b="1" dirty="0" smtClean="0"/>
              <a:t>   Информационный поисковый аппарат </a:t>
            </a:r>
          </a:p>
          <a:p>
            <a:r>
              <a:rPr lang="ru-RU" sz="3600" b="1" dirty="0" smtClean="0"/>
              <a:t>      </a:t>
            </a:r>
            <a:r>
              <a:rPr lang="ru-RU" sz="3600" b="1" dirty="0" smtClean="0">
                <a:solidFill>
                  <a:srgbClr val="0070C0"/>
                </a:solidFill>
              </a:rPr>
              <a:t>ЭК – традиционные печатные книги</a:t>
            </a:r>
            <a:endParaRPr lang="ru-RU" sz="3600" b="1" dirty="0" smtClean="0"/>
          </a:p>
          <a:p>
            <a:r>
              <a:rPr lang="ru-RU" sz="3600" b="1" dirty="0" smtClean="0">
                <a:solidFill>
                  <a:srgbClr val="0070C0"/>
                </a:solidFill>
              </a:rPr>
              <a:t>      ЭБС – электронные библиотечные </a:t>
            </a:r>
          </a:p>
          <a:p>
            <a:r>
              <a:rPr lang="ru-RU" sz="3600" b="1" dirty="0" smtClean="0">
                <a:solidFill>
                  <a:srgbClr val="0070C0"/>
                </a:solidFill>
              </a:rPr>
              <a:t>      системы, </a:t>
            </a:r>
            <a:r>
              <a:rPr lang="ru-RU" sz="3600" b="1" dirty="0" smtClean="0"/>
              <a:t>полнотекстовые базы – </a:t>
            </a:r>
          </a:p>
          <a:p>
            <a:r>
              <a:rPr lang="ru-RU" sz="3600" b="1" dirty="0" smtClean="0">
                <a:solidFill>
                  <a:schemeClr val="accent2">
                    <a:lumMod val="75000"/>
                  </a:schemeClr>
                </a:solidFill>
              </a:rPr>
              <a:t>      доступ к текстам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59139" y="142852"/>
            <a:ext cx="848610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chemeClr val="accent2">
                    <a:lumMod val="75000"/>
                  </a:schemeClr>
                </a:solidFill>
              </a:rPr>
              <a:t>Ресурсы ИИЦ-Научной библиотеки и </a:t>
            </a:r>
          </a:p>
          <a:p>
            <a:pPr algn="ctr"/>
            <a:r>
              <a:rPr lang="ru-RU" sz="4000" b="1" dirty="0" smtClean="0">
                <a:solidFill>
                  <a:schemeClr val="accent2">
                    <a:lumMod val="75000"/>
                  </a:schemeClr>
                </a:solidFill>
              </a:rPr>
              <a:t>их продвижение </a:t>
            </a:r>
            <a:r>
              <a:rPr lang="ru-RU" sz="36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endParaRPr lang="ru-RU" sz="36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714612" y="6215082"/>
            <a:ext cx="2648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Arial" pitchFamily="34" charset="0"/>
              <a:buChar char="•"/>
            </a:pPr>
            <a:endParaRPr lang="ru-RU" dirty="0" smtClean="0"/>
          </a:p>
        </p:txBody>
      </p:sp>
      <p:sp>
        <p:nvSpPr>
          <p:cNvPr id="8" name="Прямоугольник 7"/>
          <p:cNvSpPr/>
          <p:nvPr/>
        </p:nvSpPr>
        <p:spPr>
          <a:xfrm>
            <a:off x="1071538" y="1643050"/>
            <a:ext cx="30970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Arial" pitchFamily="34" charset="0"/>
              <a:buChar char="•"/>
            </a:pPr>
            <a:endParaRPr lang="ru-RU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726</TotalTime>
  <Words>1416</Words>
  <PresentationFormat>Экран (4:3)</PresentationFormat>
  <Paragraphs>100</Paragraphs>
  <Slides>20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User</cp:lastModifiedBy>
  <cp:revision>132</cp:revision>
  <dcterms:modified xsi:type="dcterms:W3CDTF">2019-12-04T10:12:54Z</dcterms:modified>
</cp:coreProperties>
</file>