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75" r:id="rId5"/>
    <p:sldId id="271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  <p:sldId id="272" r:id="rId17"/>
    <p:sldId id="274" r:id="rId18"/>
    <p:sldId id="273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62" y="-3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8650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dlib.nspu.ru/view/icdlib/4967/read.php" TargetMode="External"/><Relationship Id="rId4" Type="http://schemas.openxmlformats.org/officeDocument/2006/relationships/hyperlink" Target="https://icdlib.nspu.ru/view/icdlib/7125/read.ph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47292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yberleninka.ru/journal/n/aktualnye-problemy-nauchnogo-obespecheniya-gosudarstvennoy-politiki-rossiyskoy-federatsii-v-oblasti-protivodeystviya-korruptsii" TargetMode="External"/><Relationship Id="rId5" Type="http://schemas.openxmlformats.org/officeDocument/2006/relationships/hyperlink" Target="https://icdlib.nspu.ru/view/icdlib/5989/read.php" TargetMode="External"/><Relationship Id="rId4" Type="http://schemas.openxmlformats.org/officeDocument/2006/relationships/hyperlink" Target="http://doi.org/10.23681/47292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int/ru/web/conventions/full-list/-/conventions/rms/090000168007f58c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.org/ru/documents/decl_conv/conventions/corruption.s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ravo.gov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ravo.gov.ru/proxy/ips/?docbody=&amp;nd=102147285&amp;intelsearch=%D4%E5%E4%E5%F0%E0%EB%FC%ED%FB%E9+%E7%E0%EA%EE%ED+%EE%F2+04.05.2011+%E3.+%B997%D4%C7+%22%CE+%E2%ED%E5%F1%E5%ED%E8%E8+%E8%E7%EC%E5%ED%E5%ED%E8%E9+%E2+%D3%E3%EE%EB%EE%E2%ED%FB%E9+%EA%EE%E4%E5%EA%F1+%D0%EE%F1%F1%E8%E9%F1%EA%EE%E9+%D4%E5%E4%E5%F0%E0%F6%E8%E8+%E8+%CA%EE%E4%E5%EA%F1+%D0%EE%F1%F1%E8%E9%F1%EA%EE%E9+%D4%E5%E4%E5%F0%E0%F6%E8%E8+%EE%E1+%E0%E4%EC%E8%ED%E8%F1%F2%F0%E0%F2%E8%E2%ED%FB%F5+%EF%F0%E0%E2%EE%ED%E0%F0%F3%F8%E5%ED%E8%FF%F5+%E2+%F1%E2%FF%E7%E8+%F1+%F1%EE%E2%E5%F0%F8%E5%ED%F1%F2%E2%EE%E2%E0%ED%E8%E5%EC+%E3%EE%F1%F3%E4%E0%F0%F1%F2%E2%E5%ED%ED%EE%E3%EE+%F3%EF%F0%E0%E2%EB%E5%ED%E8%FF+%E2+%EE%E1%EB%E0%F1%F2%E8+%EF%F0%EE%F2%E8%E2%EE%E4%E5%E9%F1%F2%E2%E8%FF+%EA%EE%F0%F0%F3%EF%F6%E8%E8%22" TargetMode="External"/><Relationship Id="rId5" Type="http://schemas.openxmlformats.org/officeDocument/2006/relationships/hyperlink" Target="http://pravo.gov.ru/proxy/ips/?docbody=&amp;nd=102131168&amp;intelsearch=%D4%E5%E4%E5%F0%E0%EB%FC%ED%FB%E9+%E7%E0%EA%EE%ED+%EE%F2+17.07.2009+%E3.+%B9172%D4%C7+%22%CE%E1+%E0%ED%F2%E8%EA%EE%F0%F0%F3%EF%F6%E8%EE%ED%ED%EE%E9+%FD%EA%F1%EF%E5%F0%F2%E8%E7%E5+%ED%EE%F0%EC%E0%F2%E8%E2%ED%FB%F5+%EF%F0%E0%E2%EE%E2%FB%F5+%E0%EA%F2%EE%E2+%E8+%EF%F0%EE%E5%EA%F2%EE%E2+%ED%EE%F0%EC%E0%F2%E8%E2%ED%FB%F5+%EF%F0%E0%E2%EE%E2%FB%F5+%E0%EA%F2%EE%E2%22" TargetMode="External"/><Relationship Id="rId4" Type="http://schemas.openxmlformats.org/officeDocument/2006/relationships/hyperlink" Target="http://pravo.gov.ru/proxy/ips/?docbody=&amp;nd=102126657&amp;intelsearch=%D4%E5%E4%E5%F0%E0%EB%FC%ED%FB%E9+%E7%E0%EA%EE%ED+%EE%F2+25.12.2008+%E3.+%B9273%D4%C7+(%F0%E5%E4.+%EE%F2+01.07.2017+%E3.)+%22%CE+%EF%F0%EE%F2%E8%E2%EE%E4%E5%E9%F1%F2%E2%E8%E8+%EA%EE%F0%F0%F3%EF%F6%E8%E8%2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avo.gov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24195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dlib.nspu.ru/view/icdlib/7160/read.php" TargetMode="External"/><Relationship Id="rId4" Type="http://schemas.openxmlformats.org/officeDocument/2006/relationships/hyperlink" Target="http://biblioclub.ru/index.php?page=book&amp;id=12837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48546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blioclub.ru/index.php?page=book&amp;id=44288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48546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blioclub.ru/index.php?page=book&amp;id=44288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club.ru/index.php?page=book&amp;id=46350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dlib.nspu.ru/view/icdlib/7596/read.php" TargetMode="External"/><Relationship Id="rId4" Type="http://schemas.openxmlformats.org/officeDocument/2006/relationships/hyperlink" Target="http://biblioclub.ru/index.php?page=book&amp;id=1145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19672" y="123478"/>
            <a:ext cx="106571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200" dirty="0" smtClean="0">
                <a:latin typeface="Impact" pitchFamily="34" charset="0"/>
              </a:rPr>
              <a:t>КОРРУ   ПЦИЯ</a:t>
            </a:r>
            <a:endParaRPr lang="ru-RU" sz="11200" dirty="0"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2096512"/>
            <a:ext cx="7524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srgbClr val="0000CC"/>
                </a:solidFill>
                <a:latin typeface="Impact" pitchFamily="34" charset="0"/>
              </a:rPr>
              <a:t>          </a:t>
            </a:r>
            <a:r>
              <a:rPr lang="ru-RU" sz="9600" i="1" dirty="0" smtClean="0">
                <a:solidFill>
                  <a:srgbClr val="0000CC"/>
                </a:solidFill>
                <a:latin typeface="Impact" pitchFamily="34" charset="0"/>
              </a:rPr>
              <a:t>И</a:t>
            </a:r>
          </a:p>
          <a:p>
            <a:pPr algn="ctr"/>
            <a:r>
              <a:rPr lang="ru-RU" sz="9600" i="1" dirty="0" smtClean="0">
                <a:solidFill>
                  <a:srgbClr val="0000CC"/>
                </a:solidFill>
                <a:latin typeface="Impact" pitchFamily="34" charset="0"/>
              </a:rPr>
              <a:t>       ЧЕСТНОСТЬ</a:t>
            </a:r>
            <a:endParaRPr lang="ru-RU" sz="9600" i="1" dirty="0">
              <a:solidFill>
                <a:srgbClr val="0000CC"/>
              </a:solidFill>
              <a:latin typeface="Impact" pitchFamily="34" charset="0"/>
            </a:endParaRPr>
          </a:p>
        </p:txBody>
      </p:sp>
      <p:pic>
        <p:nvPicPr>
          <p:cNvPr id="1034" name="Picture 10" descr="Картинки по запросу флаг рф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584176" cy="5143500"/>
          </a:xfrm>
          <a:prstGeom prst="rect">
            <a:avLst/>
          </a:prstGeom>
          <a:noFill/>
        </p:spPr>
      </p:pic>
      <p:pic>
        <p:nvPicPr>
          <p:cNvPr id="1037" name="Picture 13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0"/>
            <a:ext cx="3564183" cy="29317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9582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Пахомов, В. Р. Взяточничество и коррупция в деятельности преступных структур (сообществ) [Электронный ресурс] / В.Р. Пахомов. — Москва : Лаборатория книги, 2010. — 98 с. — ISBN 978-5-905785-48-1. —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http://biblioclub.ru/index.php?page=book&amp;id=86505</a:t>
            </a:r>
            <a:r>
              <a:rPr lang="en-US" sz="2000" dirty="0" smtClean="0">
                <a:latin typeface="HeliosUltraCompressed" pitchFamily="82" charset="0"/>
              </a:rPr>
              <a:t> </a:t>
            </a:r>
            <a:r>
              <a:rPr lang="ru-RU" sz="2000" dirty="0" smtClean="0">
                <a:latin typeface="HeliosUltraCompressed" pitchFamily="82" charset="0"/>
              </a:rPr>
              <a:t> 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Пашаев, </a:t>
            </a:r>
            <a:r>
              <a:rPr lang="ru-RU" sz="2000" dirty="0" err="1" smtClean="0">
                <a:latin typeface="HeliosUltraCompressed" pitchFamily="82" charset="0"/>
              </a:rPr>
              <a:t>Халик</a:t>
            </a:r>
            <a:r>
              <a:rPr lang="ru-RU" sz="2000" dirty="0" smtClean="0">
                <a:latin typeface="HeliosUltraCompressed" pitchFamily="82" charset="0"/>
              </a:rPr>
              <a:t> </a:t>
            </a:r>
            <a:r>
              <a:rPr lang="ru-RU" sz="2000" dirty="0" err="1" smtClean="0">
                <a:latin typeface="HeliosUltraCompressed" pitchFamily="82" charset="0"/>
              </a:rPr>
              <a:t>Парвиз-Оглы</a:t>
            </a:r>
            <a:r>
              <a:rPr lang="ru-RU" sz="2000" dirty="0" smtClean="0">
                <a:latin typeface="HeliosUltraCompressed" pitchFamily="82" charset="0"/>
              </a:rPr>
              <a:t>. Повышение уровня правосознания граждан и популяризация </a:t>
            </a:r>
            <a:r>
              <a:rPr lang="ru-RU" sz="2000" dirty="0" err="1" smtClean="0">
                <a:latin typeface="HeliosUltraCompressed" pitchFamily="82" charset="0"/>
              </a:rPr>
              <a:t>антикоррупционных</a:t>
            </a:r>
            <a:r>
              <a:rPr lang="ru-RU" sz="2000" dirty="0" smtClean="0">
                <a:latin typeface="HeliosUltraCompressed" pitchFamily="82" charset="0"/>
              </a:rPr>
              <a:t> стандартов поведения: курс лекций [Электронный ресурс] : учебное пособие / Х. П. Пашаев, Э. Х. Пашаева.  - Горно-Алтайск : ГАГУ, 2018. - 148 с. -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145-147. - Режим доступа: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https://icdlib.nspu.ru/view/icdlib/7125/read.php</a:t>
            </a:r>
            <a:r>
              <a:rPr lang="en-US" sz="2000" dirty="0" smtClean="0">
                <a:latin typeface="HeliosUltraCompressed" pitchFamily="82" charset="0"/>
              </a:rPr>
              <a:t> </a:t>
            </a:r>
            <a:r>
              <a:rPr lang="ru-RU" sz="2000" dirty="0" smtClean="0">
                <a:latin typeface="HeliosUltraCompressed" pitchFamily="82" charset="0"/>
              </a:rPr>
              <a:t>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Попова, Юлия Павловна. Служебные преступления [Электронный ресурс] : учебное пособие / Ю. П. Попова ; Тюменский </a:t>
            </a:r>
            <a:r>
              <a:rPr lang="ru-RU" sz="2000" dirty="0" err="1" smtClean="0">
                <a:latin typeface="HeliosUltraCompressed" pitchFamily="82" charset="0"/>
              </a:rPr>
              <a:t>гос</a:t>
            </a:r>
            <a:r>
              <a:rPr lang="ru-RU" sz="2000" dirty="0" smtClean="0">
                <a:latin typeface="HeliosUltraCompressed" pitchFamily="82" charset="0"/>
              </a:rPr>
              <a:t>. ун-т, </a:t>
            </a:r>
            <a:r>
              <a:rPr lang="ru-RU" sz="2000" dirty="0" err="1" smtClean="0">
                <a:latin typeface="HeliosUltraCompressed" pitchFamily="82" charset="0"/>
              </a:rPr>
              <a:t>Ин-т</a:t>
            </a:r>
            <a:r>
              <a:rPr lang="ru-RU" sz="2000" dirty="0" smtClean="0">
                <a:latin typeface="HeliosUltraCompressed" pitchFamily="82" charset="0"/>
              </a:rPr>
              <a:t> государства и права.  - Тюмень : </a:t>
            </a:r>
            <a:r>
              <a:rPr lang="ru-RU" sz="2000" dirty="0" err="1" smtClean="0">
                <a:latin typeface="HeliosUltraCompressed" pitchFamily="82" charset="0"/>
              </a:rPr>
              <a:t>ТюмГУ</a:t>
            </a:r>
            <a:r>
              <a:rPr lang="ru-RU" sz="2000" dirty="0" smtClean="0">
                <a:latin typeface="HeliosUltraCompressed" pitchFamily="82" charset="0"/>
              </a:rPr>
              <a:t>, 2010. - 336 с. - Режим доступа: </a:t>
            </a:r>
            <a:r>
              <a:rPr lang="ru-RU" sz="2000" dirty="0" smtClean="0">
                <a:latin typeface="HeliosUltraCompressed" pitchFamily="82" charset="0"/>
                <a:hlinkClick r:id="rId5"/>
              </a:rPr>
              <a:t>https://icdlib.nspu.ru/view/icdlib/4967/read.php</a:t>
            </a:r>
            <a:r>
              <a:rPr lang="en-US" sz="2000" dirty="0" smtClean="0">
                <a:latin typeface="HeliosUltraCompressed" pitchFamily="82" charset="0"/>
              </a:rPr>
              <a:t>  </a:t>
            </a:r>
            <a:r>
              <a:rPr lang="ru-RU" sz="2000" dirty="0" smtClean="0">
                <a:latin typeface="HeliosUltraCompressed" pitchFamily="82" charset="0"/>
              </a:rPr>
              <a:t>- ISBN 978-5-400-00336-3.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9582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Румянцева, Е. Е. Коррупция [Электронный ресурс] : война против людей, свободы и демократии (книга о нашей жизни) / Е.Е. Румянцева. — </a:t>
            </a:r>
            <a:r>
              <a:rPr lang="ru-RU" sz="2000" dirty="0" err="1" smtClean="0">
                <a:latin typeface="HeliosUltraCompressed" pitchFamily="82" charset="0"/>
              </a:rPr>
              <a:t>Москва|Берлин</a:t>
            </a:r>
            <a:r>
              <a:rPr lang="ru-RU" sz="2000" dirty="0" smtClean="0">
                <a:latin typeface="HeliosUltraCompressed" pitchFamily="82" charset="0"/>
              </a:rPr>
              <a:t> : </a:t>
            </a:r>
            <a:r>
              <a:rPr lang="ru-RU" sz="2000" dirty="0" err="1" smtClean="0">
                <a:latin typeface="HeliosUltraCompressed" pitchFamily="82" charset="0"/>
              </a:rPr>
              <a:t>Директ-Медиа</a:t>
            </a:r>
            <a:r>
              <a:rPr lang="ru-RU" sz="2000" dirty="0" smtClean="0">
                <a:latin typeface="HeliosUltraCompressed" pitchFamily="82" charset="0"/>
              </a:rPr>
              <a:t>, 2017. — 147 с. : табл.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— ISBN 978-5-4475-9342-1. —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http://biblioclub.ru/index.php?page=book&amp;id=472928</a:t>
            </a:r>
            <a:r>
              <a:rPr lang="en-US" sz="2000" dirty="0" smtClean="0">
                <a:latin typeface="HeliosUltraCompressed" pitchFamily="82" charset="0"/>
              </a:rPr>
              <a:t> </a:t>
            </a:r>
            <a:r>
              <a:rPr lang="ru-RU" sz="2000" dirty="0" smtClean="0">
                <a:latin typeface="HeliosUltraCompressed" pitchFamily="82" charset="0"/>
              </a:rPr>
              <a:t>. — URL: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http://doi.org/10.23681/472928</a:t>
            </a:r>
            <a:r>
              <a:rPr lang="en-US" sz="2000" dirty="0" smtClean="0">
                <a:latin typeface="HeliosUltraCompressed" pitchFamily="82" charset="0"/>
              </a:rPr>
              <a:t> </a:t>
            </a:r>
            <a:r>
              <a:rPr lang="ru-RU" sz="2000" dirty="0" smtClean="0">
                <a:latin typeface="HeliosUltraCompressed" pitchFamily="82" charset="0"/>
              </a:rPr>
              <a:t>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Современные механизмы противодействия коррупции в сфере образования [Электронный ресурс] : курс лекций / [авт.-сост. В. К. </a:t>
            </a:r>
            <a:r>
              <a:rPr lang="ru-RU" sz="2000" dirty="0" err="1" smtClean="0">
                <a:latin typeface="HeliosUltraCompressed" pitchFamily="82" charset="0"/>
              </a:rPr>
              <a:t>Довгяло</a:t>
            </a:r>
            <a:r>
              <a:rPr lang="ru-RU" sz="2000" dirty="0" smtClean="0">
                <a:latin typeface="HeliosUltraCompressed" pitchFamily="82" charset="0"/>
              </a:rPr>
              <a:t>, Н. В. Коршунова] ; Пермский </a:t>
            </a:r>
            <a:r>
              <a:rPr lang="ru-RU" sz="2000" dirty="0" err="1" smtClean="0">
                <a:latin typeface="HeliosUltraCompressed" pitchFamily="82" charset="0"/>
              </a:rPr>
              <a:t>гос</a:t>
            </a:r>
            <a:r>
              <a:rPr lang="ru-RU" sz="2000" dirty="0" smtClean="0">
                <a:latin typeface="HeliosUltraCompressed" pitchFamily="82" charset="0"/>
              </a:rPr>
              <a:t>. </a:t>
            </a:r>
            <a:r>
              <a:rPr lang="ru-RU" sz="2000" dirty="0" err="1" smtClean="0">
                <a:latin typeface="HeliosUltraCompressed" pitchFamily="82" charset="0"/>
              </a:rPr>
              <a:t>гуманитар.-пед</a:t>
            </a:r>
            <a:r>
              <a:rPr lang="ru-RU" sz="2000" dirty="0" smtClean="0">
                <a:latin typeface="HeliosUltraCompressed" pitchFamily="82" charset="0"/>
              </a:rPr>
              <a:t>. ун-т, Каф. прав. дисциплин и методики преподавания права .  - Пермь : ПГГПУ, 2015. - 149 с. -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140-142. - Режим доступа: </a:t>
            </a:r>
            <a:r>
              <a:rPr lang="ru-RU" sz="2000" dirty="0" smtClean="0">
                <a:latin typeface="HeliosUltraCompressed" pitchFamily="82" charset="0"/>
                <a:hlinkClick r:id="rId5"/>
              </a:rPr>
              <a:t>https://icdlib.nspu.ru/view/icdlib/5989/read.php</a:t>
            </a:r>
            <a:r>
              <a:rPr lang="en-US" sz="2000" dirty="0" smtClean="0">
                <a:latin typeface="HeliosUltraCompressed" pitchFamily="82" charset="0"/>
              </a:rPr>
              <a:t> </a:t>
            </a:r>
            <a:r>
              <a:rPr lang="ru-RU" sz="2000" dirty="0" smtClean="0">
                <a:latin typeface="HeliosUltraCompressed" pitchFamily="82" charset="0"/>
              </a:rPr>
              <a:t>. - Словарь: </a:t>
            </a:r>
            <a:r>
              <a:rPr lang="ru-RU" sz="2000" dirty="0" err="1" smtClean="0">
                <a:latin typeface="HeliosUltraCompressed" pitchFamily="82" charset="0"/>
              </a:rPr>
              <a:t>c</a:t>
            </a:r>
            <a:r>
              <a:rPr lang="ru-RU" sz="2000" dirty="0" smtClean="0">
                <a:latin typeface="HeliosUltraCompressed" pitchFamily="82" charset="0"/>
              </a:rPr>
              <a:t>. 143-148.</a:t>
            </a:r>
          </a:p>
          <a:p>
            <a:endParaRPr lang="ru-RU" sz="2000" dirty="0" smtClean="0">
              <a:latin typeface="HeliosUltraCompressed" pitchFamily="82" charset="0"/>
            </a:endParaRPr>
          </a:p>
          <a:p>
            <a:r>
              <a:rPr lang="ru-RU" sz="2000" dirty="0" smtClean="0">
                <a:latin typeface="HeliosUltraCompressed" pitchFamily="82" charset="0"/>
              </a:rPr>
              <a:t>Актуальные проблемы научного обеспечения государственной политики Российской Федерации в области противодействия коррупции – URL: </a:t>
            </a:r>
            <a:r>
              <a:rPr lang="ru-RU" sz="2000" dirty="0" smtClean="0">
                <a:latin typeface="HeliosUltraCompressed" pitchFamily="82" charset="0"/>
                <a:hlinkClick r:id="rId6"/>
              </a:rPr>
              <a:t>https://cyberleninka.ru/journal/n/aktualnye-problemy-nauchnogo-obespecheniya-gosudarstvennoy-politiki-rossiyskoy-federatsii-v-oblasti-protivodeystviya-korruptsii</a:t>
            </a:r>
            <a:r>
              <a:rPr lang="ru-RU" sz="2000" dirty="0" smtClean="0">
                <a:latin typeface="HeliosUltraCompressed" pitchFamily="8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AutoShape 6" descr="Картинки по запросу антикоррупционная деятельность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Картинки по запросу антикоррупционная деятельность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22" name="Picture 14" descr="93898567-e14474187025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67" y="267494"/>
            <a:ext cx="8781511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Impact" pitchFamily="34" charset="0"/>
              </a:rPr>
              <a:t>Печатные  издания </a:t>
            </a: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>из  фонда  ИИЦ – Научной библиотеки  УрГПУ</a:t>
            </a:r>
            <a:endParaRPr lang="ru-RU" sz="20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9582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Волков, Александр. Скелет наступающего. Источник и две составные части бюрократического капитализма в России [Текст] / Александр Волков, Александр Привалов. — СПб. : Питер, 2008. — 272 с. : ил.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Глазкова, Лилия Владимировна. Государственный чиновник. История коррупции в России [Текст] : монография / Л. В. Глазкова. — Москва : Проспект, 2016. — 111, [1] с.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107-111.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Годунов, Игорь Валентинович. Организованная преступность от расцвета до заката [Текст] : учеб. пособие для вузов / И. В. Годунов. — 2-е изд., </a:t>
            </a:r>
            <a:r>
              <a:rPr lang="ru-RU" sz="2000" dirty="0" err="1" smtClean="0">
                <a:latin typeface="HeliosUltraCompressed" pitchFamily="82" charset="0"/>
              </a:rPr>
              <a:t>перераб</a:t>
            </a:r>
            <a:r>
              <a:rPr lang="ru-RU" sz="2000" dirty="0" smtClean="0">
                <a:latin typeface="HeliosUltraCompressed" pitchFamily="82" charset="0"/>
              </a:rPr>
              <a:t>. и доп. — М. : Акад. Проект, 2008. — 613 с. — (Учебное пособие для вузов).</a:t>
            </a:r>
          </a:p>
          <a:p>
            <a:endParaRPr lang="ru-RU" sz="2000" dirty="0" smtClean="0">
              <a:latin typeface="HeliosUltraCompressed" pitchFamily="82" charset="0"/>
            </a:endParaRPr>
          </a:p>
          <a:p>
            <a:r>
              <a:rPr lang="ru-RU" sz="2000" dirty="0" smtClean="0">
                <a:latin typeface="HeliosUltraCompressed" pitchFamily="82" charset="0"/>
              </a:rPr>
              <a:t>Кирпичников, Александр Иосифович. Взятка и коррупция в России [Текст] / Александр Кирпичников. — СПб. : Альфа, 1997. — 352 с.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Константинов, Андрей Дмитриевич. Коррумпированный Петербург : Док. очерки. — СПб. : Фолио-Пресс, 1997. — 448с. : фот., ил. </a:t>
            </a:r>
          </a:p>
          <a:p>
            <a:endParaRPr lang="ru-RU" sz="2000" dirty="0" smtClean="0">
              <a:latin typeface="HeliosUltraCompressed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Impact" pitchFamily="34" charset="0"/>
              </a:rPr>
              <a:t>Печатные  издания </a:t>
            </a: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>из  фонда  ИИЦ – Научной библиотеки  УрГПУ</a:t>
            </a:r>
            <a:endParaRPr lang="ru-RU" sz="20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987574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HeliosUltraCompressed" pitchFamily="82" charset="0"/>
              </a:rPr>
              <a:t>Манько</a:t>
            </a:r>
            <a:r>
              <a:rPr lang="ru-RU" sz="2000" dirty="0" smtClean="0">
                <a:latin typeface="HeliosUltraCompressed" pitchFamily="82" charset="0"/>
              </a:rPr>
              <a:t>, Александр Васильевич. Коррупция в России. Особенности национальной болезни [Текст] / А. В. </a:t>
            </a:r>
            <a:r>
              <a:rPr lang="ru-RU" sz="2000" dirty="0" err="1" smtClean="0">
                <a:latin typeface="HeliosUltraCompressed" pitchFamily="82" charset="0"/>
              </a:rPr>
              <a:t>Манько</a:t>
            </a:r>
            <a:r>
              <a:rPr lang="ru-RU" sz="2000" dirty="0" smtClean="0">
                <a:latin typeface="HeliosUltraCompressed" pitchFamily="82" charset="0"/>
              </a:rPr>
              <a:t>. — Москва : Аграф, 2012. — 248, [1] с.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243-248.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Мединский</a:t>
            </a:r>
            <a:r>
              <a:rPr lang="ru-RU" sz="2000" dirty="0" smtClean="0">
                <a:latin typeface="HeliosUltraCompressed" pitchFamily="82" charset="0"/>
              </a:rPr>
              <a:t>, Владимир Ростиславович. О русском воровстве, особом пути и долготерпении [Текст] / Владимир </a:t>
            </a:r>
            <a:r>
              <a:rPr lang="ru-RU" sz="2000" dirty="0" err="1" smtClean="0">
                <a:latin typeface="HeliosUltraCompressed" pitchFamily="82" charset="0"/>
              </a:rPr>
              <a:t>Мединский</a:t>
            </a:r>
            <a:r>
              <a:rPr lang="ru-RU" sz="2000" dirty="0" smtClean="0">
                <a:latin typeface="HeliosUltraCompressed" pitchFamily="82" charset="0"/>
              </a:rPr>
              <a:t>. — М. : </a:t>
            </a:r>
            <a:r>
              <a:rPr lang="ru-RU" sz="2000" dirty="0" err="1" smtClean="0">
                <a:latin typeface="HeliosUltraCompressed" pitchFamily="82" charset="0"/>
              </a:rPr>
              <a:t>Олма</a:t>
            </a:r>
            <a:r>
              <a:rPr lang="ru-RU" sz="2000" dirty="0" smtClean="0">
                <a:latin typeface="HeliosUltraCompressed" pitchFamily="82" charset="0"/>
              </a:rPr>
              <a:t> </a:t>
            </a:r>
            <a:r>
              <a:rPr lang="ru-RU" sz="2000" dirty="0" err="1" smtClean="0">
                <a:latin typeface="HeliosUltraCompressed" pitchFamily="82" charset="0"/>
              </a:rPr>
              <a:t>Медиа</a:t>
            </a:r>
            <a:r>
              <a:rPr lang="ru-RU" sz="2000" dirty="0" smtClean="0">
                <a:latin typeface="HeliosUltraCompressed" pitchFamily="82" charset="0"/>
              </a:rPr>
              <a:t> Групп, 2009. — 496 с. : ил. — (Мифы о России).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: с. 481-491.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Новак</a:t>
            </a:r>
            <a:r>
              <a:rPr lang="ru-RU" sz="2000" dirty="0" smtClean="0">
                <a:latin typeface="HeliosUltraCompressed" pitchFamily="82" charset="0"/>
              </a:rPr>
              <a:t>, Борис. Взятка и откат [Текст] / Борис </a:t>
            </a:r>
            <a:r>
              <a:rPr lang="ru-RU" sz="2000" dirty="0" err="1" smtClean="0">
                <a:latin typeface="HeliosUltraCompressed" pitchFamily="82" charset="0"/>
              </a:rPr>
              <a:t>Новак</a:t>
            </a:r>
            <a:r>
              <a:rPr lang="ru-RU" sz="2000" dirty="0" smtClean="0">
                <a:latin typeface="HeliosUltraCompressed" pitchFamily="82" charset="0"/>
              </a:rPr>
              <a:t>. — СПб. : Питер, 2008. — 144 с. : ил.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Рогоу</a:t>
            </a:r>
            <a:r>
              <a:rPr lang="ru-RU" sz="2000" dirty="0" smtClean="0">
                <a:latin typeface="HeliosUltraCompressed" pitchFamily="82" charset="0"/>
              </a:rPr>
              <a:t> Арнольд, А. Власть, коррупция и честность [Текст] / Арнольд А. </a:t>
            </a:r>
            <a:r>
              <a:rPr lang="ru-RU" sz="2000" dirty="0" err="1" smtClean="0">
                <a:latin typeface="HeliosUltraCompressed" pitchFamily="82" charset="0"/>
              </a:rPr>
              <a:t>Рогоу</a:t>
            </a:r>
            <a:r>
              <a:rPr lang="ru-RU" sz="2000" dirty="0" smtClean="0">
                <a:latin typeface="HeliosUltraCompressed" pitchFamily="82" charset="0"/>
              </a:rPr>
              <a:t>, Гарольд Д. </a:t>
            </a:r>
            <a:r>
              <a:rPr lang="ru-RU" sz="2000" dirty="0" err="1" smtClean="0">
                <a:latin typeface="HeliosUltraCompressed" pitchFamily="82" charset="0"/>
              </a:rPr>
              <a:t>Лассуэлл</a:t>
            </a:r>
            <a:r>
              <a:rPr lang="ru-RU" sz="2000" dirty="0" smtClean="0">
                <a:latin typeface="HeliosUltraCompressed" pitchFamily="82" charset="0"/>
              </a:rPr>
              <a:t>. — М. : Изд-во РАГС, 2009. — 176 с. — (Антология зарубежной и отечественной мысли).</a:t>
            </a:r>
          </a:p>
          <a:p>
            <a:endParaRPr lang="ru-RU" sz="2000" dirty="0" smtClean="0">
              <a:latin typeface="HeliosUltraCompressed" pitchFamily="82" charset="0"/>
            </a:endParaRPr>
          </a:p>
          <a:p>
            <a:r>
              <a:rPr lang="ru-RU" sz="2000" dirty="0" err="1" smtClean="0">
                <a:latin typeface="HeliosUltraCompressed" pitchFamily="82" charset="0"/>
              </a:rPr>
              <a:t>Роуз-Аккерман</a:t>
            </a:r>
            <a:r>
              <a:rPr lang="ru-RU" sz="2000" dirty="0" smtClean="0">
                <a:latin typeface="HeliosUltraCompressed" pitchFamily="82" charset="0"/>
              </a:rPr>
              <a:t>, </a:t>
            </a:r>
            <a:r>
              <a:rPr lang="ru-RU" sz="2000" dirty="0" err="1" smtClean="0">
                <a:latin typeface="HeliosUltraCompressed" pitchFamily="82" charset="0"/>
              </a:rPr>
              <a:t>Сьюзан</a:t>
            </a:r>
            <a:r>
              <a:rPr lang="ru-RU" sz="2000" dirty="0" smtClean="0">
                <a:latin typeface="HeliosUltraCompressed" pitchFamily="82" charset="0"/>
              </a:rPr>
              <a:t>. Коррупция и государство : Причины, следствия, реформы / </a:t>
            </a:r>
            <a:r>
              <a:rPr lang="ru-RU" sz="2000" dirty="0" err="1" smtClean="0">
                <a:latin typeface="HeliosUltraCompressed" pitchFamily="82" charset="0"/>
              </a:rPr>
              <a:t>С.Роуз-Аккерман</a:t>
            </a:r>
            <a:r>
              <a:rPr lang="ru-RU" sz="2000" dirty="0" smtClean="0">
                <a:latin typeface="HeliosUltraCompressed" pitchFamily="82" charset="0"/>
              </a:rPr>
              <a:t>; Пер.с </a:t>
            </a:r>
            <a:r>
              <a:rPr lang="ru-RU" sz="2000" dirty="0" err="1" smtClean="0">
                <a:latin typeface="HeliosUltraCompressed" pitchFamily="82" charset="0"/>
              </a:rPr>
              <a:t>англ.О.А.Алякринского</a:t>
            </a:r>
            <a:r>
              <a:rPr lang="ru-RU" sz="2000" dirty="0" smtClean="0">
                <a:latin typeface="HeliosUltraCompressed" pitchFamily="82" charset="0"/>
              </a:rPr>
              <a:t>. — М. : Логос, 2003. — 356с.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с.301-323.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Impact" pitchFamily="34" charset="0"/>
              </a:rPr>
              <a:t>Печатные  издания </a:t>
            </a: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Impact" pitchFamily="34" charset="0"/>
              </a:rPr>
              <a:t>из  фонда  ИИЦ – Научной библиотеки  УрГПУ</a:t>
            </a:r>
            <a:endParaRPr lang="ru-RU" sz="20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915566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Сатаров, Г. А. </a:t>
            </a:r>
            <a:r>
              <a:rPr lang="ru-RU" sz="2000" dirty="0" err="1" smtClean="0">
                <a:latin typeface="HeliosUltraCompressed" pitchFamily="82" charset="0"/>
              </a:rPr>
              <a:t>Антикоррупционная</a:t>
            </a:r>
            <a:r>
              <a:rPr lang="ru-RU" sz="2000" dirty="0" smtClean="0">
                <a:latin typeface="HeliosUltraCompressed" pitchFamily="82" charset="0"/>
              </a:rPr>
              <a:t> политика : </a:t>
            </a:r>
            <a:r>
              <a:rPr lang="ru-RU" sz="2000" dirty="0" err="1" smtClean="0">
                <a:latin typeface="HeliosUltraCompressed" pitchFamily="82" charset="0"/>
              </a:rPr>
              <a:t>Учеб.пособие</a:t>
            </a:r>
            <a:r>
              <a:rPr lang="ru-RU" sz="2000" dirty="0" smtClean="0">
                <a:latin typeface="HeliosUltraCompressed" pitchFamily="82" charset="0"/>
              </a:rPr>
              <a:t> / Под </a:t>
            </a:r>
            <a:r>
              <a:rPr lang="ru-RU" sz="2000" dirty="0" err="1" smtClean="0">
                <a:latin typeface="HeliosUltraCompressed" pitchFamily="82" charset="0"/>
              </a:rPr>
              <a:t>ред.Г.А.Сатарова</a:t>
            </a:r>
            <a:r>
              <a:rPr lang="ru-RU" sz="2000" dirty="0" smtClean="0">
                <a:latin typeface="HeliosUltraCompressed" pitchFamily="82" charset="0"/>
              </a:rPr>
              <a:t>. — М. : СПАС, 2004. — 368с. — (Труды Фонда ИНДЕМ).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Соловьев, Владимир Рудольфович. Русская рулетка. Заметки на полях новейшей истории [Текст] / Владимир Соловьев. — М. : </a:t>
            </a:r>
            <a:r>
              <a:rPr lang="ru-RU" sz="2000" dirty="0" err="1" smtClean="0">
                <a:latin typeface="HeliosUltraCompressed" pitchFamily="82" charset="0"/>
              </a:rPr>
              <a:t>Эксмо</a:t>
            </a:r>
            <a:r>
              <a:rPr lang="ru-RU" sz="2000" dirty="0" smtClean="0">
                <a:latin typeface="HeliosUltraCompressed" pitchFamily="82" charset="0"/>
              </a:rPr>
              <a:t>, 2007. — 544 с. : ил.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Терроризм и организованная преступность [Текст] : монография / под ред. С. А. </a:t>
            </a:r>
            <a:r>
              <a:rPr lang="ru-RU" sz="2000" dirty="0" err="1" smtClean="0">
                <a:latin typeface="HeliosUltraCompressed" pitchFamily="82" charset="0"/>
              </a:rPr>
              <a:t>Солодовникова</a:t>
            </a:r>
            <a:r>
              <a:rPr lang="ru-RU" sz="2000" dirty="0" smtClean="0">
                <a:latin typeface="HeliosUltraCompressed" pitchFamily="82" charset="0"/>
              </a:rPr>
              <a:t>. — 2-е изд., </a:t>
            </a:r>
            <a:r>
              <a:rPr lang="ru-RU" sz="2000" dirty="0" err="1" smtClean="0">
                <a:latin typeface="HeliosUltraCompressed" pitchFamily="82" charset="0"/>
              </a:rPr>
              <a:t>перераб</a:t>
            </a:r>
            <a:r>
              <a:rPr lang="ru-RU" sz="2000" dirty="0" smtClean="0">
                <a:latin typeface="HeliosUltraCompressed" pitchFamily="82" charset="0"/>
              </a:rPr>
              <a:t>. и доп. — Москва : ЮНИТИ : Закон и право, 2010. — 247 с. : ил. — Рек. к изд. </a:t>
            </a:r>
            <a:r>
              <a:rPr lang="ru-RU" sz="2000" dirty="0" err="1" smtClean="0">
                <a:latin typeface="HeliosUltraCompressed" pitchFamily="82" charset="0"/>
              </a:rPr>
              <a:t>Учебно-метод</a:t>
            </a:r>
            <a:r>
              <a:rPr lang="ru-RU" sz="2000" dirty="0" smtClean="0">
                <a:latin typeface="HeliosUltraCompressed" pitchFamily="82" charset="0"/>
              </a:rPr>
              <a:t>. центом "Проф. учебник".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Филиппова Елена, М. Взятка. Победит ли коррупция Россию? [Текст] / Елена Филиппова. — СПб. : Вектор, 2008. — 192 с.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Шишкарев</a:t>
            </a:r>
            <a:r>
              <a:rPr lang="ru-RU" sz="2000" dirty="0" smtClean="0">
                <a:latin typeface="HeliosUltraCompressed" pitchFamily="82" charset="0"/>
              </a:rPr>
              <a:t>, Сергей Николаевич. Правовые основы </a:t>
            </a:r>
            <a:r>
              <a:rPr lang="ru-RU" sz="2000" dirty="0" err="1" smtClean="0">
                <a:latin typeface="HeliosUltraCompressed" pitchFamily="82" charset="0"/>
              </a:rPr>
              <a:t>антикоррупционной</a:t>
            </a:r>
            <a:r>
              <a:rPr lang="ru-RU" sz="2000" dirty="0" smtClean="0">
                <a:latin typeface="HeliosUltraCompressed" pitchFamily="82" charset="0"/>
              </a:rPr>
              <a:t> политики России. История и современность [Текст] : монография / С. Н. </a:t>
            </a:r>
            <a:r>
              <a:rPr lang="ru-RU" sz="2000" dirty="0" err="1" smtClean="0">
                <a:latin typeface="HeliosUltraCompressed" pitchFamily="82" charset="0"/>
              </a:rPr>
              <a:t>Шишкарев</a:t>
            </a:r>
            <a:r>
              <a:rPr lang="ru-RU" sz="2000" dirty="0" smtClean="0">
                <a:latin typeface="HeliosUltraCompressed" pitchFamily="82" charset="0"/>
              </a:rPr>
              <a:t>. — М. : Закон и право, 2008. — 64 с.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: с. 59-61.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XQv_TRaut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82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Художественная  литература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958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HeliosUltraCompressed" pitchFamily="82" charset="0"/>
              </a:rPr>
              <a:t>«Повесть о Шемякином суде», XVII в. </a:t>
            </a:r>
          </a:p>
          <a:p>
            <a:r>
              <a:rPr lang="ru-RU" dirty="0" smtClean="0">
                <a:latin typeface="HeliosUltraCompressed" pitchFamily="82" charset="0"/>
              </a:rPr>
              <a:t>Капнист В. И. «Ябеда» </a:t>
            </a:r>
          </a:p>
          <a:p>
            <a:r>
              <a:rPr lang="ru-RU" dirty="0" smtClean="0">
                <a:latin typeface="HeliosUltraCompressed" pitchFamily="82" charset="0"/>
              </a:rPr>
              <a:t>Грибоедов А. С. «Горе от ума» </a:t>
            </a:r>
          </a:p>
          <a:p>
            <a:r>
              <a:rPr lang="ru-RU" dirty="0" smtClean="0">
                <a:latin typeface="HeliosUltraCompressed" pitchFamily="82" charset="0"/>
              </a:rPr>
              <a:t>Пушкин А. С. «Дубровский» </a:t>
            </a:r>
          </a:p>
          <a:p>
            <a:r>
              <a:rPr lang="ru-RU" dirty="0" smtClean="0">
                <a:latin typeface="HeliosUltraCompressed" pitchFamily="82" charset="0"/>
              </a:rPr>
              <a:t>Гоголь Н. В. «Ревизор» </a:t>
            </a:r>
          </a:p>
          <a:p>
            <a:r>
              <a:rPr lang="ru-RU" dirty="0" smtClean="0">
                <a:latin typeface="HeliosUltraCompressed" pitchFamily="82" charset="0"/>
              </a:rPr>
              <a:t>Островский А. Н. «Доходное  место», «Пучина» </a:t>
            </a:r>
          </a:p>
          <a:p>
            <a:r>
              <a:rPr lang="ru-RU" dirty="0" err="1" smtClean="0">
                <a:latin typeface="HeliosUltraCompressed" pitchFamily="82" charset="0"/>
              </a:rPr>
              <a:t>Мамин-Сибиряк</a:t>
            </a:r>
            <a:r>
              <a:rPr lang="ru-RU" dirty="0" smtClean="0">
                <a:latin typeface="HeliosUltraCompressed" pitchFamily="82" charset="0"/>
              </a:rPr>
              <a:t> Д. Н. «Хлеб» </a:t>
            </a:r>
          </a:p>
          <a:p>
            <a:r>
              <a:rPr lang="ru-RU" dirty="0" smtClean="0">
                <a:latin typeface="HeliosUltraCompressed" pitchFamily="82" charset="0"/>
              </a:rPr>
              <a:t>Салтыков-Щедрин М. Е. «Господа Головлевы», «Письма к тетеньке», «Сатиры в прозе…» </a:t>
            </a:r>
          </a:p>
          <a:p>
            <a:r>
              <a:rPr lang="ru-RU" dirty="0" smtClean="0">
                <a:latin typeface="HeliosUltraCompressed" pitchFamily="82" charset="0"/>
              </a:rPr>
              <a:t>Кони Ф. А. «Петербургские квартиры»</a:t>
            </a:r>
          </a:p>
          <a:p>
            <a:r>
              <a:rPr lang="ru-RU" dirty="0" smtClean="0">
                <a:latin typeface="HeliosUltraCompressed" pitchFamily="82" charset="0"/>
              </a:rPr>
              <a:t> </a:t>
            </a:r>
            <a:r>
              <a:rPr lang="ru-RU" dirty="0" err="1" smtClean="0">
                <a:latin typeface="HeliosUltraCompressed" pitchFamily="82" charset="0"/>
              </a:rPr>
              <a:t>Рыклин</a:t>
            </a:r>
            <a:r>
              <a:rPr lang="ru-RU" dirty="0" smtClean="0">
                <a:latin typeface="HeliosUltraCompressed" pitchFamily="82" charset="0"/>
              </a:rPr>
              <a:t> Г. Е. «Старый </a:t>
            </a:r>
            <a:r>
              <a:rPr lang="ru-RU" dirty="0" err="1" smtClean="0">
                <a:latin typeface="HeliosUltraCompressed" pitchFamily="82" charset="0"/>
              </a:rPr>
              <a:t>хрыч</a:t>
            </a:r>
            <a:r>
              <a:rPr lang="ru-RU" dirty="0" smtClean="0">
                <a:latin typeface="HeliosUltraCompressed" pitchFamily="82" charset="0"/>
              </a:rPr>
              <a:t>» и др. произведения </a:t>
            </a:r>
          </a:p>
          <a:p>
            <a:r>
              <a:rPr lang="ru-RU" dirty="0" smtClean="0">
                <a:latin typeface="HeliosUltraCompressed" pitchFamily="82" charset="0"/>
              </a:rPr>
              <a:t>Ильф и Петров «Золотой теленок» </a:t>
            </a:r>
          </a:p>
          <a:p>
            <a:r>
              <a:rPr lang="ru-RU" dirty="0" smtClean="0">
                <a:latin typeface="HeliosUltraCompressed" pitchFamily="82" charset="0"/>
              </a:rPr>
              <a:t>Зощенко М. «Слабая тара» </a:t>
            </a:r>
          </a:p>
          <a:p>
            <a:r>
              <a:rPr lang="ru-RU" dirty="0" smtClean="0">
                <a:latin typeface="HeliosUltraCompressed" pitchFamily="82" charset="0"/>
              </a:rPr>
              <a:t>Платонов А. «Город Градов» </a:t>
            </a:r>
          </a:p>
          <a:p>
            <a:r>
              <a:rPr lang="ru-RU" dirty="0" smtClean="0">
                <a:latin typeface="HeliosUltraCompressed" pitchFamily="82" charset="0"/>
              </a:rPr>
              <a:t>Жванецкий М. «Дефицит»</a:t>
            </a:r>
          </a:p>
        </p:txBody>
      </p:sp>
      <p:pic>
        <p:nvPicPr>
          <p:cNvPr id="2050" name="Picture 2" descr="Картинки по запросу салтыков щедрин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b="5338"/>
          <a:stretch>
            <a:fillRect/>
          </a:stretch>
        </p:blipFill>
        <p:spPr bwMode="auto">
          <a:xfrm>
            <a:off x="5311488" y="2953692"/>
            <a:ext cx="3832512" cy="2189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Impact" pitchFamily="34" charset="0"/>
              </a:rPr>
              <a:t>КИНОФИЛЬМЫ</a:t>
            </a:r>
            <a:endParaRPr lang="ru-RU" sz="5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059582"/>
            <a:ext cx="78843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«Ты — мне, я — тебе!» (1976) </a:t>
            </a:r>
            <a:br>
              <a:rPr lang="ru-RU" sz="2000" dirty="0" smtClean="0">
                <a:latin typeface="HeliosUltraCompressed" pitchFamily="82" charset="0"/>
              </a:rPr>
            </a:br>
            <a:r>
              <a:rPr lang="ru-RU" sz="2000" dirty="0" smtClean="0">
                <a:latin typeface="HeliosUltraCompressed" pitchFamily="82" charset="0"/>
              </a:rPr>
              <a:t>«Взятка. Из блокнота журналиста В. Цветкова» (1983)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«Коррупция» (1989) «Сувенир для прокурора» (1989)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«Удачи тебе, сыщик» (2003)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«Взятки гладки» (2008)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</a:t>
            </a:r>
            <a:r>
              <a:rPr lang="ru-RU" sz="2000" dirty="0" err="1" smtClean="0">
                <a:latin typeface="HeliosUltraCompressed" pitchFamily="82" charset="0"/>
              </a:rPr>
              <a:t>Бабло</a:t>
            </a:r>
            <a:r>
              <a:rPr lang="ru-RU" sz="2000" dirty="0" smtClean="0">
                <a:latin typeface="HeliosUltraCompressed" pitchFamily="82" charset="0"/>
              </a:rPr>
              <a:t>» (2011)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«День </a:t>
            </a:r>
            <a:r>
              <a:rPr lang="ru-RU" sz="2000" dirty="0" err="1" smtClean="0">
                <a:latin typeface="HeliosUltraCompressed" pitchFamily="82" charset="0"/>
              </a:rPr>
              <a:t>дурака</a:t>
            </a:r>
            <a:r>
              <a:rPr lang="ru-RU" sz="2000" dirty="0" smtClean="0">
                <a:latin typeface="HeliosUltraCompressed" pitchFamily="82" charset="0"/>
              </a:rPr>
              <a:t>» (2014)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HeliosUltraCompressed" pitchFamily="82" charset="0"/>
              </a:rPr>
              <a:t>«</a:t>
            </a:r>
            <a:r>
              <a:rPr lang="ru-RU" sz="2000" dirty="0" err="1" smtClean="0">
                <a:latin typeface="HeliosUltraCompressed" pitchFamily="82" charset="0"/>
              </a:rPr>
              <a:t>Дурак</a:t>
            </a:r>
            <a:r>
              <a:rPr lang="ru-RU" sz="2000" dirty="0" smtClean="0">
                <a:latin typeface="HeliosUltraCompressed" pitchFamily="82" charset="0"/>
              </a:rPr>
              <a:t>» (2014)</a:t>
            </a:r>
          </a:p>
        </p:txBody>
      </p:sp>
      <p:pic>
        <p:nvPicPr>
          <p:cNvPr id="3074" name="Picture 2" descr="Картинки по запросу кинолент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003798"/>
            <a:ext cx="5114934" cy="1841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Нормативные правовые и иные акты </a:t>
            </a:r>
            <a:b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в сфере противодействия коррупции</a:t>
            </a:r>
            <a:endParaRPr lang="ru-RU" sz="28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089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Impact" pitchFamily="34" charset="0"/>
              </a:rPr>
              <a:t>Международное </a:t>
            </a:r>
            <a:r>
              <a:rPr lang="ru-RU" sz="2800" dirty="0" err="1" smtClean="0">
                <a:latin typeface="Impact" pitchFamily="34" charset="0"/>
              </a:rPr>
              <a:t>антикоррупционное</a:t>
            </a:r>
            <a:r>
              <a:rPr lang="ru-RU" sz="2800" dirty="0" smtClean="0">
                <a:latin typeface="Impact" pitchFamily="34" charset="0"/>
              </a:rPr>
              <a:t> законодательство</a:t>
            </a:r>
          </a:p>
          <a:p>
            <a:endParaRPr lang="ru-RU" sz="2400" dirty="0" smtClean="0">
              <a:latin typeface="Impact" pitchFamily="34" charset="0"/>
              <a:hlinkClick r:id="rId3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Impact" pitchFamily="34" charset="0"/>
                <a:hlinkClick r:id="rId3"/>
              </a:rPr>
              <a:t>     Конвенция об уголовной ответственности за коррупцию (заключена в г. Страсбурге 27.01.1999 г.).</a:t>
            </a:r>
            <a:endParaRPr lang="ru-RU" sz="2400" dirty="0" smtClean="0">
              <a:latin typeface="Impact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2400" dirty="0" smtClean="0">
              <a:latin typeface="Impact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Impact" pitchFamily="34" charset="0"/>
                <a:hlinkClick r:id="rId4"/>
              </a:rPr>
              <a:t>     Конвенция Организации Объединенных Наций против коррупции (принята в г. Нью-Йорке 31.10.2003 г. Резолюцией 58/4 на 51-ом пленарном заседании 58-ой сессии Генеральной Ассамблеи ООН).</a:t>
            </a:r>
            <a:endParaRPr lang="ru-RU" sz="2400" dirty="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Нормативные правовые и иные акты </a:t>
            </a:r>
            <a:b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в сфере противодействия коррупции</a:t>
            </a:r>
            <a:endParaRPr lang="ru-RU" sz="28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3598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Impact" pitchFamily="34" charset="0"/>
              </a:rPr>
              <a:t>Федеральное </a:t>
            </a:r>
            <a:r>
              <a:rPr lang="ru-RU" sz="2000" dirty="0" err="1" smtClean="0">
                <a:latin typeface="Impact" pitchFamily="34" charset="0"/>
              </a:rPr>
              <a:t>антикоррупционное</a:t>
            </a:r>
            <a:r>
              <a:rPr lang="ru-RU" sz="2000" dirty="0" smtClean="0">
                <a:latin typeface="Impact" pitchFamily="34" charset="0"/>
              </a:rPr>
              <a:t> законодательство</a:t>
            </a:r>
          </a:p>
          <a:p>
            <a:pPr lvl="1"/>
            <a:r>
              <a:rPr lang="ru-RU" dirty="0" smtClean="0">
                <a:latin typeface="Impact" pitchFamily="34" charset="0"/>
                <a:hlinkClick r:id="rId3"/>
              </a:rPr>
              <a:t>Официальный интернет-портал правовой информации</a:t>
            </a:r>
            <a:endParaRPr lang="ru-RU" dirty="0" smtClean="0">
              <a:latin typeface="Impact" pitchFamily="34" charset="0"/>
            </a:endParaRPr>
          </a:p>
          <a:p>
            <a:endParaRPr lang="en-US" dirty="0" smtClean="0">
              <a:latin typeface="Impact" pitchFamily="34" charset="0"/>
            </a:endParaRPr>
          </a:p>
          <a:p>
            <a:r>
              <a:rPr lang="ru-RU" sz="2000" dirty="0" smtClean="0">
                <a:latin typeface="Impact" pitchFamily="34" charset="0"/>
              </a:rPr>
              <a:t>Федеральные законы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Impact" pitchFamily="34" charset="0"/>
                <a:hlinkClick r:id="rId4"/>
              </a:rPr>
              <a:t>     </a:t>
            </a:r>
            <a:r>
              <a:rPr lang="ru-RU" dirty="0" smtClean="0">
                <a:latin typeface="Impact" pitchFamily="34" charset="0"/>
                <a:hlinkClick r:id="rId4"/>
              </a:rPr>
              <a:t>Федеральный закон от 25.12.2008 г. №273-ФЗ "О противодействии коррупции".</a:t>
            </a:r>
            <a:endParaRPr lang="ru-RU" dirty="0" smtClean="0">
              <a:latin typeface="Impac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Impact" pitchFamily="34" charset="0"/>
                <a:hlinkClick r:id="rId5"/>
              </a:rPr>
              <a:t>     </a:t>
            </a:r>
            <a:r>
              <a:rPr lang="ru-RU" dirty="0" smtClean="0">
                <a:latin typeface="Impact" pitchFamily="34" charset="0"/>
                <a:hlinkClick r:id="rId5"/>
              </a:rPr>
              <a:t>Федеральный закон от 17.07.2009 г. №172-ФЗ "Об </a:t>
            </a:r>
            <a:r>
              <a:rPr lang="ru-RU" dirty="0" err="1" smtClean="0">
                <a:latin typeface="Impact" pitchFamily="34" charset="0"/>
                <a:hlinkClick r:id="rId5"/>
              </a:rPr>
              <a:t>антикоррупционной</a:t>
            </a:r>
            <a:r>
              <a:rPr lang="ru-RU" dirty="0" smtClean="0">
                <a:latin typeface="Impact" pitchFamily="34" charset="0"/>
                <a:hlinkClick r:id="rId5"/>
              </a:rPr>
              <a:t> экспертизе нормативных правовых актов и проектов нормативных правовых актов".</a:t>
            </a:r>
            <a:endParaRPr lang="ru-RU" dirty="0" smtClean="0">
              <a:latin typeface="Impact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Impact" pitchFamily="34" charset="0"/>
                <a:hlinkClick r:id="rId6"/>
              </a:rPr>
              <a:t>     </a:t>
            </a:r>
            <a:r>
              <a:rPr lang="ru-RU" dirty="0" smtClean="0">
                <a:latin typeface="Impact" pitchFamily="34" charset="0"/>
                <a:hlinkClick r:id="rId6"/>
              </a:rPr>
              <a:t>Федеральный закон от 04.05.2011 г. № 97-ФЗ "О внесении изменений в Уголовный кодекс Российской Федерации и Кодекс Российской Федерации об административных правонарушениях в связи с совершенствованием государственного управления в области противодействия коррупции»</a:t>
            </a:r>
            <a:endParaRPr lang="ru-RU" dirty="0" smtClean="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Нормативные правовые и иные акты </a:t>
            </a:r>
            <a:b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Impact" pitchFamily="34" charset="0"/>
              </a:rPr>
              <a:t>в сфере противодействия коррупции</a:t>
            </a:r>
            <a:endParaRPr lang="ru-RU" sz="28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3598"/>
            <a:ext cx="9144000" cy="3585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Impact" pitchFamily="34" charset="0"/>
              </a:rPr>
              <a:t>Локальные нормативные акты УрГПУ в сфере противодействия коррупции.  </a:t>
            </a:r>
            <a:endParaRPr lang="ru-RU" sz="2000" dirty="0" smtClean="0">
              <a:latin typeface="Impact" pitchFamily="34" charset="0"/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endParaRPr lang="ru-RU" sz="2000" dirty="0" smtClean="0">
              <a:latin typeface="Impact" pitchFamily="34" charset="0"/>
              <a:hlinkClick r:id="rId3"/>
            </a:endParaRP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dirty="0" smtClean="0">
                <a:latin typeface="Impact" pitchFamily="34" charset="0"/>
                <a:hlinkClick r:id="rId3"/>
              </a:rPr>
              <a:t> Положение </a:t>
            </a:r>
            <a:r>
              <a:rPr lang="ru-RU" dirty="0" smtClean="0">
                <a:latin typeface="Impact" pitchFamily="34" charset="0"/>
                <a:hlinkClick r:id="rId3"/>
              </a:rPr>
              <a:t>от 05.05.2015 № 02‑02‑51/76 «Об </a:t>
            </a:r>
            <a:r>
              <a:rPr lang="ru-RU" dirty="0" err="1" smtClean="0">
                <a:latin typeface="Impact" pitchFamily="34" charset="0"/>
                <a:hlinkClick r:id="rId3"/>
              </a:rPr>
              <a:t>антикоррупционной</a:t>
            </a:r>
            <a:r>
              <a:rPr lang="ru-RU" dirty="0" smtClean="0">
                <a:latin typeface="Impact" pitchFamily="34" charset="0"/>
                <a:hlinkClick r:id="rId3"/>
              </a:rPr>
              <a:t> политике в УрГПУ»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dirty="0" smtClean="0">
                <a:latin typeface="Impact" pitchFamily="34" charset="0"/>
                <a:hlinkClick r:id="rId3"/>
              </a:rPr>
              <a:t> Правила </a:t>
            </a:r>
            <a:r>
              <a:rPr lang="ru-RU" dirty="0" smtClean="0">
                <a:latin typeface="Impact" pitchFamily="34" charset="0"/>
                <a:hlinkClick r:id="rId3"/>
              </a:rPr>
              <a:t>обмена деловыми подарками и знаками делового гостеприимства в УрГПУ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dirty="0" smtClean="0">
                <a:latin typeface="Impact" pitchFamily="34" charset="0"/>
                <a:hlinkClick r:id="rId3"/>
              </a:rPr>
              <a:t> Приказ </a:t>
            </a:r>
            <a:r>
              <a:rPr lang="ru-RU" dirty="0" smtClean="0">
                <a:latin typeface="Impact" pitchFamily="34" charset="0"/>
                <a:hlinkClick r:id="rId3"/>
              </a:rPr>
              <a:t>от 14.12.2015 № 1/П‑165 «Об утверждении Кодекса этики и служебного поведения работников ФГБОУ ВПО „Уральский государственный педагогический университет“»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dirty="0" smtClean="0">
                <a:latin typeface="Impact" pitchFamily="34" charset="0"/>
                <a:hlinkClick r:id="rId3"/>
              </a:rPr>
              <a:t> Приказ </a:t>
            </a:r>
            <a:r>
              <a:rPr lang="ru-RU" dirty="0" smtClean="0">
                <a:latin typeface="Impact" pitchFamily="34" charset="0"/>
                <a:hlinkClick r:id="rId3"/>
              </a:rPr>
              <a:t>от 12.03.2018 № 1/В‑36 «О создании комиссии по рассмотрению конфликта интересов работников»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dirty="0" smtClean="0">
                <a:latin typeface="Impact" pitchFamily="34" charset="0"/>
                <a:hlinkClick r:id="rId3"/>
              </a:rPr>
              <a:t> Приказ </a:t>
            </a:r>
            <a:r>
              <a:rPr lang="ru-RU" dirty="0" smtClean="0">
                <a:latin typeface="Impact" pitchFamily="34" charset="0"/>
                <a:hlinkClick r:id="rId3"/>
              </a:rPr>
              <a:t>от 27.08.2019 № 1/В‑140 «Об утверждении состава </a:t>
            </a:r>
            <a:r>
              <a:rPr lang="ru-RU" dirty="0" smtClean="0">
                <a:latin typeface="Impact" pitchFamily="34" charset="0"/>
                <a:hlinkClick r:id="rId3"/>
              </a:rPr>
              <a:t>Комиссии</a:t>
            </a:r>
            <a:r>
              <a:rPr lang="ru-RU" dirty="0" smtClean="0">
                <a:latin typeface="Impact" pitchFamily="34" charset="0"/>
                <a:hlinkClick r:id="rId3"/>
              </a:rPr>
              <a:t> по </a:t>
            </a:r>
            <a:r>
              <a:rPr lang="ru-RU" dirty="0" smtClean="0">
                <a:latin typeface="Impact" pitchFamily="34" charset="0"/>
                <a:hlinkClick r:id="rId3"/>
              </a:rPr>
              <a:t/>
            </a:r>
            <a:br>
              <a:rPr lang="ru-RU" dirty="0" smtClean="0">
                <a:latin typeface="Impact" pitchFamily="34" charset="0"/>
                <a:hlinkClick r:id="rId3"/>
              </a:rPr>
            </a:br>
            <a:r>
              <a:rPr lang="ru-RU" dirty="0" smtClean="0">
                <a:latin typeface="Impact" pitchFamily="34" charset="0"/>
                <a:hlinkClick r:id="rId3"/>
              </a:rPr>
              <a:t>противодействию </a:t>
            </a:r>
            <a:r>
              <a:rPr lang="ru-RU" dirty="0" smtClean="0">
                <a:latin typeface="Impact" pitchFamily="34" charset="0"/>
                <a:hlinkClick r:id="rId3"/>
              </a:rPr>
              <a:t>коррупции» и план мероприятий на 2019‑2020 учебный год</a:t>
            </a:r>
          </a:p>
          <a:p>
            <a:endParaRPr lang="ru-RU" sz="2000" dirty="0" smtClean="0">
              <a:latin typeface="Impact" pitchFamily="34" charset="0"/>
              <a:hlinkClick r:id="rId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r="4907" b="27842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3598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HeliosUltraCompressed" pitchFamily="82" charset="0"/>
              </a:rPr>
              <a:t>Билинская</a:t>
            </a:r>
            <a:r>
              <a:rPr lang="ru-RU" sz="2000" dirty="0" smtClean="0">
                <a:latin typeface="HeliosUltraCompressed" pitchFamily="82" charset="0"/>
              </a:rPr>
              <a:t>, М. Н. Современная коррупция [Электронный ресурс] : отечественная специфика и зарубежный опыт противодействия : монография / М.Н. </a:t>
            </a:r>
            <a:r>
              <a:rPr lang="ru-RU" sz="2000" dirty="0" err="1" smtClean="0">
                <a:latin typeface="HeliosUltraCompressed" pitchFamily="82" charset="0"/>
              </a:rPr>
              <a:t>Билинская</a:t>
            </a:r>
            <a:r>
              <a:rPr lang="ru-RU" sz="2000" dirty="0" smtClean="0">
                <a:latin typeface="HeliosUltraCompressed" pitchFamily="82" charset="0"/>
              </a:rPr>
              <a:t>, В.В. Моисеев, В.Ф. </a:t>
            </a:r>
            <a:r>
              <a:rPr lang="ru-RU" sz="2000" dirty="0" err="1" smtClean="0">
                <a:latin typeface="HeliosUltraCompressed" pitchFamily="82" charset="0"/>
              </a:rPr>
              <a:t>Ницевич</a:t>
            </a:r>
            <a:r>
              <a:rPr lang="ru-RU" sz="2000" dirty="0" smtClean="0">
                <a:latin typeface="HeliosUltraCompressed" pitchFamily="82" charset="0"/>
              </a:rPr>
              <a:t>. — </a:t>
            </a:r>
            <a:r>
              <a:rPr lang="ru-RU" sz="2000" dirty="0" err="1" smtClean="0">
                <a:latin typeface="HeliosUltraCompressed" pitchFamily="82" charset="0"/>
              </a:rPr>
              <a:t>Москва|Берлин</a:t>
            </a:r>
            <a:r>
              <a:rPr lang="ru-RU" sz="2000" dirty="0" smtClean="0">
                <a:latin typeface="HeliosUltraCompressed" pitchFamily="82" charset="0"/>
              </a:rPr>
              <a:t> : </a:t>
            </a:r>
            <a:r>
              <a:rPr lang="ru-RU" sz="2000" dirty="0" err="1" smtClean="0">
                <a:latin typeface="HeliosUltraCompressed" pitchFamily="82" charset="0"/>
              </a:rPr>
              <a:t>Директ-Медиа</a:t>
            </a:r>
            <a:r>
              <a:rPr lang="ru-RU" sz="2000" dirty="0" smtClean="0">
                <a:latin typeface="HeliosUltraCompressed" pitchFamily="82" charset="0"/>
              </a:rPr>
              <a:t>, 2014. — 439 с.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— ISBN 978-5-4475-1587-4. —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http://biblioclub.ru/index.php?page=book&amp;id=241953</a:t>
            </a:r>
            <a:r>
              <a:rPr lang="ru-RU" sz="2000" dirty="0" smtClean="0">
                <a:latin typeface="HeliosUltraCompressed" pitchFamily="82" charset="0"/>
              </a:rPr>
              <a:t> . — URL: http://doi.org/10.23681/241953.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smtClean="0">
                <a:latin typeface="HeliosUltraCompressed" pitchFamily="82" charset="0"/>
              </a:rPr>
              <a:t>Грей, Ш. Борьба с коррупцией в переходный период — 2. Коррупция в отношениях между предприятиями и государством в странах Европы и Центральной Азии в 1999–2002 годах [Электронный ресурс] / Ш. Грей, Д. </a:t>
            </a:r>
            <a:r>
              <a:rPr lang="ru-RU" sz="2000" dirty="0" err="1" smtClean="0">
                <a:latin typeface="HeliosUltraCompressed" pitchFamily="82" charset="0"/>
              </a:rPr>
              <a:t>Хелман</a:t>
            </a:r>
            <a:r>
              <a:rPr lang="ru-RU" sz="2000" dirty="0" smtClean="0">
                <a:latin typeface="HeliosUltraCompressed" pitchFamily="82" charset="0"/>
              </a:rPr>
              <a:t>, Р. </a:t>
            </a:r>
            <a:r>
              <a:rPr lang="ru-RU" sz="2000" dirty="0" err="1" smtClean="0">
                <a:latin typeface="HeliosUltraCompressed" pitchFamily="82" charset="0"/>
              </a:rPr>
              <a:t>Райтерман</a:t>
            </a:r>
            <a:r>
              <a:rPr lang="ru-RU" sz="2000" dirty="0" smtClean="0">
                <a:latin typeface="HeliosUltraCompressed" pitchFamily="82" charset="0"/>
              </a:rPr>
              <a:t>. — Москва : Весь Мир, 2006. — 115 с. -  ISBN 5-7777-0197-3. — URL: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http://biblioclub.ru/index.php?page=book&amp;id=128378</a:t>
            </a:r>
            <a:r>
              <a:rPr lang="ru-RU" sz="2000" dirty="0" smtClean="0">
                <a:latin typeface="HeliosUltraCompressed" pitchFamily="82" charset="0"/>
              </a:rPr>
              <a:t>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Жикин</a:t>
            </a:r>
            <a:r>
              <a:rPr lang="ru-RU" sz="2000" dirty="0" smtClean="0">
                <a:latin typeface="HeliosUltraCompressed" pitchFamily="82" charset="0"/>
              </a:rPr>
              <a:t>, Д. Д. Уголовно-правовая характеристика коррупционных преступлений [Электронный ресурс] : учебное пособие / Д. Д. </a:t>
            </a:r>
            <a:r>
              <a:rPr lang="ru-RU" sz="2000" dirty="0" err="1" smtClean="0">
                <a:latin typeface="HeliosUltraCompressed" pitchFamily="82" charset="0"/>
              </a:rPr>
              <a:t>Жикин</a:t>
            </a:r>
            <a:r>
              <a:rPr lang="ru-RU" sz="2000" dirty="0" smtClean="0">
                <a:latin typeface="HeliosUltraCompressed" pitchFamily="82" charset="0"/>
              </a:rPr>
              <a:t>, А. Е. Дмитриев ; Урал. </a:t>
            </a:r>
            <a:r>
              <a:rPr lang="ru-RU" sz="2000" dirty="0" err="1" smtClean="0">
                <a:latin typeface="HeliosUltraCompressed" pitchFamily="82" charset="0"/>
              </a:rPr>
              <a:t>гос</a:t>
            </a:r>
            <a:r>
              <a:rPr lang="ru-RU" sz="2000" dirty="0" smtClean="0">
                <a:latin typeface="HeliosUltraCompressed" pitchFamily="82" charset="0"/>
              </a:rPr>
              <a:t>. </a:t>
            </a:r>
            <a:r>
              <a:rPr lang="ru-RU" sz="2000" dirty="0" err="1" smtClean="0">
                <a:latin typeface="HeliosUltraCompressed" pitchFamily="82" charset="0"/>
              </a:rPr>
              <a:t>пед</a:t>
            </a:r>
            <a:r>
              <a:rPr lang="ru-RU" sz="2000" dirty="0" smtClean="0">
                <a:latin typeface="HeliosUltraCompressed" pitchFamily="82" charset="0"/>
              </a:rPr>
              <a:t>. ун-т, </a:t>
            </a:r>
            <a:r>
              <a:rPr lang="ru-RU" sz="2000" dirty="0" err="1" smtClean="0">
                <a:latin typeface="HeliosUltraCompressed" pitchFamily="82" charset="0"/>
              </a:rPr>
              <a:t>Ин-т</a:t>
            </a:r>
            <a:r>
              <a:rPr lang="ru-RU" sz="2000" dirty="0" smtClean="0">
                <a:latin typeface="HeliosUltraCompressed" pitchFamily="82" charset="0"/>
              </a:rPr>
              <a:t> обществ. наук, Каф. права и методики его преподавания.  - Екатеринбург : УрГПУ, 2018. - 189 с. -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177-188. - Режим доступа: </a:t>
            </a:r>
            <a:r>
              <a:rPr lang="ru-RU" sz="2000" dirty="0" smtClean="0">
                <a:latin typeface="HeliosUltraCompressed" pitchFamily="82" charset="0"/>
                <a:hlinkClick r:id="rId5"/>
              </a:rPr>
              <a:t>https://icdlib.nspu.ru/view/icdlib/7160/read.php</a:t>
            </a:r>
            <a:r>
              <a:rPr lang="ru-RU" sz="2000" dirty="0" smtClean="0">
                <a:latin typeface="HeliosUltraCompressed" pitchFamily="82" charset="0"/>
              </a:rPr>
              <a:t>. - ISBN 978-5-7186-1044-4.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3598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Иванова, М. Повышение уровня правосознания граждан и популяризация </a:t>
            </a:r>
            <a:r>
              <a:rPr lang="ru-RU" sz="2000" dirty="0" err="1" smtClean="0">
                <a:latin typeface="HeliosUltraCompressed" pitchFamily="82" charset="0"/>
              </a:rPr>
              <a:t>антикоррупционных</a:t>
            </a:r>
            <a:r>
              <a:rPr lang="ru-RU" sz="2000" dirty="0" smtClean="0">
                <a:latin typeface="HeliosUltraCompressed" pitchFamily="82" charset="0"/>
              </a:rPr>
              <a:t> стандартов поведения / М. Иванова ; Министерство образования и науки Российской Федерации, Федеральное государственное бюджетное образовательное учреждение высшего образования «Оренбургский государственный университет». – Оренбург : ОГУ, 2017. – 513 с. – Режим доступа: по подписке. –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http://biblioclub.ru/index.php?page=book&amp;id=485469</a:t>
            </a:r>
            <a:r>
              <a:rPr lang="ru-RU" sz="2000" dirty="0" smtClean="0">
                <a:latin typeface="HeliosUltraCompressed" pitchFamily="82" charset="0"/>
              </a:rPr>
              <a:t>   (дата обращения: 21.10.2019). –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– ISBN 978-5-7410-1829-3. – Текст : электронный.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Кабашов</a:t>
            </a:r>
            <a:r>
              <a:rPr lang="ru-RU" sz="2000" dirty="0" smtClean="0">
                <a:latin typeface="HeliosUltraCompressed" pitchFamily="82" charset="0"/>
              </a:rPr>
              <a:t>, С.Ю. Морально-этические и правовые основы государственного и муниципального управления: профессиональная этика, кадровая политика, планирование карьеры и противодействие коррупции / С.Ю. </a:t>
            </a:r>
            <a:r>
              <a:rPr lang="ru-RU" sz="2000" dirty="0" err="1" smtClean="0">
                <a:latin typeface="HeliosUltraCompressed" pitchFamily="82" charset="0"/>
              </a:rPr>
              <a:t>Кабашов</a:t>
            </a:r>
            <a:r>
              <a:rPr lang="ru-RU" sz="2000" dirty="0" smtClean="0">
                <a:latin typeface="HeliosUltraCompressed" pitchFamily="82" charset="0"/>
              </a:rPr>
              <a:t> ; Российская академия народного хозяйства и государственной службы при Президенте Российской Федерации. – Москва : Издательский дом «Дело», 2014. – 217 с. : ил. – Режим доступа: по подписке. – URL: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http://biblioclub.ru/index.php?page=book&amp;id=442886</a:t>
            </a:r>
            <a:r>
              <a:rPr lang="ru-RU" sz="2000" dirty="0" smtClean="0">
                <a:latin typeface="HeliosUltraCompressed" pitchFamily="82" charset="0"/>
              </a:rPr>
              <a:t>   (дата обращения: 21.10.2019). –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– ISBN 978-5-7749-0944-5. – Текст : электронный.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03598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HeliosUltraCompressed" pitchFamily="82" charset="0"/>
              </a:rPr>
              <a:t>Иванова, М. Повышение уровня правосознания граждан и популяризация </a:t>
            </a:r>
            <a:r>
              <a:rPr lang="ru-RU" sz="2000" dirty="0" err="1" smtClean="0">
                <a:latin typeface="HeliosUltraCompressed" pitchFamily="82" charset="0"/>
              </a:rPr>
              <a:t>антикоррупционных</a:t>
            </a:r>
            <a:r>
              <a:rPr lang="ru-RU" sz="2000" dirty="0" smtClean="0">
                <a:latin typeface="HeliosUltraCompressed" pitchFamily="82" charset="0"/>
              </a:rPr>
              <a:t> стандартов поведения / М. Иванова ; Министерство образования и науки Российской Федерации, Федеральное государственное бюджетное образовательное учреждение высшего образования «Оренбургский государственный университет». – Оренбург : ОГУ, 2017. – 513 с. – Режим доступа: по подписке. –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http://biblioclub.ru/index.php?page=book&amp;id=485469</a:t>
            </a:r>
            <a:r>
              <a:rPr lang="ru-RU" sz="2000" dirty="0" smtClean="0">
                <a:latin typeface="HeliosUltraCompressed" pitchFamily="82" charset="0"/>
              </a:rPr>
              <a:t>   (дата обращения: 21.10.2019). –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– ISBN 978-5-7410-1829-3. – Текст : электронный.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Кабашов</a:t>
            </a:r>
            <a:r>
              <a:rPr lang="ru-RU" sz="2000" dirty="0" smtClean="0">
                <a:latin typeface="HeliosUltraCompressed" pitchFamily="82" charset="0"/>
              </a:rPr>
              <a:t>, С.Ю. Морально-этические и правовые основы государственного и муниципального управления: профессиональная этика, кадровая политика, планирование карьеры и противодействие коррупции / С.Ю. </a:t>
            </a:r>
            <a:r>
              <a:rPr lang="ru-RU" sz="2000" dirty="0" err="1" smtClean="0">
                <a:latin typeface="HeliosUltraCompressed" pitchFamily="82" charset="0"/>
              </a:rPr>
              <a:t>Кабашов</a:t>
            </a:r>
            <a:r>
              <a:rPr lang="ru-RU" sz="2000" dirty="0" smtClean="0">
                <a:latin typeface="HeliosUltraCompressed" pitchFamily="82" charset="0"/>
              </a:rPr>
              <a:t> ; Российская академия народного хозяйства и государственной службы при Президенте Российской Федерации. – Москва : Издательский дом «Дело», 2014. – 217 с. : ил. – Режим доступа: по подписке. – URL: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http://biblioclub.ru/index.php?page=book&amp;id=442886</a:t>
            </a:r>
            <a:r>
              <a:rPr lang="ru-RU" sz="2000" dirty="0" smtClean="0">
                <a:latin typeface="HeliosUltraCompressed" pitchFamily="82" charset="0"/>
              </a:rPr>
              <a:t>   (дата обращения: 21.10.2019). –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– ISBN 978-5-7749-0944-5. – Текст : электронный.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64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0930" y="0"/>
            <a:ext cx="915566" cy="91556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0"/>
            <a:ext cx="8100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Impact" pitchFamily="34" charset="0"/>
              </a:rPr>
              <a:t>Электронные издания</a:t>
            </a:r>
            <a:endParaRPr lang="ru-RU" sz="44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059582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HeliosUltraCompressed" pitchFamily="82" charset="0"/>
              </a:rPr>
              <a:t>Камбарова</a:t>
            </a:r>
            <a:r>
              <a:rPr lang="ru-RU" sz="2000" dirty="0" smtClean="0">
                <a:latin typeface="HeliosUltraCompressed" pitchFamily="82" charset="0"/>
              </a:rPr>
              <a:t>, В. С. Коррупция как негативное социальное явление [Электронный ресурс] : выпускная квалификационная работа / В.С. </a:t>
            </a:r>
            <a:r>
              <a:rPr lang="ru-RU" sz="2000" dirty="0" err="1" smtClean="0">
                <a:latin typeface="HeliosUltraCompressed" pitchFamily="82" charset="0"/>
              </a:rPr>
              <a:t>Камбарова</a:t>
            </a:r>
            <a:r>
              <a:rPr lang="ru-RU" sz="2000" dirty="0" smtClean="0">
                <a:latin typeface="HeliosUltraCompressed" pitchFamily="82" charset="0"/>
              </a:rPr>
              <a:t> ; Министерство образования и науки Российской Федерации ; Оренбургский Государственный Университет ; Факультет дистанционных образовательных технологий ; Кафедра теории государства и права и конституционного права. — Оренбург, 2017. — 52 с. : ил. —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.: с. 47-50. —  URL: </a:t>
            </a:r>
            <a:r>
              <a:rPr lang="ru-RU" sz="2000" dirty="0" smtClean="0">
                <a:latin typeface="HeliosUltraCompressed" pitchFamily="82" charset="0"/>
                <a:hlinkClick r:id="rId3"/>
              </a:rPr>
              <a:t>http://biblioclub.ru/index.php?page=book&amp;id=463508</a:t>
            </a:r>
            <a:r>
              <a:rPr lang="ru-RU" sz="2000" dirty="0" smtClean="0">
                <a:latin typeface="HeliosUltraCompressed" pitchFamily="82" charset="0"/>
              </a:rPr>
              <a:t> .</a:t>
            </a:r>
          </a:p>
          <a:p>
            <a:r>
              <a:rPr lang="ru-RU" sz="2000" dirty="0" smtClean="0">
                <a:latin typeface="HeliosUltraCompressed" pitchFamily="82" charset="0"/>
              </a:rPr>
              <a:t> </a:t>
            </a:r>
          </a:p>
          <a:p>
            <a:r>
              <a:rPr lang="ru-RU" sz="2000" dirty="0" err="1" smtClean="0">
                <a:latin typeface="HeliosUltraCompressed" pitchFamily="82" charset="0"/>
              </a:rPr>
              <a:t>Костенников</a:t>
            </a:r>
            <a:r>
              <a:rPr lang="ru-RU" sz="2000" dirty="0" smtClean="0">
                <a:latin typeface="HeliosUltraCompressed" pitchFamily="82" charset="0"/>
              </a:rPr>
              <a:t>, М.В. Административный запрет как средство противодействия коррупции в системе государственной службы / М.В. </a:t>
            </a:r>
            <a:r>
              <a:rPr lang="ru-RU" sz="2000" dirty="0" err="1" smtClean="0">
                <a:latin typeface="HeliosUltraCompressed" pitchFamily="82" charset="0"/>
              </a:rPr>
              <a:t>Костенников</a:t>
            </a:r>
            <a:r>
              <a:rPr lang="ru-RU" sz="2000" dirty="0" smtClean="0">
                <a:latin typeface="HeliosUltraCompressed" pitchFamily="82" charset="0"/>
              </a:rPr>
              <a:t>, А.В. Куракин. – Москва : </a:t>
            </a:r>
            <a:r>
              <a:rPr lang="ru-RU" sz="2000" dirty="0" err="1" smtClean="0">
                <a:latin typeface="HeliosUltraCompressed" pitchFamily="82" charset="0"/>
              </a:rPr>
              <a:t>Юнити-Дана</a:t>
            </a:r>
            <a:r>
              <a:rPr lang="ru-RU" sz="2000" dirty="0" smtClean="0">
                <a:latin typeface="HeliosUltraCompressed" pitchFamily="82" charset="0"/>
              </a:rPr>
              <a:t>, 2015. – 127 с. – Режим доступа: по подписке. – URL: </a:t>
            </a:r>
            <a:r>
              <a:rPr lang="ru-RU" sz="2000" dirty="0" smtClean="0">
                <a:latin typeface="HeliosUltraCompressed" pitchFamily="82" charset="0"/>
                <a:hlinkClick r:id="rId4"/>
              </a:rPr>
              <a:t>http://biblioclub.ru/index.php?page=book&amp;id=114576</a:t>
            </a:r>
            <a:r>
              <a:rPr lang="ru-RU" sz="2000" dirty="0" smtClean="0">
                <a:latin typeface="HeliosUltraCompressed" pitchFamily="82" charset="0"/>
              </a:rPr>
              <a:t>  (дата обращения: 21.10.2019). – </a:t>
            </a:r>
            <a:r>
              <a:rPr lang="ru-RU" sz="2000" dirty="0" err="1" smtClean="0">
                <a:latin typeface="HeliosUltraCompressed" pitchFamily="82" charset="0"/>
              </a:rPr>
              <a:t>Библиогр</a:t>
            </a:r>
            <a:r>
              <a:rPr lang="ru-RU" sz="2000" dirty="0" smtClean="0">
                <a:latin typeface="HeliosUltraCompressed" pitchFamily="82" charset="0"/>
              </a:rPr>
              <a:t>. в кн. – ISBN 978-5-238-01753-2. – Текст : электронный.</a:t>
            </a:r>
          </a:p>
          <a:p>
            <a:endParaRPr lang="ru-RU" sz="2000" dirty="0" smtClean="0">
              <a:latin typeface="HeliosUltraCompressed" pitchFamily="82" charset="0"/>
            </a:endParaRPr>
          </a:p>
          <a:p>
            <a:r>
              <a:rPr lang="ru-RU" sz="2000" dirty="0" smtClean="0">
                <a:latin typeface="HeliosUltraCompressed" pitchFamily="82" charset="0"/>
              </a:rPr>
              <a:t>Коррупция: заметки на полях [Электронный ресурс] : учебно-методическое пособие / [П. Ю. Ежов и др. ; отв. ред. Л. А. Максимова] ; Урал. </a:t>
            </a:r>
            <a:r>
              <a:rPr lang="ru-RU" sz="2000" dirty="0" err="1" smtClean="0">
                <a:latin typeface="HeliosUltraCompressed" pitchFamily="82" charset="0"/>
              </a:rPr>
              <a:t>гос</a:t>
            </a:r>
            <a:r>
              <a:rPr lang="ru-RU" sz="2000" dirty="0" smtClean="0">
                <a:latin typeface="HeliosUltraCompressed" pitchFamily="82" charset="0"/>
              </a:rPr>
              <a:t>. </a:t>
            </a:r>
            <a:r>
              <a:rPr lang="ru-RU" sz="2000" dirty="0" err="1" smtClean="0">
                <a:latin typeface="HeliosUltraCompressed" pitchFamily="82" charset="0"/>
              </a:rPr>
              <a:t>пед</a:t>
            </a:r>
            <a:r>
              <a:rPr lang="ru-RU" sz="2000" dirty="0" smtClean="0">
                <a:latin typeface="HeliosUltraCompressed" pitchFamily="82" charset="0"/>
              </a:rPr>
              <a:t>. ун-т, </a:t>
            </a:r>
            <a:r>
              <a:rPr lang="ru-RU" sz="2000" dirty="0" err="1" smtClean="0">
                <a:latin typeface="HeliosUltraCompressed" pitchFamily="82" charset="0"/>
              </a:rPr>
              <a:t>Ин-т</a:t>
            </a:r>
            <a:r>
              <a:rPr lang="ru-RU" sz="2000" dirty="0" smtClean="0">
                <a:latin typeface="HeliosUltraCompressed" pitchFamily="82" charset="0"/>
              </a:rPr>
              <a:t> психологии.  - Екатеринбург : УрГПУ, 2018. - 117 с. - Режим доступа: </a:t>
            </a:r>
            <a:r>
              <a:rPr lang="ru-RU" sz="2000" dirty="0" smtClean="0">
                <a:latin typeface="HeliosUltraCompressed" pitchFamily="82" charset="0"/>
                <a:hlinkClick r:id="rId5"/>
              </a:rPr>
              <a:t>https://icdlib.nspu.ru/view/icdlib/7596/read.php</a:t>
            </a:r>
            <a:r>
              <a:rPr lang="ru-RU" sz="2000" dirty="0" smtClean="0">
                <a:latin typeface="HeliosUltraCompressed" pitchFamily="82" charset="0"/>
              </a:rPr>
              <a:t>  - ISBN 978-5-7186-1090-1.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859</Words>
  <Application>Microsoft Office PowerPoint</Application>
  <PresentationFormat>Экран (16:9)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 Николаевна</dc:creator>
  <cp:lastModifiedBy>User</cp:lastModifiedBy>
  <cp:revision>22</cp:revision>
  <dcterms:created xsi:type="dcterms:W3CDTF">2019-10-21T11:17:10Z</dcterms:created>
  <dcterms:modified xsi:type="dcterms:W3CDTF">2019-10-23T04:14:00Z</dcterms:modified>
</cp:coreProperties>
</file>