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304" r:id="rId3"/>
    <p:sldId id="288" r:id="rId4"/>
    <p:sldId id="300" r:id="rId5"/>
    <p:sldId id="298" r:id="rId6"/>
    <p:sldId id="299" r:id="rId7"/>
    <p:sldId id="301" r:id="rId8"/>
    <p:sldId id="302" r:id="rId9"/>
    <p:sldId id="257" r:id="rId10"/>
    <p:sldId id="289" r:id="rId11"/>
    <p:sldId id="286" r:id="rId12"/>
    <p:sldId id="305" r:id="rId13"/>
    <p:sldId id="287" r:id="rId14"/>
    <p:sldId id="258" r:id="rId15"/>
    <p:sldId id="260" r:id="rId16"/>
    <p:sldId id="261" r:id="rId17"/>
    <p:sldId id="262" r:id="rId18"/>
    <p:sldId id="263" r:id="rId19"/>
    <p:sldId id="296" r:id="rId20"/>
    <p:sldId id="295" r:id="rId21"/>
    <p:sldId id="294" r:id="rId22"/>
    <p:sldId id="293" r:id="rId23"/>
    <p:sldId id="292" r:id="rId24"/>
    <p:sldId id="291" r:id="rId25"/>
    <p:sldId id="290" r:id="rId26"/>
    <p:sldId id="264" r:id="rId27"/>
    <p:sldId id="265" r:id="rId28"/>
    <p:sldId id="266" r:id="rId29"/>
    <p:sldId id="267" r:id="rId30"/>
    <p:sldId id="297" r:id="rId31"/>
    <p:sldId id="303" r:id="rId32"/>
    <p:sldId id="306" r:id="rId33"/>
    <p:sldId id="307" r:id="rId34"/>
  </p:sldIdLst>
  <p:sldSz cx="9144000" cy="5143500" type="screen16x9"/>
  <p:notesSz cx="6858000" cy="9144000"/>
  <p:embeddedFontLst>
    <p:embeddedFont>
      <p:font typeface="Playfair Display" charset="-52"/>
      <p:regular r:id="rId36"/>
      <p:bold r:id="rId37"/>
      <p:italic r:id="rId38"/>
      <p:boldItalic r:id="rId39"/>
    </p:embeddedFont>
    <p:embeddedFont>
      <p:font typeface="Constantia" pitchFamily="18" charset="0"/>
      <p:regular r:id="rId40"/>
      <p:bold r:id="rId41"/>
      <p:italic r:id="rId42"/>
      <p:boldItalic r:id="rId43"/>
    </p:embeddedFont>
    <p:embeddedFont>
      <p:font typeface="Aparajita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5"/>
    <a:srgbClr val="502E00"/>
  </p:clrMru>
</p:presentationPr>
</file>

<file path=ppt/tableStyles.xml><?xml version="1.0" encoding="utf-8"?>
<a:tblStyleLst xmlns:a="http://schemas.openxmlformats.org/drawingml/2006/main" def="{A2A38FA1-F0A4-48EC-B36C-B3E336FD150F}">
  <a:tblStyle styleId="{A2A38FA1-F0A4-48EC-B36C-B3E336FD15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52" autoAdjust="0"/>
  </p:normalViewPr>
  <p:slideViewPr>
    <p:cSldViewPr snapToGrid="0">
      <p:cViewPr>
        <p:scale>
          <a:sx n="110" d="100"/>
          <a:sy n="110" d="100"/>
        </p:scale>
        <p:origin x="-72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fbc4b2832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fbc4b2832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fbc4b2832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fbc4b2832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fbc4b2832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fbc4b2832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fbc4b2832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fbc4b2832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fbc4b2832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fbc4b2832_0_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fbc4b2832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fbc4b2832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fbc4b2832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fbc4b2832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bc4b2832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fbc4b2832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fbc4b2832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fbc4b2832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fbc4b2832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fbc4b2832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fbc4b2832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fbc4b2832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fbc4b2832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fbc4b2832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fbc4b2832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fbc4b2832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fbc4b2832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fbc4b2832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fbc4b2832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fbc4b2832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fbc4b2832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fbc4b2832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fbc4b2832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fbc4b2832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fbc4b2832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fbc4b2832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bc4b283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fbc4b283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fbc4b2832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fbc4b2832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fbc4b2832_0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fbc4b2832_0_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fbc4b2832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fbc4b2832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bc4b283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fbc4b283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bc4b283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fbc4b283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bc4b283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fbc4b283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bc4b283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fbc4b283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fbc4b2832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fbc4b2832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fbc4b2832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fbc4b2832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fbc4b2832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fbc4b2832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fbc4b2832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fbc4b2832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fbc4b2832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fbc4b2832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fbc4b2832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fbc4b2832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lar.uspu.ru/handle/uspu/8634" TargetMode="External"/><Relationship Id="rId4" Type="http://schemas.openxmlformats.org/officeDocument/2006/relationships/hyperlink" Target="https://elibrary.ru/item.asp?id=3009617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azeta.ru/politics/2018/02/02_a_11634385.shtml" TargetMode="External"/><Relationship Id="rId5" Type="http://schemas.openxmlformats.org/officeDocument/2006/relationships/hyperlink" Target="https://www.hermitagemuseum.org/wps/portal/hermitage/" TargetMode="External"/><Relationship Id="rId4" Type="http://schemas.openxmlformats.org/officeDocument/2006/relationships/hyperlink" Target="http://government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onsultant.ru/document/cons_doc_LAW_140174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library.ru/item.asp?id=3009617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library.uspu.ru/images/i/individual-pages/oformltnie-kursovyh/opisanie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ibrary.uspu.ru/images/i/individual-pages/oformltnie-kursovyh/gost7.11-2004.pdf" TargetMode="External"/><Relationship Id="rId5" Type="http://schemas.openxmlformats.org/officeDocument/2006/relationships/hyperlink" Target="http://library.uspu.ru/images/i/individual-pages/oformltnie-kursovyh/gost7.0.12-2011.pdf" TargetMode="External"/><Relationship Id="rId4" Type="http://schemas.openxmlformats.org/officeDocument/2006/relationships/hyperlink" Target="http://library.uspu.ru/images/i/individual-pages/oformltnie-kursovyh/gost_%D0%A0_7_0_100_2018_1204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library.uspu.ru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mailto:lib-catalog@uspu.me" TargetMode="External"/><Relationship Id="rId4" Type="http://schemas.openxmlformats.org/officeDocument/2006/relationships/hyperlink" Target="mailto:lib-diss@uspu.me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blioclub.ru/index.php?page=book&amp;id=4407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3368" y="370162"/>
            <a:ext cx="8832300" cy="16726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783F0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ГОСТ Р 7.0.100-2018</a:t>
            </a:r>
            <a:r>
              <a:rPr lang="ru-RU" sz="5400" dirty="0" smtClean="0">
                <a:solidFill>
                  <a:srgbClr val="783F0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/>
            </a:r>
            <a:br>
              <a:rPr lang="ru-RU" sz="5400" dirty="0" smtClean="0">
                <a:solidFill>
                  <a:srgbClr val="783F0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ru-RU" sz="3200" dirty="0" smtClean="0">
                <a:solidFill>
                  <a:srgbClr val="783F0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«Библиографическая запись.</a:t>
            </a:r>
            <a:br>
              <a:rPr lang="ru-RU" sz="3200" dirty="0" smtClean="0">
                <a:solidFill>
                  <a:srgbClr val="783F0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ru-RU" sz="3200" dirty="0" smtClean="0">
                <a:solidFill>
                  <a:srgbClr val="783F0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Библиографическое описание»</a:t>
            </a:r>
            <a:endParaRPr sz="3200" dirty="0">
              <a:solidFill>
                <a:srgbClr val="783F0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03300" y="4186125"/>
            <a:ext cx="77289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FFFFFF"/>
                </a:solidFill>
              </a:rPr>
              <a:t>Основы информационной культуры. Ч.3.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0" y="2476364"/>
            <a:ext cx="9144000" cy="266713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4009125" y="2758225"/>
            <a:ext cx="49959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Примеры оформления списка литературы</a:t>
            </a:r>
            <a:endParaRPr sz="3200" dirty="0">
              <a:solidFill>
                <a:schemeClr val="tx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84537"/>
            <a:ext cx="3991971" cy="265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449358" y="139792"/>
            <a:ext cx="6060300" cy="60990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Примеры библиографического описания</a:t>
            </a:r>
            <a:endParaRPr lang="ru-RU" sz="18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1329" y="817854"/>
            <a:ext cx="5070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Ложкова, Татьяна Анатольевна. История русской литературы XVIII века : учебное пособие / Т. А. Ложкова ; Уральский государственный педагогический университет, Институт филологии, культурологии и межкультурной коммуникации, Кафедра литературы и методики ее преподавания. </a:t>
            </a:r>
            <a:r>
              <a:rPr lang="ru-RU" sz="1600" dirty="0" smtClean="0"/>
              <a:t>–</a:t>
            </a:r>
            <a:r>
              <a:rPr lang="ru-RU" sz="1600" dirty="0" smtClean="0">
                <a:latin typeface="+mj-lt"/>
              </a:rPr>
              <a:t> Екатеринбург : [б. и.], 2017. </a:t>
            </a:r>
            <a:r>
              <a:rPr lang="ru-RU" sz="1600" dirty="0" smtClean="0"/>
              <a:t>–</a:t>
            </a:r>
            <a:r>
              <a:rPr lang="ru-RU" sz="1600" dirty="0" smtClean="0">
                <a:latin typeface="+mj-lt"/>
              </a:rPr>
              <a:t> 90 с.</a:t>
            </a:r>
            <a:r>
              <a:rPr lang="ru-RU" sz="1600" dirty="0" smtClean="0"/>
              <a:t> – </a:t>
            </a:r>
            <a:r>
              <a:rPr lang="ru-RU" sz="1600" dirty="0" smtClean="0">
                <a:latin typeface="+mj-lt"/>
              </a:rPr>
              <a:t>Рек. Учен. советом ФГБОУ ВО "Урал. гос. пед. ун-т" в качестве учеб. изд. </a:t>
            </a:r>
            <a:r>
              <a:rPr lang="ru-RU" sz="1600" dirty="0" smtClean="0"/>
              <a:t>–</a:t>
            </a:r>
            <a:r>
              <a:rPr lang="ru-RU" sz="1600" dirty="0" smtClean="0">
                <a:latin typeface="+mj-lt"/>
              </a:rPr>
              <a:t> Библиогр. в конце тем. </a:t>
            </a:r>
            <a:r>
              <a:rPr lang="ru-RU" sz="1600" dirty="0" smtClean="0"/>
              <a:t>–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Текст : непосредственный.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7818" y="3327618"/>
            <a:ext cx="47744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Ложкова, Т. А. История русской литературы XVIII века : учеб. пособие / Т. А. Ложкова ; </a:t>
            </a:r>
            <a:r>
              <a:rPr lang="ru-RU" sz="1600" b="1" dirty="0" smtClean="0">
                <a:latin typeface="+mj-lt"/>
              </a:rPr>
              <a:t>Урал. гос. пед. ун-т, Ин-т филологии, культурологии и межкультур. коммуникации, Каф. литературы и методики ее преподавания.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smtClean="0"/>
              <a:t>–</a:t>
            </a:r>
            <a:r>
              <a:rPr lang="ru-RU" sz="1600" dirty="0" smtClean="0">
                <a:latin typeface="+mj-lt"/>
              </a:rPr>
              <a:t> Екатеринбург : [б. и.], 2017. </a:t>
            </a:r>
            <a:r>
              <a:rPr lang="ru-RU" sz="1600" dirty="0" smtClean="0"/>
              <a:t>–</a:t>
            </a:r>
            <a:r>
              <a:rPr lang="ru-RU" sz="1600" dirty="0" smtClean="0">
                <a:latin typeface="+mj-lt"/>
              </a:rPr>
              <a:t> 90 с.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128075" y="2789300"/>
            <a:ext cx="20202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6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ГОСТ Р 7.0.5-2008 «Библиографическая ссылка»</a:t>
            </a:r>
          </a:p>
          <a:p>
            <a:pPr algn="ctr"/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не используется </a:t>
            </a:r>
            <a:r>
              <a:rPr lang="ru-RU" sz="18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при составлении </a:t>
            </a:r>
          </a:p>
          <a:p>
            <a:pPr algn="ctr"/>
            <a:r>
              <a:rPr lang="ru-RU" sz="18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списка литературы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6109" y="1856509"/>
            <a:ext cx="61514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 algn="just"/>
            <a:r>
              <a:rPr lang="en-US" sz="2400" dirty="0" smtClean="0"/>
              <a:t>[1]</a:t>
            </a:r>
            <a:r>
              <a:rPr lang="ru-RU" sz="2400" dirty="0" smtClean="0"/>
              <a:t>, …</a:t>
            </a:r>
            <a:r>
              <a:rPr lang="en-US" sz="2400" dirty="0" smtClean="0"/>
              <a:t>[</a:t>
            </a:r>
            <a:r>
              <a:rPr lang="ru-RU" sz="2400" dirty="0" smtClean="0"/>
              <a:t>18, с. 10</a:t>
            </a:r>
            <a:r>
              <a:rPr lang="en-US" sz="2400" dirty="0" smtClean="0"/>
              <a:t>]</a:t>
            </a:r>
            <a:r>
              <a:rPr lang="ru-RU" sz="2400" dirty="0" smtClean="0"/>
              <a:t> и т.д.  – </a:t>
            </a:r>
            <a:r>
              <a:rPr lang="ru-RU" sz="2400" b="1" dirty="0" smtClean="0"/>
              <a:t>Отсылки</a:t>
            </a:r>
            <a:r>
              <a:rPr lang="ru-RU" sz="2400" dirty="0" smtClean="0"/>
              <a:t> в тексте документа заключают в квадратные скобки. Могут содержать дополнительные сведения. </a:t>
            </a:r>
            <a:r>
              <a:rPr lang="ru-RU" sz="2400" b="1" dirty="0" smtClean="0"/>
              <a:t>Отсылки</a:t>
            </a:r>
            <a:r>
              <a:rPr lang="ru-RU" sz="2400" dirty="0" smtClean="0"/>
              <a:t> могут быть использованы для связи текста документа с библиографическим списком.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128075" y="2789300"/>
            <a:ext cx="20202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6" name="Google Shape;76;p15"/>
          <p:cNvSpPr/>
          <p:nvPr/>
        </p:nvSpPr>
        <p:spPr>
          <a:xfrm>
            <a:off x="2657823" y="178630"/>
            <a:ext cx="6060300" cy="770406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Обратите внимание</a:t>
            </a: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418" y="1739121"/>
            <a:ext cx="6105525" cy="2082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128075" y="2789300"/>
            <a:ext cx="20202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6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Сокращения </a:t>
            </a:r>
          </a:p>
          <a:p>
            <a:pPr algn="ctr"/>
            <a:r>
              <a:rPr lang="ru-RU" sz="18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в кратком библиографическом описании</a:t>
            </a:r>
            <a:endParaRPr lang="ru-RU" sz="18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6575" y="1669106"/>
            <a:ext cx="58993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Сокращение отдельных слов и словосочетаний в описании должно соответствовать:</a:t>
            </a:r>
          </a:p>
          <a:p>
            <a:pPr algn="just"/>
            <a:r>
              <a:rPr lang="ru-RU" sz="20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 ГОСТ Р 7.0.12-2011 </a:t>
            </a:r>
            <a:r>
              <a:rPr lang="ru-RU" sz="2000" dirty="0" smtClean="0"/>
              <a:t>«Библиографическая запись. Сокращение слов и словосочетаний на русском языке»;</a:t>
            </a:r>
          </a:p>
          <a:p>
            <a:pPr algn="just"/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 ГОСТ 7.11-2004 </a:t>
            </a:r>
            <a:r>
              <a:rPr lang="ru-RU" sz="2000" dirty="0" smtClean="0"/>
              <a:t>«Библиографическая запись. Сокращение слов и словосочетаний на иностранных европейских языках».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Книги </a:t>
            </a:r>
            <a:r>
              <a:rPr lang="ru-RU" sz="2000" b="1" u="sng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одного</a:t>
            </a: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 автора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40426" y="1484891"/>
            <a:ext cx="582470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Ложкова, Т. А. Система жанров в лирике декабристов : монография / </a:t>
            </a:r>
            <a:r>
              <a:rPr lang="ru-RU" sz="1800" b="1" dirty="0" smtClean="0"/>
              <a:t>Т. А. Ложкова </a:t>
            </a:r>
            <a:r>
              <a:rPr lang="ru-RU" sz="1800" dirty="0" smtClean="0"/>
              <a:t>; Урал. гос. пед. ун-т. – Екатеринбург : [б. и.], 2005. – 415 с. 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err="1" smtClean="0"/>
              <a:t>Майерс</a:t>
            </a:r>
            <a:r>
              <a:rPr lang="ru-RU" sz="1800" dirty="0" smtClean="0"/>
              <a:t>, Д. Социальная психология / </a:t>
            </a:r>
            <a:r>
              <a:rPr lang="ru-RU" sz="1800" b="1" dirty="0" smtClean="0"/>
              <a:t>Д. </a:t>
            </a:r>
            <a:r>
              <a:rPr lang="ru-RU" sz="1800" b="1" dirty="0" err="1" smtClean="0"/>
              <a:t>Майерс</a:t>
            </a:r>
            <a:r>
              <a:rPr lang="ru-RU" sz="1800" b="1" dirty="0" smtClean="0"/>
              <a:t> </a:t>
            </a:r>
            <a:r>
              <a:rPr lang="ru-RU" sz="1800" dirty="0" smtClean="0"/>
              <a:t>; пер. с англ. З. </a:t>
            </a:r>
            <a:r>
              <a:rPr lang="ru-RU" sz="1800" dirty="0" err="1" smtClean="0"/>
              <a:t>Замчук</a:t>
            </a:r>
            <a:r>
              <a:rPr lang="ru-RU" sz="1800" dirty="0" smtClean="0"/>
              <a:t>. – Санкт-Петербург : Питер, 2015. – 793 с.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Сеченов, И. М. Психология поведения : избр. психол. тр. / </a:t>
            </a:r>
            <a:r>
              <a:rPr lang="ru-RU" sz="1800" b="1" dirty="0" smtClean="0"/>
              <a:t>И. М. Сеченов </a:t>
            </a:r>
            <a:r>
              <a:rPr lang="ru-RU" sz="1800" dirty="0" smtClean="0"/>
              <a:t>; под ред. М. Г. </a:t>
            </a:r>
            <a:r>
              <a:rPr lang="ru-RU" sz="1800" dirty="0" err="1" smtClean="0"/>
              <a:t>Ярошевского</a:t>
            </a:r>
            <a:r>
              <a:rPr lang="ru-RU" sz="1800" dirty="0" smtClean="0"/>
              <a:t> ; Моск. </a:t>
            </a:r>
            <a:r>
              <a:rPr lang="ru-RU" sz="1800" dirty="0" err="1" smtClean="0"/>
              <a:t>психол.-социал</a:t>
            </a:r>
            <a:r>
              <a:rPr lang="ru-RU" sz="1800" dirty="0" smtClean="0"/>
              <a:t>. </a:t>
            </a:r>
            <a:r>
              <a:rPr lang="ru-RU" sz="1800" dirty="0" err="1" smtClean="0"/>
              <a:t>ин-т</a:t>
            </a:r>
            <a:r>
              <a:rPr lang="ru-RU" sz="1800" dirty="0" smtClean="0"/>
              <a:t>. – Москва : Моск. </a:t>
            </a:r>
            <a:r>
              <a:rPr lang="ru-RU" sz="1800" dirty="0" err="1" smtClean="0"/>
              <a:t>психол.-социал</a:t>
            </a:r>
            <a:r>
              <a:rPr lang="ru-RU" sz="1800" dirty="0" smtClean="0"/>
              <a:t>. </a:t>
            </a:r>
            <a:r>
              <a:rPr lang="ru-RU" sz="1800" dirty="0" err="1" smtClean="0"/>
              <a:t>ин-т</a:t>
            </a:r>
            <a:r>
              <a:rPr lang="ru-RU" sz="1800" dirty="0" smtClean="0"/>
              <a:t> ; Воронеж : МОДЭК, 2005. – 320 с. 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Рисунок 13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15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Книги </a:t>
            </a:r>
            <a:r>
              <a:rPr lang="ru-RU" sz="2000" b="1" u="sng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двух</a:t>
            </a: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 авторов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552132" y="1910687"/>
            <a:ext cx="628014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Будаев, Э. В. Лингвистическая советология : монография / </a:t>
            </a:r>
            <a:r>
              <a:rPr lang="ru-RU" sz="2000" b="1" dirty="0" smtClean="0"/>
              <a:t>Э. В. Будаев, А. П. Чудинов</a:t>
            </a:r>
            <a:r>
              <a:rPr lang="ru-RU" sz="2000" dirty="0" smtClean="0"/>
              <a:t> ; Урал. гос. пед. ун-т. – Екатеринбург : [б. и.], 2009. – 291 с.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dirty="0" smtClean="0"/>
              <a:t>Райзберг, Б. А. Экономика и управление : словарь / </a:t>
            </a:r>
            <a:r>
              <a:rPr lang="ru-RU" sz="2000" b="1" dirty="0" smtClean="0"/>
              <a:t>Б. А. Райзберг, Л. Ш. Лозовский</a:t>
            </a:r>
            <a:r>
              <a:rPr lang="ru-RU" sz="2000" dirty="0" smtClean="0"/>
              <a:t> ; Моск. </a:t>
            </a:r>
            <a:r>
              <a:rPr lang="ru-RU" sz="2000" dirty="0" err="1" smtClean="0"/>
              <a:t>психол.-социал</a:t>
            </a:r>
            <a:r>
              <a:rPr lang="ru-RU" sz="2000" dirty="0" smtClean="0"/>
              <a:t>. </a:t>
            </a:r>
            <a:r>
              <a:rPr lang="ru-RU" sz="2000" dirty="0" err="1" smtClean="0"/>
              <a:t>ин-т</a:t>
            </a:r>
            <a:r>
              <a:rPr lang="ru-RU" sz="2000" dirty="0" smtClean="0"/>
              <a:t>. – Москва : Моск. </a:t>
            </a:r>
            <a:r>
              <a:rPr lang="ru-RU" sz="2000" dirty="0" err="1" smtClean="0"/>
              <a:t>психол.-социал</a:t>
            </a:r>
            <a:r>
              <a:rPr lang="ru-RU" sz="2000" dirty="0" smtClean="0"/>
              <a:t>. </a:t>
            </a:r>
            <a:r>
              <a:rPr lang="ru-RU" sz="2000" dirty="0" err="1" smtClean="0"/>
              <a:t>ин-т</a:t>
            </a:r>
            <a:r>
              <a:rPr lang="ru-RU" sz="2000" dirty="0" smtClean="0"/>
              <a:t>, 2005. – 488 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Рисунок 8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4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Книги </a:t>
            </a:r>
            <a:r>
              <a:rPr lang="ru-RU" sz="2000" b="1" u="sng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трех</a:t>
            </a: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 авторов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8138" y="1579002"/>
            <a:ext cx="61278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err="1" smtClean="0"/>
              <a:t>Белобратов</a:t>
            </a:r>
            <a:r>
              <a:rPr lang="ru-RU" sz="1800" dirty="0" smtClean="0"/>
              <a:t>, А. В. История западноевропейской литературы XIX века: Германия, Австрия, Швейцария : учеб. для студентов вузов / </a:t>
            </a:r>
            <a:r>
              <a:rPr lang="ru-RU" sz="1800" b="1" dirty="0" smtClean="0"/>
              <a:t>А. В. </a:t>
            </a:r>
            <a:r>
              <a:rPr lang="ru-RU" sz="1800" b="1" dirty="0" err="1" smtClean="0"/>
              <a:t>Белобратов</a:t>
            </a:r>
            <a:r>
              <a:rPr lang="ru-RU" sz="1800" b="1" dirty="0" smtClean="0"/>
              <a:t>,            А. Г. Березина, Л. Н. Полубояринова</a:t>
            </a:r>
            <a:r>
              <a:rPr lang="ru-RU" sz="1800" dirty="0" smtClean="0"/>
              <a:t> ; под ред. А. Г. Березиной. – Москва : Высш. шк., 2003. – 239 с. 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Бордовский, Г. А. Управление качеством образовательного процесса : монография /                  </a:t>
            </a:r>
            <a:r>
              <a:rPr lang="ru-RU" sz="1800" b="1" dirty="0" smtClean="0"/>
              <a:t>Г. А. Бордовский, А. А. Нестеров,    С. Ю. Трапицын </a:t>
            </a:r>
            <a:r>
              <a:rPr lang="ru-RU" sz="1800" dirty="0" smtClean="0"/>
              <a:t>; Рос. гос. пед. ун-т им. А. И. Герцена. – Санкт-Петербург : Изд-во РГПУ, 2001. – 359 с.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Рисунок 8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4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Книги </a:t>
            </a:r>
            <a:r>
              <a:rPr lang="ru-RU" sz="2000" b="1" u="sng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четырех</a:t>
            </a: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 авторов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631156" y="1466350"/>
            <a:ext cx="625984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Малахитовая провинция: Арамиль. Полевской. Сысерть. Дегтярск 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культур.-ист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очерки для школьников ст.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/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Чуманов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А. Кожевников, Г. Иванов, И.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Конорейко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Екатеринбург : Сократ, 2001. – 368 с.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Педагогика : учеб. пособие для студентов пед. учеб. заведений /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В. 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Сластенин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И. Ф. Исаев, А. И. Мищенко, Е. Н.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Шиянов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Москва : Школа-Пресс, 2000. – 512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7" name="Google Shape;76;p15"/>
          <p:cNvSpPr/>
          <p:nvPr/>
        </p:nvSpPr>
        <p:spPr>
          <a:xfrm>
            <a:off x="2663684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Книги </a:t>
            </a:r>
            <a:r>
              <a:rPr lang="ru-RU" sz="2000" b="1" u="sng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пяти и более</a:t>
            </a: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 авторов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334491" y="1357848"/>
            <a:ext cx="662939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Логопедия в школе : практ. опыт : учеб.-практ. пособие /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Л. А. Барсукова, Т. А. Емелина,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Н. Е. Земская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[и др.]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 под ред. В. С. Кукушина. – Москва : МарТ ; Ростов-на-Дону : МарТ, 2004. – 368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Распределенные интеллектуальные информационные системы и среды : монография /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А. Н. Швецов,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А. А. Суконщиков, Д. В.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Кочкин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[и др.]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Вологод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гос. ун-т. – Курск 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Университ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кн., 2017. – 196 с.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4" name="Google Shape;76;p15"/>
          <p:cNvSpPr/>
          <p:nvPr/>
        </p:nvSpPr>
        <p:spPr>
          <a:xfrm>
            <a:off x="2669546" y="196214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Под заглавием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47083" y="1357848"/>
            <a:ext cx="655144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Духовно-нравственное развитие и воспитание личности гражданина России: опыт, проблемы и перспективы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материалы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заоч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Всерос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науч.-практ. конф., 24-26 янв. 2018 г., Асбест / Урал. гос. пед. ун-т ; отв. ред. Е. Н. Бородина. – Екатеринбург : [б. и.], 2018. – 187 с.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Здоровый ребенок – в здоровом социуме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науч.-практ. сб.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инновац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опыта / авт.-сост. И. В.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Чупаха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– Москва :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Илекса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; Ставрополь :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Ставропольсервисшкола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2009. – 320 с.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538794" y="1641765"/>
            <a:ext cx="6060300" cy="1205344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600" b="1" dirty="0" smtClean="0">
                <a:solidFill>
                  <a:srgbClr val="502E00"/>
                </a:solidFill>
                <a:latin typeface="Playfair Display" charset="-52"/>
                <a:sym typeface="Playfair Display"/>
              </a:rPr>
              <a:t>ИЗМЕНЕНИЯ</a:t>
            </a:r>
          </a:p>
          <a:p>
            <a:pPr lvl="0" algn="ctr"/>
            <a:r>
              <a:rPr lang="ru-RU" sz="1600" b="1" dirty="0" smtClean="0">
                <a:solidFill>
                  <a:srgbClr val="502E00"/>
                </a:solidFill>
                <a:latin typeface="Playfair Display" charset="-52"/>
                <a:sym typeface="Playfair Display"/>
              </a:rPr>
              <a:t>в новом </a:t>
            </a:r>
            <a:r>
              <a:rPr lang="ru-RU" sz="1600" b="1" dirty="0" err="1" smtClean="0">
                <a:solidFill>
                  <a:srgbClr val="502E00"/>
                </a:solidFill>
                <a:latin typeface="Playfair Display" charset="-52"/>
                <a:sym typeface="Playfair Display"/>
              </a:rPr>
              <a:t>ГОСТе</a:t>
            </a:r>
            <a:r>
              <a:rPr lang="ru-RU" sz="1600" b="1" dirty="0" smtClean="0">
                <a:solidFill>
                  <a:srgbClr val="502E00"/>
                </a:solidFill>
                <a:latin typeface="Playfair Display" charset="-52"/>
                <a:sym typeface="Playfair Display"/>
              </a:rPr>
              <a:t> </a:t>
            </a:r>
            <a:endParaRPr lang="ru-RU" sz="1600" b="1" dirty="0">
              <a:solidFill>
                <a:srgbClr val="502E00"/>
              </a:solidFill>
              <a:latin typeface="Playfair Display" charset="-52"/>
              <a:sym typeface="Playfair Display"/>
            </a:endParaRPr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4" name="Google Shape;76;p15"/>
          <p:cNvSpPr/>
          <p:nvPr/>
        </p:nvSpPr>
        <p:spPr>
          <a:xfrm>
            <a:off x="2644175" y="185454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Многочастные издания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60734" y="1357848"/>
            <a:ext cx="62611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Логопедия. Методическое наследие.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особие для логопедов и студентов пед. вузов.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5 кн. Кн. 2. Нарушения темпа и ритма речи: Заикание.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Брадиалия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Тахилалия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/ авт.-сост. В. И. Селиверстов, Л. Г. Парамонова / под ред. Л. С. Волковой. – М. : ВЛАДОС, 2003. – 432 с.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Хрестоматия по логопедии.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звлечения и тексты.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чеб. пособие для студентов высш. и сред. спец. пед. учеб. заведений.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2 т. Т. 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/  под ред. Л. С. Волковой, В. И. Селиверстова. – Москва : ВЛАДОС, 1997. – 560 с.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4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Авторефераты и диссертации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02869" y="1437020"/>
            <a:ext cx="62431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Утюмова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Е. А. Формирование алгоритмических умений у детей дошкольного возраста в процессе обучения математике 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дис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... канд. пед. наук : 13.00.02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/ Е. 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Утюмова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; Урал. гос. пед. ун-т. – Екатеринбург, 2018. – 192 с.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Шестакова, Н. Ф. Историческая память Уэльса (конец XV - начало XX вв.): основные этапы и механизмы конструирования 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автореф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... канд. ист. наук : 07.00.03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/ Н. Ф. Шестакова ; Урал. гос. пед. ун-т. – Екатеринбург, 2018. – 17 с.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4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Статьи из энциклопедий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631936" y="1450181"/>
            <a:ext cx="619123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Губкин, О. П.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Каслинское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литье / О. П. Губкин, Г. П.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Шайдурова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//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Уральская историческая энциклопедия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/ гл. ред. В. В. Алексеев. – Екатеринбург : [б. и.], 1998. – С. 256-257.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Древний Египет //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Большая историческая энциклопедия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/ науч. ред. С. В. Новиков. – Москва : Слово :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Олма-Пресс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2004. – С. 360-362.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Комановский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Б. Л. Детская литература / Б. Л.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Комановский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//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Краткая литературная энциклопедия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в 9 т. / гл. ред. А. А. Сурков. – Москва : Совет. энцикл., 1964. – Т. 2. – С. 607-619.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4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Статьи из сборников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3546" y="1604070"/>
            <a:ext cx="61346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/>
              <a:t>Кубасов</a:t>
            </a:r>
            <a:r>
              <a:rPr lang="ru-RU" sz="1600" dirty="0" smtClean="0"/>
              <a:t>, А. В. Игровая эстетика творчества Чехова / А. В. </a:t>
            </a:r>
            <a:r>
              <a:rPr lang="ru-RU" sz="1600" dirty="0" err="1" smtClean="0"/>
              <a:t>Кубасов</a:t>
            </a:r>
            <a:r>
              <a:rPr lang="ru-RU" sz="1600" dirty="0" smtClean="0"/>
              <a:t> // </a:t>
            </a:r>
            <a:r>
              <a:rPr lang="ru-RU" sz="1600" b="1" dirty="0" smtClean="0"/>
              <a:t>Лингвистика </a:t>
            </a:r>
            <a:r>
              <a:rPr lang="ru-RU" sz="1600" b="1" dirty="0" err="1" smtClean="0"/>
              <a:t>креатива</a:t>
            </a:r>
            <a:r>
              <a:rPr lang="ru-RU" sz="1600" b="1" dirty="0" smtClean="0"/>
              <a:t> </a:t>
            </a:r>
            <a:r>
              <a:rPr lang="ru-RU" sz="1600" dirty="0" smtClean="0"/>
              <a:t>: коллектив. </a:t>
            </a:r>
            <a:r>
              <a:rPr lang="ru-RU" sz="1600" dirty="0" err="1" smtClean="0"/>
              <a:t>моногр</a:t>
            </a:r>
            <a:r>
              <a:rPr lang="ru-RU" sz="1600" dirty="0" smtClean="0"/>
              <a:t>. / Урал. гос. пед. ун-т ; отв. ред. Т. А. Гридина. – Екатеринбург : [б. и.], 2009. – С. 317-345.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err="1" smtClean="0"/>
              <a:t>Жинкин</a:t>
            </a:r>
            <a:r>
              <a:rPr lang="ru-RU" sz="1600" dirty="0" smtClean="0"/>
              <a:t>, Н. И. Речь как проводник информации / Н. И. </a:t>
            </a:r>
            <a:r>
              <a:rPr lang="ru-RU" sz="1600" dirty="0" err="1" smtClean="0"/>
              <a:t>Жинкин</a:t>
            </a:r>
            <a:r>
              <a:rPr lang="ru-RU" sz="1600" dirty="0" smtClean="0"/>
              <a:t> // </a:t>
            </a:r>
            <a:r>
              <a:rPr lang="ru-RU" sz="1600" b="1" dirty="0" smtClean="0"/>
              <a:t>Возрастная психолингвистика </a:t>
            </a:r>
            <a:r>
              <a:rPr lang="ru-RU" sz="1600" dirty="0" smtClean="0"/>
              <a:t>: хрестоматия / сост. К. Ф. Седов. – Москва : Лабиринт, 2004. – С. 22-37.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err="1" smtClean="0"/>
              <a:t>Садовникова</a:t>
            </a:r>
            <a:r>
              <a:rPr lang="ru-RU" sz="1600" dirty="0" smtClean="0"/>
              <a:t>, В. В. Прощай, Букварь! / В. В. </a:t>
            </a:r>
            <a:r>
              <a:rPr lang="ru-RU" sz="1600" dirty="0" err="1" smtClean="0"/>
              <a:t>Садовникова</a:t>
            </a:r>
            <a:r>
              <a:rPr lang="ru-RU" sz="1600" dirty="0" smtClean="0"/>
              <a:t>,    Н. И. Панфилова // Панфилова Н. И. </a:t>
            </a:r>
            <a:r>
              <a:rPr lang="ru-RU" sz="1600" b="1" dirty="0" smtClean="0"/>
              <a:t>35 суббот плюс каникулы : сценарии школ. праздников</a:t>
            </a:r>
            <a:r>
              <a:rPr lang="ru-RU" sz="1600" dirty="0" smtClean="0"/>
              <a:t> / Н. И. Панфилова, В. В. </a:t>
            </a:r>
            <a:r>
              <a:rPr lang="ru-RU" sz="1600" dirty="0" err="1" smtClean="0"/>
              <a:t>Садовникова</a:t>
            </a:r>
            <a:r>
              <a:rPr lang="ru-RU" sz="1600" dirty="0" smtClean="0"/>
              <a:t>. – Москва : Новая шк., 2004. – С. 28-42.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4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Статьи из журналов и газет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5779" y="1707196"/>
            <a:ext cx="63120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Аптыкова</a:t>
            </a:r>
            <a:r>
              <a:rPr lang="ru-RU" sz="2000" dirty="0" smtClean="0"/>
              <a:t>, Д. Э. Анализ и возможное разрешение негативных социально-политических последствий демографической ситуации в современной России / Д. Э. </a:t>
            </a:r>
            <a:r>
              <a:rPr lang="ru-RU" sz="2000" dirty="0" err="1" smtClean="0"/>
              <a:t>Аптыкова</a:t>
            </a:r>
            <a:r>
              <a:rPr lang="ru-RU" sz="2000" dirty="0" smtClean="0"/>
              <a:t>, В. А. Белый, А. Е. Сербина // </a:t>
            </a:r>
            <a:r>
              <a:rPr lang="ru-RU" sz="2000" b="1" dirty="0" err="1" smtClean="0"/>
              <a:t>Конфликтология</a:t>
            </a:r>
            <a:r>
              <a:rPr lang="ru-RU" sz="2000" b="1" dirty="0" smtClean="0"/>
              <a:t>. </a:t>
            </a:r>
            <a:r>
              <a:rPr lang="ru-RU" sz="2000" dirty="0" smtClean="0"/>
              <a:t>– 2017. – № 2. – С. 185-200.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Щербина, М. В. Об удостоверениях, льготах и правах / М. В. Щербина // </a:t>
            </a:r>
            <a:r>
              <a:rPr lang="ru-RU" sz="2000" b="1" dirty="0" smtClean="0"/>
              <a:t>Крымская правда. </a:t>
            </a:r>
            <a:r>
              <a:rPr lang="ru-RU" sz="2000" dirty="0" smtClean="0"/>
              <a:t>– 2017. – 25 </a:t>
            </a:r>
            <a:r>
              <a:rPr lang="ru-RU" sz="2000" dirty="0" err="1" smtClean="0"/>
              <a:t>нояб</a:t>
            </a:r>
            <a:r>
              <a:rPr lang="ru-RU" sz="2000" dirty="0" smtClean="0"/>
              <a:t>. (№ 217). – С. 2.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4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Ресурсы удаленного доступа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3954" y="1513271"/>
            <a:ext cx="65645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Еремеева, Е. В. Психолого-педагогические особенности  младших школьников и их учет при организации учебно-исследовательской деятельности с целью формирования метапредметных компетенций / Е. В. Еремеева // </a:t>
            </a:r>
            <a:r>
              <a:rPr lang="ru-RU" sz="1600" b="1" dirty="0" smtClean="0"/>
              <a:t>Мир науки. </a:t>
            </a:r>
            <a:r>
              <a:rPr lang="ru-RU" sz="1600" dirty="0" smtClean="0"/>
              <a:t>– 2016. – Т. 4, № 5. – С. 38. – URL: </a:t>
            </a:r>
            <a:r>
              <a:rPr lang="en-US" sz="1600" dirty="0" smtClean="0">
                <a:hlinkClick r:id="rId4"/>
              </a:rPr>
              <a:t>https://elibrary.ru/item.asp?id=30096170</a:t>
            </a:r>
            <a:r>
              <a:rPr lang="ru-RU" sz="1600" dirty="0" smtClean="0"/>
              <a:t> (дата обращения: 08.10.2019).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err="1" smtClean="0"/>
              <a:t>Тиллоева</a:t>
            </a:r>
            <a:r>
              <a:rPr lang="ru-RU" sz="1600" dirty="0" smtClean="0"/>
              <a:t>, С. М. Лексико-семантический анализ многозначного слова: (на материале персидского и русского языков) : монография / </a:t>
            </a:r>
            <a:r>
              <a:rPr lang="ru-RU" sz="1600" b="1" dirty="0" smtClean="0"/>
              <a:t>С. М. </a:t>
            </a:r>
            <a:r>
              <a:rPr lang="ru-RU" sz="1600" b="1" dirty="0" err="1" smtClean="0"/>
              <a:t>Тиллоева</a:t>
            </a:r>
            <a:r>
              <a:rPr lang="ru-RU" sz="1600" b="1" dirty="0" smtClean="0"/>
              <a:t>, Е. В. Чусовитина </a:t>
            </a:r>
            <a:r>
              <a:rPr lang="ru-RU" sz="1600" dirty="0" smtClean="0"/>
              <a:t>; науч. ред. С. Д. </a:t>
            </a:r>
            <a:r>
              <a:rPr lang="ru-RU" sz="1600" dirty="0" err="1" smtClean="0"/>
              <a:t>Холматова</a:t>
            </a:r>
            <a:r>
              <a:rPr lang="ru-RU" sz="1600" dirty="0" smtClean="0"/>
              <a:t> ; Урал. гос. пед. ун-т. – Екатеринбург : [б. и.], 2018. – URL: </a:t>
            </a:r>
            <a:r>
              <a:rPr lang="en-US" sz="1600" dirty="0" smtClean="0">
                <a:hlinkClick r:id="rId5"/>
              </a:rPr>
              <a:t>http://elar.uspu.ru/handle/uspu/8634</a:t>
            </a:r>
            <a:r>
              <a:rPr lang="ru-RU" sz="1600" dirty="0" smtClean="0"/>
              <a:t> (дата обращения: 08.10.2019)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9" name="Google Shape;76;p15"/>
          <p:cNvSpPr/>
          <p:nvPr/>
        </p:nvSpPr>
        <p:spPr>
          <a:xfrm>
            <a:off x="2657823" y="178630"/>
            <a:ext cx="6060300" cy="846606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Сайты в сети Интернет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6363" y="1066802"/>
            <a:ext cx="43971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Правительство Российской Федерации : офиц. сайт. – Москва. – Обновляется в течение суток. – URL: </a:t>
            </a:r>
            <a:r>
              <a:rPr lang="en-US" sz="1600" dirty="0" smtClean="0">
                <a:hlinkClick r:id="rId4"/>
              </a:rPr>
              <a:t>http://government.ru/</a:t>
            </a:r>
            <a:r>
              <a:rPr lang="ru-RU" sz="1600" dirty="0" smtClean="0"/>
              <a:t> (дата обращения: 08.10.2019).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Государственный Эрмитаж : [сайт]. – Санкт-Петербург, 1998 – . – URL: </a:t>
            </a:r>
            <a:r>
              <a:rPr lang="en-US" sz="1600" dirty="0" smtClean="0">
                <a:hlinkClick r:id="rId5"/>
              </a:rPr>
              <a:t>https://www.hermitagemuseum.org/wps/portal/hermitage/</a:t>
            </a:r>
            <a:r>
              <a:rPr lang="ru-RU" sz="1600" dirty="0" smtClean="0"/>
              <a:t> (дата обращения: 08.10.2019)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err="1" smtClean="0"/>
              <a:t>Грязев</a:t>
            </a:r>
            <a:r>
              <a:rPr lang="ru-RU" sz="1600" dirty="0" smtClean="0"/>
              <a:t>, А. «Пустое занятие»: кто лишает Россию права вето в СБ / А.  </a:t>
            </a:r>
            <a:r>
              <a:rPr lang="ru-RU" sz="1600" dirty="0" err="1" smtClean="0"/>
              <a:t>Грязев</a:t>
            </a:r>
            <a:r>
              <a:rPr lang="ru-RU" sz="1600" dirty="0" smtClean="0"/>
              <a:t> // </a:t>
            </a:r>
            <a:r>
              <a:rPr lang="ru-RU" sz="1600" dirty="0" err="1" smtClean="0"/>
              <a:t>Газета.ru</a:t>
            </a:r>
            <a:r>
              <a:rPr lang="ru-RU" sz="1600" dirty="0" smtClean="0"/>
              <a:t> : [сайт]. – 2018. – 2 февр. – URL: </a:t>
            </a:r>
            <a:r>
              <a:rPr lang="en-US" sz="1600" dirty="0" smtClean="0">
                <a:hlinkClick r:id="rId6"/>
              </a:rPr>
              <a:t>https://www.gazeta.ru/politics/2018/02/02_a_11634385.shtml</a:t>
            </a:r>
            <a:r>
              <a:rPr lang="ru-RU" sz="1600" dirty="0" smtClean="0"/>
              <a:t> (дата обращения: 09.02.2018).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9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Законодательные материалы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8955" y="1593342"/>
            <a:ext cx="63666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Всеобщая декларация прав человека : [принята и провозглашена </a:t>
            </a:r>
            <a:r>
              <a:rPr lang="ru-RU" sz="1800" dirty="0" err="1" smtClean="0"/>
              <a:t>Генер</a:t>
            </a:r>
            <a:r>
              <a:rPr lang="ru-RU" sz="1800" dirty="0" smtClean="0"/>
              <a:t>. Ассамблеей ООН 10 дек. 1948 г.] // </a:t>
            </a:r>
            <a:r>
              <a:rPr lang="ru-RU" sz="1800" b="1" dirty="0" smtClean="0"/>
              <a:t>Российская газета</a:t>
            </a:r>
            <a:r>
              <a:rPr lang="ru-RU" sz="1800" dirty="0" smtClean="0"/>
              <a:t>. – </a:t>
            </a:r>
            <a:r>
              <a:rPr lang="ru-RU" sz="1800" b="1" dirty="0" smtClean="0"/>
              <a:t>1998. – 10 дек. – С. 4</a:t>
            </a:r>
            <a:endParaRPr lang="ru-RU" sz="1800" b="1" dirty="0" smtClean="0">
              <a:latin typeface="+mj-lt"/>
            </a:endParaRPr>
          </a:p>
          <a:p>
            <a:pPr algn="just"/>
            <a:endParaRPr lang="ru-RU" sz="1800" dirty="0" smtClean="0">
              <a:latin typeface="+mj-lt"/>
            </a:endParaRPr>
          </a:p>
          <a:p>
            <a:pPr algn="just"/>
            <a:r>
              <a:rPr lang="ru-RU" sz="1800" dirty="0" smtClean="0">
                <a:latin typeface="+mj-lt"/>
              </a:rPr>
              <a:t>Конституция Российской Федерации : офиц. текст. – Москва : НОРМА : НОРМА-ИНФРА-М, 2002. – 128 с. </a:t>
            </a:r>
          </a:p>
          <a:p>
            <a:pPr algn="just"/>
            <a:endParaRPr lang="ru-RU" sz="1800" dirty="0" smtClean="0">
              <a:latin typeface="+mj-lt"/>
            </a:endParaRPr>
          </a:p>
          <a:p>
            <a:pPr algn="just"/>
            <a:r>
              <a:rPr lang="ru-RU" sz="1800" dirty="0" smtClean="0"/>
              <a:t>Права детей // </a:t>
            </a:r>
            <a:r>
              <a:rPr lang="ru-RU" sz="1800" b="1" dirty="0" smtClean="0"/>
              <a:t>Международные акты о правах человека </a:t>
            </a:r>
            <a:r>
              <a:rPr lang="ru-RU" sz="1800" dirty="0" smtClean="0"/>
              <a:t>: сб. док. / сост. В. А. </a:t>
            </a:r>
            <a:r>
              <a:rPr lang="ru-RU" sz="1800" dirty="0" err="1" smtClean="0"/>
              <a:t>Карташкин</a:t>
            </a:r>
            <a:r>
              <a:rPr lang="ru-RU" sz="1800" dirty="0" smtClean="0"/>
              <a:t>, Е. А. Лукашева. – Москва : НОРМА-ИНФРА-М, 1998. – С. 268-323.</a:t>
            </a:r>
            <a:endParaRPr lang="ru-RU" sz="1800" dirty="0" smtClean="0"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1600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8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Законодательные материалы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8956" y="1471760"/>
            <a:ext cx="6467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6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Об образовании в Российской Федерации : федер. закон № 273-ФЗ : [принят Гос. Думой 21 дек. 2012 г. : одобрен Советом Федераций 26 дек. 2012 г.]. – Москва : ИНФРА-М, 2002. – 54 с.</a:t>
            </a:r>
            <a:endParaRPr lang="ru-RU" sz="1600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600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6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Об образовании в Российской Федерации : федер. закон № 273-ФЗ : [принят Гос. Думой 21 дек. 2012 г. : одобрен Советом Федераций 26 дек. 2012 г.]. – URL : </a:t>
            </a:r>
            <a:r>
              <a:rPr lang="en-US" sz="1600" dirty="0" smtClean="0">
                <a:hlinkClick r:id="rId4"/>
              </a:rPr>
              <a:t>http://www.consultant.ru/document/cons_doc_LAW_140174/</a:t>
            </a:r>
            <a:r>
              <a:rPr lang="ru-RU" sz="16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(дата обращения: 10.10.2019).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6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600" dirty="0" smtClean="0"/>
              <a:t>Российская Федерация. Министерство образования и науки. Федеральный государственный образовательный стандарт дошкольного образования // Дошкольное воспитание. – 2014. – № 2. – С. 4-18.</a:t>
            </a:r>
            <a:endParaRPr lang="ru-RU" sz="16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0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02E00"/>
              </a:solidFill>
            </a:endParaRPr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72149" y="224918"/>
            <a:ext cx="613116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Блок, А. А. Избранное / А. А. Блок ; сост. Е. А. Дьякова. – Москва : АСТ, 2013. – 528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Болоцких, В. Н. Наука и образование в становлении и развитии человечества: (к постановке проблемы) / В. Н. Болоцких // Модернизация отечественного образования: сущность, проблемы, перспективы : сб. ст. : в 2 ч. / Новосиб. гос. пед. ун-т ; гл. ред. Н. В. Наливайко. – Новосибирск : НГПУ, 2005. – Ч. 1. – С. 21-38.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Бордовский, Г. А. Управление качеством образовательного процесса : монография / Г. А. Бордовский, А. А. Нестеров, С. Ю. Трапицын. ; Рос. гос. пед. ун-т им. А. И. Герцена. – Санкт-Петербург : Изд-во РГПУ, 2001. – 359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Еремеева, Е. В. Психолого-педагогические особенности  младших школьников и их учет при организации учебно-исследовательской деятельности с целью формирования метапредметных компетенций / Е. В. Еремеева // Мир науки. – 2016. – Т. 4, № 5. – С. 38. – URL: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elibrary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item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asp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?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id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=30096170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(дата обращения: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08.10.2019).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85" y="1494692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502E00"/>
                </a:solidFill>
                <a:latin typeface="Playfair Display" charset="-52"/>
              </a:rPr>
              <a:t>СПИСОК </a:t>
            </a:r>
          </a:p>
          <a:p>
            <a:pPr lvl="0"/>
            <a:r>
              <a:rPr lang="ru-RU" sz="2000" b="1" dirty="0" smtClean="0">
                <a:solidFill>
                  <a:srgbClr val="502E00"/>
                </a:solidFill>
                <a:latin typeface="Playfair Display" charset="-52"/>
              </a:rPr>
              <a:t>ЛИТЕРАТУРЫ</a:t>
            </a:r>
            <a:endParaRPr lang="ru-RU" sz="2000" b="1" dirty="0">
              <a:solidFill>
                <a:srgbClr val="502E00"/>
              </a:solidFill>
              <a:latin typeface="Playfair Display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556112" y="183087"/>
            <a:ext cx="6060300" cy="71226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pPr algn="ctr"/>
            <a:r>
              <a:rPr lang="ru-RU" sz="2000" b="1" dirty="0" smtClean="0">
                <a:solidFill>
                  <a:srgbClr val="502E00"/>
                </a:solidFill>
                <a:latin typeface="Playfair Display" charset="-52"/>
              </a:rPr>
              <a:t> Область </a:t>
            </a:r>
          </a:p>
          <a:p>
            <a:pPr algn="ctr"/>
            <a:r>
              <a:rPr lang="ru-RU" sz="2000" b="1" dirty="0" smtClean="0">
                <a:solidFill>
                  <a:srgbClr val="502E00"/>
                </a:solidFill>
                <a:latin typeface="Playfair Display" charset="-52"/>
              </a:rPr>
              <a:t>общего обозначения материала </a:t>
            </a:r>
          </a:p>
          <a:p>
            <a:pPr lvl="0"/>
            <a:endParaRPr sz="4000" b="1" dirty="0">
              <a:solidFill>
                <a:srgbClr val="FFFFFF"/>
              </a:solidFill>
              <a:latin typeface="Constantia" pitchFamily="18" charset="0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2676" y="1226573"/>
            <a:ext cx="56670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Семенов, В. В. Философия: итог тысячелетий. Философская психология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[Текст]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/ В. В. Семенов ;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Рос. акад. наук,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Пущин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науч. центр, Ин-т биофизики клетки, Акад. проблем сохранения жизни.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Пущино : ПНЦ РАН, 2000. – 64, [3] с. </a:t>
            </a:r>
          </a:p>
          <a:p>
            <a:pPr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Семенов, В. В. Философия: итог тысячелетий. Философская психология / В. В. Семенов ;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Российская академия наук, Пущинский научный центр, Институт биофизики клетки.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– Пущино : ПНЦ РАН, 2000. – 64, [3] с. –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Текст: непосредственный.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424545" y="1025236"/>
            <a:ext cx="526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ДО: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66109" y="2826329"/>
            <a:ext cx="955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ПОСЛЕ: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9" name="Google Shape;76;p15"/>
          <p:cNvSpPr/>
          <p:nvPr/>
        </p:nvSpPr>
        <p:spPr>
          <a:xfrm>
            <a:off x="2657823" y="178630"/>
            <a:ext cx="6060300" cy="11187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Полезные ссылки</a:t>
            </a:r>
            <a:endParaRPr lang="ru-RU" sz="20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8955" y="1593342"/>
            <a:ext cx="63666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1600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4545" y="1463948"/>
            <a:ext cx="63869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" dirty="0" smtClean="0">
                <a:sym typeface="Playfair Display"/>
              </a:rPr>
              <a:t>ГОСТ Р 7.0.100 – 2018 «Библиографическая запись. Библиографическое описание» </a:t>
            </a:r>
            <a:r>
              <a:rPr lang="en-US" dirty="0" smtClean="0">
                <a:hlinkClick r:id="rId4"/>
              </a:rPr>
              <a:t>http://library.uspu.ru/images/i/individual-pages/oformltnie-kursovyh/gost_%D0%A0_7_0_100_2018_1204.pdf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ГОСТ Р 7.0.12-2011 «Библиографическая запись. Сокращение слов и словосочетаний на русском языке»  </a:t>
            </a:r>
            <a:r>
              <a:rPr lang="en-US" dirty="0" smtClean="0">
                <a:hlinkClick r:id="rId5"/>
              </a:rPr>
              <a:t>http://library.uspu.ru/images/i/individual-pages/oformltnie-kursovyh/gost7.0.12-2011.pdf</a:t>
            </a:r>
            <a:r>
              <a:rPr lang="ru-RU" dirty="0" smtClean="0"/>
              <a:t>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ГОСТ 7.11-2004 «Библиографическая запись. Сокращение слов и словосочетаний на иностранных европейских языках» - </a:t>
            </a:r>
            <a:r>
              <a:rPr lang="en-US" dirty="0" smtClean="0">
                <a:hlinkClick r:id="rId6"/>
              </a:rPr>
              <a:t>http://library.uspu.ru/images/i/individual-pages/oformltnie-kursovyh/gost7.11-2004.pdf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Примеры краткого библиографического описания - </a:t>
            </a:r>
            <a:r>
              <a:rPr lang="en-US" dirty="0" smtClean="0">
                <a:hlinkClick r:id="rId7"/>
              </a:rPr>
              <a:t>http://library.uspu.ru/images/i/individual-pages/oformltnie-kursovyh/opisanie.pdf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58955" y="1593342"/>
            <a:ext cx="63666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1600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биб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109" y="0"/>
            <a:ext cx="7439892" cy="5143500"/>
          </a:xfrm>
          <a:prstGeom prst="rect">
            <a:avLst/>
          </a:prstGeom>
        </p:spPr>
      </p:pic>
      <p:sp>
        <p:nvSpPr>
          <p:cNvPr id="11" name="Google Shape;95;p17"/>
          <p:cNvSpPr/>
          <p:nvPr/>
        </p:nvSpPr>
        <p:spPr>
          <a:xfrm rot="19948377">
            <a:off x="6738602" y="537891"/>
            <a:ext cx="1000932" cy="2893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9;p17"/>
          <p:cNvSpPr/>
          <p:nvPr/>
        </p:nvSpPr>
        <p:spPr>
          <a:xfrm>
            <a:off x="3567545" y="1281545"/>
            <a:ext cx="3969328" cy="453481"/>
          </a:xfrm>
          <a:prstGeom prst="ellipse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58955" y="1593342"/>
            <a:ext cx="63666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1600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 descr="библ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322" y="0"/>
            <a:ext cx="7284677" cy="5143500"/>
          </a:xfrm>
          <a:prstGeom prst="rect">
            <a:avLst/>
          </a:prstGeom>
        </p:spPr>
      </p:pic>
      <p:sp>
        <p:nvSpPr>
          <p:cNvPr id="14" name="Google Shape;95;p17"/>
          <p:cNvSpPr/>
          <p:nvPr/>
        </p:nvSpPr>
        <p:spPr>
          <a:xfrm rot="7551281">
            <a:off x="3087928" y="718001"/>
            <a:ext cx="1000932" cy="2893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9;p17"/>
          <p:cNvSpPr/>
          <p:nvPr/>
        </p:nvSpPr>
        <p:spPr>
          <a:xfrm>
            <a:off x="3075709" y="4516581"/>
            <a:ext cx="3969328" cy="453481"/>
          </a:xfrm>
          <a:prstGeom prst="ellipse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40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Рисунок 7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64065" y="1627847"/>
            <a:ext cx="63666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1600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04654" y="270162"/>
            <a:ext cx="604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Playfair Display" charset="-52"/>
              </a:rPr>
              <a:t>Контакты</a:t>
            </a:r>
            <a:endParaRPr lang="ru-RU" sz="2000" b="1" dirty="0">
              <a:latin typeface="Playfair Display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2190" y="1498252"/>
            <a:ext cx="2641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4"/>
              </a:rPr>
              <a:t>lib-diss@uspu.me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lib-catalog@uspu.me</a:t>
            </a:r>
            <a:endParaRPr lang="ru-RU" sz="1600" dirty="0"/>
          </a:p>
        </p:txBody>
      </p:sp>
      <p:pic>
        <p:nvPicPr>
          <p:cNvPr id="19" name="Рисунок 18" descr="ntk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927" y="2860964"/>
            <a:ext cx="715240" cy="7152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67544" y="3086034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(343)235-76-10</a:t>
            </a:r>
            <a:endParaRPr lang="ru-RU" sz="1600" dirty="0"/>
          </a:p>
        </p:txBody>
      </p:sp>
      <p:pic>
        <p:nvPicPr>
          <p:cNvPr id="21" name="Рисунок 20" descr="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1796" y="4100945"/>
            <a:ext cx="869372" cy="8693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55389" y="4402347"/>
            <a:ext cx="3685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8"/>
              </a:rPr>
              <a:t>http://library.uspu.ru/</a:t>
            </a:r>
            <a:endParaRPr lang="ru-RU" sz="1600" dirty="0"/>
          </a:p>
        </p:txBody>
      </p:sp>
      <p:pic>
        <p:nvPicPr>
          <p:cNvPr id="26" name="Рисунок 25" descr="поч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9877" y="1662545"/>
            <a:ext cx="834131" cy="533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556112" y="183087"/>
            <a:ext cx="6060300" cy="71226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pPr algn="ctr"/>
            <a:r>
              <a:rPr lang="ru-RU" sz="2000" b="1" dirty="0" smtClean="0">
                <a:solidFill>
                  <a:srgbClr val="502E00"/>
                </a:solidFill>
                <a:latin typeface="Playfair Display" charset="-52"/>
              </a:rPr>
              <a:t>Область </a:t>
            </a:r>
          </a:p>
          <a:p>
            <a:pPr algn="ctr"/>
            <a:r>
              <a:rPr lang="ru-RU" sz="2000" b="1" dirty="0" smtClean="0">
                <a:solidFill>
                  <a:srgbClr val="502E00"/>
                </a:solidFill>
                <a:latin typeface="Playfair Display" charset="-52"/>
              </a:rPr>
              <a:t>общего обозначения материала </a:t>
            </a:r>
          </a:p>
          <a:p>
            <a:pPr lvl="0"/>
            <a:endParaRPr sz="4000" b="1" dirty="0">
              <a:solidFill>
                <a:srgbClr val="FFFFFF"/>
              </a:solidFill>
              <a:latin typeface="Constantia" pitchFamily="18" charset="0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1058" y="956409"/>
            <a:ext cx="577947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Стройк, Д. Я. Краткий очерк истории математики=</a:t>
            </a:r>
            <a:r>
              <a:rPr lang="en-US" sz="1600" dirty="0" smtClean="0"/>
              <a:t>Abriss der Geschichte der Mathematik / </a:t>
            </a:r>
            <a:r>
              <a:rPr lang="ru-RU" sz="1600" dirty="0" smtClean="0"/>
              <a:t>Д.Я. Стройк ; пер. с нем. И.Б. Погребысского. - 4-е изд., стер. - Москва ; Берлин : Директ-Медиа, 2016. - 256 с. </a:t>
            </a:r>
            <a:r>
              <a:rPr lang="en-US" sz="1600" dirty="0" smtClean="0"/>
              <a:t>; </a:t>
            </a:r>
            <a:r>
              <a:rPr lang="ru-RU" sz="1600" dirty="0" smtClean="0"/>
              <a:t>То же </a:t>
            </a:r>
            <a:r>
              <a:rPr lang="ru-RU" sz="1600" b="1" dirty="0" smtClean="0">
                <a:solidFill>
                  <a:srgbClr val="FF0000"/>
                </a:solidFill>
              </a:rPr>
              <a:t>[Электронный ресурс]. </a:t>
            </a:r>
            <a:r>
              <a:rPr lang="ru-RU" sz="1600" b="1" dirty="0" smtClean="0">
                <a:solidFill>
                  <a:schemeClr val="tx1"/>
                </a:solidFill>
              </a:rPr>
              <a:t>-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URL: </a:t>
            </a:r>
            <a:endParaRPr lang="ru-RU" sz="1600" dirty="0" smtClean="0"/>
          </a:p>
          <a:p>
            <a:pPr algn="just"/>
            <a:r>
              <a:rPr lang="en-US" sz="1600" dirty="0" smtClean="0">
                <a:hlinkClick r:id="rId4"/>
              </a:rPr>
              <a:t>http://biblioclub.ru/index.php?page=book&amp;id=440766</a:t>
            </a:r>
            <a:r>
              <a:rPr lang="ru-RU" sz="1600" dirty="0" smtClean="0"/>
              <a:t> </a:t>
            </a:r>
            <a:r>
              <a:rPr lang="en-US" sz="1600" dirty="0" smtClean="0"/>
              <a:t>(12.02.2019).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Стройк, Д. Я. Краткий очерк истории математики=</a:t>
            </a:r>
            <a:r>
              <a:rPr lang="en-US" sz="1600" dirty="0" smtClean="0"/>
              <a:t>Abriss der Geschichte der Mathematik / </a:t>
            </a:r>
            <a:r>
              <a:rPr lang="ru-RU" sz="1600" dirty="0" smtClean="0"/>
              <a:t>Д.Я. Стройк ; пер. с нем. И.Б. Погребысского. - 4-е изд., стер. - Москва ; Берлин : Директ-Медиа, 2016. - 256 с. </a:t>
            </a:r>
            <a:r>
              <a:rPr lang="ru-RU" sz="1600" b="1" dirty="0" smtClean="0">
                <a:solidFill>
                  <a:schemeClr val="tx1"/>
                </a:solidFill>
              </a:rPr>
              <a:t>-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URL: </a:t>
            </a:r>
            <a:endParaRPr lang="ru-RU" sz="1600" dirty="0" smtClean="0"/>
          </a:p>
          <a:p>
            <a:pPr algn="just"/>
            <a:r>
              <a:rPr lang="en-US" sz="1600" dirty="0" smtClean="0">
                <a:hlinkClick r:id="rId4"/>
              </a:rPr>
              <a:t>http://biblioclub.ru/index.php?page=book&amp;id=440766</a:t>
            </a:r>
            <a:r>
              <a:rPr lang="ru-RU" sz="1600" dirty="0" smtClean="0"/>
              <a:t> </a:t>
            </a:r>
          </a:p>
          <a:p>
            <a:pPr algn="just"/>
            <a:r>
              <a:rPr lang="en-US" sz="1600" dirty="0" smtClean="0"/>
              <a:t>(</a:t>
            </a:r>
            <a:r>
              <a:rPr lang="ru-RU" sz="1600" dirty="0" smtClean="0"/>
              <a:t>дата обращения </a:t>
            </a:r>
            <a:r>
              <a:rPr lang="en-US" sz="1600" dirty="0" smtClean="0"/>
              <a:t>12.02.2019).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Текст: электронный.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362199" y="1025235"/>
            <a:ext cx="526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ДО: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69126" y="3144983"/>
            <a:ext cx="955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ПОСЛЕ: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518012" y="202137"/>
            <a:ext cx="6060300" cy="70591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b="1" dirty="0" smtClean="0">
                <a:solidFill>
                  <a:srgbClr val="502E00"/>
                </a:solidFill>
                <a:latin typeface="Playfair Display" charset="-52"/>
                <a:sym typeface="Playfair Display"/>
              </a:rPr>
              <a:t>Сведения об ответственности</a:t>
            </a:r>
            <a:endParaRPr lang="ru-RU" sz="2000" b="1" dirty="0">
              <a:solidFill>
                <a:srgbClr val="502E00"/>
              </a:solidFill>
              <a:latin typeface="Playfair Display" charset="-52"/>
              <a:sym typeface="Playfair Display"/>
            </a:endParaRPr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28454" y="1204313"/>
            <a:ext cx="58881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 Сведения об ответственности содержат информацию о лицах и организациях, участвовавших в создании ресурса: </a:t>
            </a:r>
          </a:p>
          <a:p>
            <a:pPr algn="just"/>
            <a:endParaRPr lang="ru-RU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Автор;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редактор (глав., отв., науч. и др.);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составитель;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иллюстратор;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переводчик;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и др.;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организация.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18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58282" y="1554245"/>
            <a:ext cx="6086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Сеченов, И. М. Психология поведения : избр. психол. тр. / </a:t>
            </a:r>
            <a:r>
              <a:rPr lang="ru-RU" sz="2400" b="1" dirty="0" smtClean="0">
                <a:solidFill>
                  <a:srgbClr val="FF0000"/>
                </a:solidFill>
              </a:rPr>
              <a:t>И. М. Сеченов</a:t>
            </a:r>
            <a:r>
              <a:rPr lang="ru-RU" sz="2400" b="1" dirty="0" smtClean="0"/>
              <a:t> </a:t>
            </a:r>
            <a:r>
              <a:rPr lang="ru-RU" sz="2400" dirty="0" smtClean="0"/>
              <a:t>; </a:t>
            </a:r>
            <a:r>
              <a:rPr lang="ru-RU" sz="2400" b="1" dirty="0" smtClean="0">
                <a:solidFill>
                  <a:srgbClr val="00B050"/>
                </a:solidFill>
              </a:rPr>
              <a:t>под ред. М. Г. </a:t>
            </a:r>
            <a:r>
              <a:rPr lang="ru-RU" sz="2400" b="1" dirty="0" err="1" smtClean="0">
                <a:solidFill>
                  <a:srgbClr val="00B050"/>
                </a:solidFill>
              </a:rPr>
              <a:t>Ярошевского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;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Московский психолого-социальный институт.</a:t>
            </a:r>
            <a:r>
              <a:rPr lang="ru-RU" sz="2400" b="1" dirty="0" smtClean="0"/>
              <a:t> </a:t>
            </a:r>
            <a:r>
              <a:rPr lang="ru-RU" sz="2400" dirty="0" smtClean="0"/>
              <a:t>– Москва : Моск. </a:t>
            </a:r>
            <a:r>
              <a:rPr lang="ru-RU" sz="2400" dirty="0" err="1" smtClean="0"/>
              <a:t>психол.-социал</a:t>
            </a:r>
            <a:r>
              <a:rPr lang="ru-RU" sz="2400" dirty="0" smtClean="0"/>
              <a:t>. </a:t>
            </a:r>
            <a:r>
              <a:rPr lang="ru-RU" sz="2400" dirty="0" err="1" smtClean="0"/>
              <a:t>ин-т</a:t>
            </a:r>
            <a:r>
              <a:rPr lang="ru-RU" sz="2400" dirty="0" smtClean="0"/>
              <a:t> ; Воронеж : МОДЭК, 2005. – 320 с. –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Текст: непосредственный.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Google Shape;65;p14"/>
          <p:cNvSpPr/>
          <p:nvPr/>
        </p:nvSpPr>
        <p:spPr>
          <a:xfrm>
            <a:off x="2518012" y="202137"/>
            <a:ext cx="6060300" cy="70591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b="1" dirty="0" smtClean="0">
                <a:solidFill>
                  <a:srgbClr val="502E00"/>
                </a:solidFill>
                <a:latin typeface="Playfair Display" charset="-52"/>
                <a:sym typeface="Playfair Display"/>
              </a:rPr>
              <a:t>Сведения об ответственности</a:t>
            </a:r>
            <a:endParaRPr lang="ru-RU" sz="2000" b="1" dirty="0">
              <a:solidFill>
                <a:srgbClr val="502E00"/>
              </a:solidFill>
              <a:latin typeface="Playfair Display" charset="-52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8" name="Google Shape;65;p14"/>
          <p:cNvSpPr/>
          <p:nvPr/>
        </p:nvSpPr>
        <p:spPr>
          <a:xfrm>
            <a:off x="2518012" y="202137"/>
            <a:ext cx="6060300" cy="70591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b="1" dirty="0" smtClean="0">
                <a:solidFill>
                  <a:srgbClr val="502E00"/>
                </a:solidFill>
                <a:latin typeface="Playfair Display" charset="-52"/>
                <a:sym typeface="Playfair Display"/>
              </a:rPr>
              <a:t>Сведения об ответственности</a:t>
            </a:r>
            <a:endParaRPr lang="ru-RU" sz="2000" b="1" dirty="0">
              <a:solidFill>
                <a:srgbClr val="502E00"/>
              </a:solidFill>
              <a:latin typeface="Playfair Display" charset="-52"/>
              <a:sym typeface="Playfair Displa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250" y="1111250"/>
            <a:ext cx="652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+mj-lt"/>
              </a:rPr>
              <a:t>От количества упоминаемых авторов в издании зависит описание документа.</a:t>
            </a:r>
            <a:endParaRPr lang="ru-RU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6350" y="1949450"/>
            <a:ext cx="6070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Если документ содержит информацию о четырех авторах, то перечисляются ВСЕ авторы: </a:t>
            </a:r>
          </a:p>
          <a:p>
            <a:endParaRPr lang="ru-RU" dirty="0" smtClean="0"/>
          </a:p>
          <a:p>
            <a:endParaRPr lang="ru-RU" dirty="0" smtClean="0"/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Педагогика : учеб. пособие для студентов пед. учеб. заведений / </a:t>
            </a:r>
            <a:r>
              <a:rPr lang="ru-RU" sz="2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В. А. </a:t>
            </a:r>
            <a:r>
              <a:rPr lang="ru-RU" sz="2000" b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Сластенин</a:t>
            </a:r>
            <a:r>
              <a:rPr lang="ru-RU" sz="2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, И. Ф. Исаев, А. И. Мищенко, Е. Н. </a:t>
            </a:r>
            <a:r>
              <a:rPr lang="ru-RU" sz="2000" b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Шиянов</a:t>
            </a:r>
            <a:r>
              <a:rPr lang="ru-RU" sz="2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– Москва : Школа-Пресс, 2000. – 512 с.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Текст: непосредственный.</a:t>
            </a:r>
            <a:endParaRPr lang="ru-RU" sz="200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8" name="Google Shape;65;p14"/>
          <p:cNvSpPr/>
          <p:nvPr/>
        </p:nvSpPr>
        <p:spPr>
          <a:xfrm>
            <a:off x="2518012" y="202137"/>
            <a:ext cx="6060300" cy="70591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b="1" dirty="0" smtClean="0">
                <a:solidFill>
                  <a:srgbClr val="502E00"/>
                </a:solidFill>
                <a:latin typeface="Playfair Display" charset="-52"/>
                <a:sym typeface="Playfair Display"/>
              </a:rPr>
              <a:t>Сведения об ответственности</a:t>
            </a:r>
            <a:endParaRPr lang="ru-RU" sz="2000" b="1" dirty="0">
              <a:solidFill>
                <a:srgbClr val="502E00"/>
              </a:solidFill>
              <a:latin typeface="Playfair Display" charset="-52"/>
              <a:sym typeface="Playfair Displa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250" y="1111250"/>
            <a:ext cx="652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+mj-lt"/>
              </a:rPr>
              <a:t>От количества упоминаемых авторов в издании зависит описание документа.</a:t>
            </a:r>
            <a:endParaRPr lang="ru-RU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5436" y="1790122"/>
            <a:ext cx="615834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800" dirty="0" smtClean="0"/>
              <a:t>При наличии информации о пяти и более авторах приводят имена первых трех и в квадратных скобках сокращение «[и др.]».</a:t>
            </a:r>
            <a:endParaRPr lang="ru-RU" dirty="0" smtClean="0"/>
          </a:p>
          <a:p>
            <a:pPr algn="just"/>
            <a:endParaRPr lang="ru-RU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1890713" algn="l"/>
              </a:tabLst>
            </a:pPr>
            <a:r>
              <a:rPr lang="ru-RU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Распределенные интеллектуальные информационные системы и среды : монография / </a:t>
            </a:r>
            <a:r>
              <a:rPr lang="ru-RU" sz="2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А. Н. Швецов, А. А. Суконщиков, Д. В. </a:t>
            </a:r>
            <a:r>
              <a:rPr lang="ru-RU" sz="2000" b="1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Кочкин</a:t>
            </a:r>
            <a:r>
              <a:rPr lang="ru-RU" sz="2000" b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[и др.] </a:t>
            </a:r>
            <a:r>
              <a:rPr lang="ru-RU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; Вологодский государственный университет. – Курск : </a:t>
            </a:r>
            <a:r>
              <a:rPr lang="ru-RU" sz="2000" dirty="0" err="1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Университ</a:t>
            </a:r>
            <a:r>
              <a:rPr lang="ru-RU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. кн., 2017. – 196 с.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Текст: непосредственный.</a:t>
            </a:r>
            <a:endParaRPr lang="ru-RU" sz="200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25" y="0"/>
            <a:ext cx="2276400" cy="5143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504363" y="188489"/>
            <a:ext cx="6404109" cy="1524306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783F04"/>
                </a:solidFill>
                <a:latin typeface="Playfair Display" charset="-52"/>
                <a:ea typeface="Playfair Display"/>
                <a:cs typeface="Aparajita" pitchFamily="34" charset="0"/>
                <a:sym typeface="Playfair Display"/>
              </a:rPr>
              <a:t>Список использованной литературы должен быть выполнен в соответствии с ГОСТ Р 7.0.100 – 2018 «Библиографическая запись. Библиографическое описание».</a:t>
            </a:r>
            <a:endParaRPr lang="ru-RU" sz="1800" b="1" dirty="0">
              <a:solidFill>
                <a:srgbClr val="783F04"/>
              </a:solidFill>
              <a:latin typeface="Playfair Display" charset="-52"/>
              <a:ea typeface="Playfair Display"/>
              <a:cs typeface="Aparajita" pitchFamily="34" charset="0"/>
              <a:sym typeface="Playfair Display"/>
            </a:endParaRPr>
          </a:p>
        </p:txBody>
      </p:sp>
      <p:pic>
        <p:nvPicPr>
          <p:cNvPr id="7" name="Рисунок 6" descr="для пр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657"/>
            <a:ext cx="2292290" cy="15268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75036" y="1939917"/>
            <a:ext cx="55313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Краткое библиографическое описание. </a:t>
            </a:r>
          </a:p>
          <a:p>
            <a:pPr algn="just"/>
            <a:r>
              <a:rPr lang="ru-RU" sz="2000" dirty="0" smtClean="0"/>
              <a:t>Содержит </a:t>
            </a:r>
            <a:r>
              <a:rPr lang="ru-RU" sz="2000" b="1" dirty="0" smtClean="0"/>
              <a:t>только</a:t>
            </a:r>
            <a:r>
              <a:rPr lang="ru-RU" sz="2000" dirty="0" smtClean="0"/>
              <a:t> обязательные элементы: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автор;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заглавие;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последующие сведения об ответственности (ред., организация и т.д.);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сведения о месте издания (город, изд-во, год);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количество страниц.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1896</TotalTime>
  <Words>2873</Words>
  <Application>Microsoft Office PowerPoint</Application>
  <PresentationFormat>Экран (16:9)</PresentationFormat>
  <Paragraphs>172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Playfair Display</vt:lpstr>
      <vt:lpstr>Constantia</vt:lpstr>
      <vt:lpstr>Times New Roman</vt:lpstr>
      <vt:lpstr>Aparajita</vt:lpstr>
      <vt:lpstr>Simple Light</vt:lpstr>
      <vt:lpstr>ГОСТ Р 7.0.100-2018 «Библиографическая запись. Библиографическое описание»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 ресурсы</dc:title>
  <dc:creator>User</dc:creator>
  <cp:lastModifiedBy>Пользователь</cp:lastModifiedBy>
  <cp:revision>178</cp:revision>
  <dcterms:modified xsi:type="dcterms:W3CDTF">2019-10-14T05:36:02Z</dcterms:modified>
</cp:coreProperties>
</file>