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5" r:id="rId8"/>
    <p:sldId id="267" r:id="rId9"/>
    <p:sldId id="266" r:id="rId10"/>
    <p:sldId id="261" r:id="rId11"/>
    <p:sldId id="262" r:id="rId12"/>
    <p:sldId id="264" r:id="rId13"/>
    <p:sldId id="268" r:id="rId14"/>
    <p:sldId id="269" r:id="rId15"/>
    <p:sldId id="271" r:id="rId16"/>
    <p:sldId id="272" r:id="rId17"/>
    <p:sldId id="273" r:id="rId18"/>
    <p:sldId id="274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472518" cy="2786058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b="1" dirty="0" smtClean="0"/>
              <a:t>Месячник гражданской обороны </a:t>
            </a:r>
            <a:br>
              <a:rPr lang="ru-RU" sz="4000" b="1" dirty="0" smtClean="0"/>
            </a:br>
            <a:r>
              <a:rPr lang="ru-RU" sz="4000" b="1" dirty="0" smtClean="0"/>
              <a:t>по подготовке работников и обучающихся университета к действиям в чрезвычайных ситуациях в УрГПУ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4" descr="https://st8.stblizko.ru/images/product/290/553/846_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2714620"/>
            <a:ext cx="2286016" cy="3143272"/>
          </a:xfrm>
          <a:prstGeom prst="rect">
            <a:avLst/>
          </a:prstGeom>
          <a:noFill/>
        </p:spPr>
      </p:pic>
      <p:pic>
        <p:nvPicPr>
          <p:cNvPr id="5" name="Picture 2" descr="&amp;Vcy;&amp;ycy;&amp;zhcy;&amp;icy;&amp;vcy;&amp;acy;&amp;ncy;&amp;icy;&amp;iecy; &amp;vcy; &amp;ecy;&amp;kcy;&amp;scy;&amp;tcy;&amp;rcy;&amp;iecy;&amp;mcy;&amp;acy;&amp;lcy;&amp;softcy;&amp;ncy;&amp;ycy;&amp;khcy; &amp;scy;&amp;icy;&amp;tcy;&amp;ucy;&amp;acy;&amp;tscy;&amp;icy;&amp;yacy;&amp;khcy; - &amp;Dcy;&amp;ocy;&amp;ucy;&amp;scy;&amp;ucy;&amp;ecy;&amp;lcy;&amp;lcy; &amp;Pcy;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6116" y="2714620"/>
            <a:ext cx="2352043" cy="3324221"/>
          </a:xfrm>
          <a:prstGeom prst="rect">
            <a:avLst/>
          </a:prstGeom>
          <a:noFill/>
        </p:spPr>
      </p:pic>
      <p:pic>
        <p:nvPicPr>
          <p:cNvPr id="6" name="Picture 2" descr="Моделирование процессов управления и принятия решений в условиях чрезвычайных ситуаций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2500306"/>
            <a:ext cx="2428876" cy="357187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571604" y="6072206"/>
            <a:ext cx="59899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ИИЦ-Научная библиотека УрГПУ, 2019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1934" y="1928802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Книга адресована студентам высших педагогических учебных заведений. </a:t>
            </a:r>
            <a:r>
              <a:rPr lang="ru-RU" dirty="0" smtClean="0"/>
              <a:t>                   Она </a:t>
            </a:r>
            <a:r>
              <a:rPr lang="ru-RU" dirty="0" smtClean="0"/>
              <a:t>содержит сведения о Единой государственной системе предупреждения и ликвидации чрезвычайных ситуаций и правилах безопасного поведения в этих ситуациях.</a:t>
            </a:r>
            <a:br>
              <a:rPr lang="ru-RU" dirty="0" smtClean="0"/>
            </a:br>
            <a:r>
              <a:rPr lang="ru-RU" dirty="0" smtClean="0"/>
              <a:t>Учебное пособие одобрено учебно-методическим объединением высших учебных заведений Российской Федерации по педагогическому образованию. </a:t>
            </a:r>
            <a:endParaRPr lang="ru-RU" dirty="0"/>
          </a:p>
        </p:txBody>
      </p:sp>
      <p:sp>
        <p:nvSpPr>
          <p:cNvPr id="18434" name="AutoShape 2" descr="https://libs.ru/media/books/63/631579/41287510.cov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36" name="AutoShape 4" descr="https://libs.ru/media/books/63/631579/41287510.cov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38" name="AutoShape 6" descr="https://libs.ru/media/books/63/631579/41287510.cover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440" name="AutoShape 8" descr="https://ebook.nohoho.ru/sites/ebook.nohoho.ru/files/15230915.cover__0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428604"/>
            <a:ext cx="80724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Репин Ю.В. Безопасность и защита человека в чрезвычайных </a:t>
            </a:r>
            <a:r>
              <a:rPr lang="ru-RU" b="1" dirty="0" smtClean="0"/>
              <a:t>ситуациях: </a:t>
            </a:r>
            <a:r>
              <a:rPr lang="ru-RU" dirty="0" smtClean="0"/>
              <a:t>у</a:t>
            </a:r>
            <a:r>
              <a:rPr lang="ru-RU" dirty="0" smtClean="0"/>
              <a:t>чебное </a:t>
            </a:r>
            <a:r>
              <a:rPr lang="ru-RU" dirty="0" smtClean="0"/>
              <a:t>пособие </a:t>
            </a:r>
            <a:r>
              <a:rPr lang="ru-RU" dirty="0" smtClean="0"/>
              <a:t>для вузов </a:t>
            </a:r>
            <a:r>
              <a:rPr lang="ru-RU" dirty="0" smtClean="0"/>
              <a:t>/ Ю.В. Репин.</a:t>
            </a:r>
            <a:r>
              <a:rPr lang="ru-RU" b="1" dirty="0" smtClean="0"/>
              <a:t> – </a:t>
            </a:r>
            <a:r>
              <a:rPr lang="ru-RU" dirty="0" smtClean="0"/>
              <a:t>М</a:t>
            </a:r>
            <a:r>
              <a:rPr lang="ru-RU" dirty="0" smtClean="0"/>
              <a:t>. : Дрофа, 2005. — 191с.</a:t>
            </a:r>
          </a:p>
          <a:p>
            <a:endParaRPr lang="ru-RU" b="1" dirty="0"/>
          </a:p>
        </p:txBody>
      </p:sp>
      <p:sp>
        <p:nvSpPr>
          <p:cNvPr id="17410" name="AutoShape 2" descr="https://i.livelib.ru/workpic/1002246387/120x180/84b7/Yurij_Repin__Bezopasnost_i_zaschita_cheloveka_v_chrezvychajnyh_situatsiyah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2" name="AutoShape 4" descr="https://i.livelib.ru/workpic/1002246387/120x180/84b7/Yurij_Repin__Bezopasnost_i_zaschita_cheloveka_v_chrezvychajnyh_situatsiyah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414" name="AutoShape 6" descr="https://i.livelib.ru/workpic/1002246387/120x180/84b7/Yurij_Repin__Bezopasnost_i_zaschita_cheloveka_v_chrezvychajnyh_situatsiyah.jpg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7415" name="Picture 7" descr="C:\Documents and Settings\Пользователь\Рабочий стол\Yurij_Repin__Bezopasnost_i_zaschita_cheloveka_v_chrezvychajnyh_situatsiya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643050"/>
            <a:ext cx="2928958" cy="4393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428604"/>
            <a:ext cx="82153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b="1" dirty="0" smtClean="0"/>
              <a:t>Выживание в экстремальных ситуациях. Удивительные факты </a:t>
            </a:r>
          </a:p>
          <a:p>
            <a:r>
              <a:rPr lang="ru-RU" dirty="0" smtClean="0"/>
              <a:t>Автор: П. </a:t>
            </a:r>
            <a:r>
              <a:rPr lang="ru-RU" dirty="0" smtClean="0"/>
              <a:t>Доусуэлл. </a:t>
            </a:r>
            <a:r>
              <a:rPr lang="ru-RU" dirty="0" smtClean="0"/>
              <a:t>Издательство: </a:t>
            </a:r>
            <a:r>
              <a:rPr lang="ru-RU" dirty="0" err="1" smtClean="0"/>
              <a:t>Росмэн</a:t>
            </a:r>
            <a:r>
              <a:rPr lang="ru-RU" dirty="0" smtClean="0"/>
              <a:t>, 1996 </a:t>
            </a:r>
            <a:r>
              <a:rPr lang="ru-RU" dirty="0" smtClean="0"/>
              <a:t>г., 64 с.  </a:t>
            </a:r>
            <a:r>
              <a:rPr lang="ru-RU" dirty="0" smtClean="0"/>
              <a:t>Формат  русский.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57620" y="2132856"/>
            <a:ext cx="50006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Из этой книги читатель узнает, как можно выжить в экстремальных условиях, описаны чрезвычайные ситуации. Перечислены знаменитые катастрофы, рассказывается </a:t>
            </a:r>
            <a:r>
              <a:rPr lang="ru-RU" dirty="0" smtClean="0"/>
              <a:t>                        о </a:t>
            </a:r>
            <a:r>
              <a:rPr lang="ru-RU" dirty="0" smtClean="0"/>
              <a:t>миражах и их возникновении, нападениях животных, спасении людей и спасательном оборудовании. </a:t>
            </a:r>
            <a:endParaRPr lang="ru-RU" dirty="0"/>
          </a:p>
        </p:txBody>
      </p:sp>
      <p:pic>
        <p:nvPicPr>
          <p:cNvPr id="19458" name="Picture 2" descr="&amp;Vcy;&amp;ycy;&amp;zhcy;&amp;icy;&amp;vcy;&amp;acy;&amp;ncy;&amp;icy;&amp;iecy; &amp;vcy; &amp;ecy;&amp;kcy;&amp;scy;&amp;tcy;&amp;rcy;&amp;iecy;&amp;mcy;&amp;acy;&amp;lcy;&amp;softcy;&amp;ncy;&amp;ycy;&amp;khcy; &amp;scy;&amp;icy;&amp;tcy;&amp;ucy;&amp;acy;&amp;tscy;&amp;icy;&amp;yacy;&amp;khcy; - &amp;Dcy;&amp;ocy;&amp;ucy;&amp;scy;&amp;ucy;&amp;ecy;&amp;lcy;&amp;lcy; &amp;Pcy;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500174"/>
            <a:ext cx="3143272" cy="44424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9058" y="1071546"/>
            <a:ext cx="478976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Книга рассказывает об опыте выживания коренных северных народов, древнерусских методиках, традициях многочисленных народов стран СНГ</a:t>
            </a:r>
            <a:r>
              <a:rPr lang="ru-RU" dirty="0" smtClean="0"/>
              <a:t>.</a:t>
            </a:r>
            <a:r>
              <a:rPr lang="ru-RU" dirty="0" smtClean="0"/>
              <a:t> Согласно утверждаемой концепции, безопасность обеспечивается в первую очередь не снаряжением и предварительной подготовкой, а культурой общения с окружающим миром, что и позволяет предотвращать чрезвычайные происшествия. В случае же экстремальных ситуаций предполагаются действия при полном отсутствии </a:t>
            </a:r>
            <a:r>
              <a:rPr lang="ru-RU" dirty="0" smtClean="0"/>
              <a:t>подготовленного снаряжения и </a:t>
            </a:r>
            <a:r>
              <a:rPr lang="ru-RU" dirty="0" smtClean="0"/>
              <a:t>медикаментов.</a:t>
            </a:r>
          </a:p>
          <a:p>
            <a:r>
              <a:rPr lang="ru-RU" dirty="0" smtClean="0"/>
              <a:t>Рассматриваются также межличностные проблемы, возникающие в реальных сложных обстановках, при столкновении мнений, а также методики конфликтологии.</a:t>
            </a:r>
          </a:p>
          <a:p>
            <a:r>
              <a:rPr lang="ru-RU" i="1" dirty="0" smtClean="0"/>
              <a:t/>
            </a:r>
            <a:br>
              <a:rPr lang="ru-RU" i="1" dirty="0" smtClean="0"/>
            </a:br>
            <a:endParaRPr lang="ru-RU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5643578"/>
            <a:ext cx="4644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357166"/>
            <a:ext cx="77153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Чеурин</a:t>
            </a:r>
            <a:r>
              <a:rPr lang="ru-RU" b="1" dirty="0" smtClean="0"/>
              <a:t> Г. С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b="1" dirty="0" err="1" smtClean="0"/>
              <a:t>Самоспасение</a:t>
            </a:r>
            <a:r>
              <a:rPr lang="ru-RU" b="1" dirty="0" smtClean="0"/>
              <a:t> </a:t>
            </a:r>
            <a:r>
              <a:rPr lang="ru-RU" b="1" dirty="0" smtClean="0"/>
              <a:t>без снаряжения </a:t>
            </a:r>
            <a:r>
              <a:rPr lang="ru-RU" b="1" dirty="0" smtClean="0"/>
              <a:t>/ Г.С. </a:t>
            </a:r>
            <a:r>
              <a:rPr lang="ru-RU" b="1" dirty="0" err="1" smtClean="0"/>
              <a:t>Чеурин</a:t>
            </a:r>
            <a:r>
              <a:rPr lang="ru-RU" b="1" dirty="0" smtClean="0"/>
              <a:t>. – </a:t>
            </a:r>
            <a:r>
              <a:rPr lang="ru-RU" dirty="0" smtClean="0"/>
              <a:t>М., Русский журнал, 2000.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13314" name="Picture 2" descr="https://img-fotki.yandex.ru/get/9153/59038356.5/0_a1d83_9871adbf_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1285860"/>
            <a:ext cx="2860183" cy="4451647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520541" y="3244334"/>
            <a:ext cx="2648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г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качать бесплатно книгу «Психопатологические последствия чрезвычайных ситуаций» Пуховский Н.Н.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785926"/>
            <a:ext cx="2880320" cy="395537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500430" y="1285860"/>
            <a:ext cx="535785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Книга </a:t>
            </a:r>
            <a:r>
              <a:rPr lang="ru-RU" dirty="0" smtClean="0"/>
              <a:t>посвящена рассмотрению проблем теоретической основы научной психиатрии — общей психопатологии. В сборник вошли следующие </a:t>
            </a:r>
            <a:r>
              <a:rPr lang="ru-RU" dirty="0" smtClean="0"/>
              <a:t>работы: </a:t>
            </a:r>
            <a:r>
              <a:rPr lang="ru-RU" dirty="0" smtClean="0"/>
              <a:t>«Психопатологические последствия чрезвычайных ситуаций», «Криминальная психопатология и пенитенциарная психиатрия». </a:t>
            </a:r>
            <a:r>
              <a:rPr lang="ru-RU" dirty="0" smtClean="0"/>
              <a:t>                                              </a:t>
            </a:r>
          </a:p>
          <a:p>
            <a:r>
              <a:rPr lang="ru-RU" dirty="0" smtClean="0"/>
              <a:t>Особо </a:t>
            </a:r>
            <a:r>
              <a:rPr lang="ru-RU" dirty="0" smtClean="0"/>
              <a:t>акцентируется опасность психопатологических последствий чрезвычайных ситуаций для общества</a:t>
            </a:r>
            <a:r>
              <a:rPr lang="ru-RU" dirty="0" smtClean="0"/>
              <a:t>. Книга </a:t>
            </a:r>
            <a:r>
              <a:rPr lang="ru-RU" dirty="0" smtClean="0"/>
              <a:t>ориентирована </a:t>
            </a:r>
            <a:r>
              <a:rPr lang="ru-RU" dirty="0" smtClean="0"/>
              <a:t>на </a:t>
            </a:r>
            <a:r>
              <a:rPr lang="ru-RU" dirty="0" smtClean="0"/>
              <a:t>студентов-медиков и молодых врачей, занимающихся психиатрией, также может представлять интерес для педагогов, юристов, психологов. </a:t>
            </a:r>
            <a:r>
              <a:rPr lang="ru-RU" dirty="0" smtClean="0"/>
              <a:t>Этой </a:t>
            </a:r>
            <a:r>
              <a:rPr lang="ru-RU" dirty="0" smtClean="0"/>
              <a:t>категории читателей автор </a:t>
            </a:r>
            <a:r>
              <a:rPr lang="ru-RU" dirty="0" smtClean="0"/>
              <a:t>высказывает общую </a:t>
            </a:r>
            <a:r>
              <a:rPr lang="ru-RU" dirty="0" smtClean="0"/>
              <a:t>идею — содержанием психиатрической помощи человеку является не только и не столько борьба за здоровье и жизнь пациента, сколько усилия, направленные на повышение качества его </a:t>
            </a:r>
            <a:r>
              <a:rPr lang="ru-RU" dirty="0" smtClean="0"/>
              <a:t>жизни.</a:t>
            </a:r>
            <a:endParaRPr lang="ru-RU" dirty="0" smtClean="0"/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260648"/>
            <a:ext cx="83907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Пуховский</a:t>
            </a:r>
            <a:r>
              <a:rPr lang="ru-RU" b="1" dirty="0" smtClean="0"/>
              <a:t> </a:t>
            </a:r>
            <a:r>
              <a:rPr lang="ru-RU" b="1" dirty="0" smtClean="0"/>
              <a:t>Н.Н</a:t>
            </a:r>
            <a:r>
              <a:rPr lang="ru-RU" b="1" dirty="0" smtClean="0"/>
              <a:t>. </a:t>
            </a:r>
            <a:r>
              <a:rPr lang="ru-RU" b="1" dirty="0" smtClean="0"/>
              <a:t>Психопатологические последствия чрезвычайных </a:t>
            </a:r>
            <a:r>
              <a:rPr lang="ru-RU" b="1" dirty="0" smtClean="0"/>
              <a:t>ситуаций</a:t>
            </a:r>
            <a:r>
              <a:rPr lang="ru-RU" dirty="0" smtClean="0"/>
              <a:t>/ Н.Н. </a:t>
            </a:r>
            <a:r>
              <a:rPr lang="ru-RU" dirty="0" err="1" smtClean="0"/>
              <a:t>Пуховский</a:t>
            </a:r>
            <a:r>
              <a:rPr lang="ru-RU" dirty="0" smtClean="0"/>
              <a:t> .</a:t>
            </a:r>
            <a:r>
              <a:rPr lang="ru-RU" b="1" dirty="0" smtClean="0"/>
              <a:t>—</a:t>
            </a:r>
            <a:r>
              <a:rPr lang="ru-RU" dirty="0" smtClean="0"/>
              <a:t>М.: Академический Проект</a:t>
            </a:r>
            <a:r>
              <a:rPr lang="ru-RU" dirty="0" smtClean="0"/>
              <a:t>; 2000</a:t>
            </a:r>
            <a:r>
              <a:rPr lang="ru-RU" dirty="0" smtClean="0"/>
              <a:t>.—286 с. — (Библиотека психологии, психоанализа, психотерапии). 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3040" y="1052736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 smtClean="0"/>
          </a:p>
          <a:p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428604"/>
            <a:ext cx="86409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Михайлов Л. А., Соломин В. П. Чрезвычайные ситуации природного, техногенного </a:t>
            </a:r>
          </a:p>
          <a:p>
            <a:r>
              <a:rPr lang="ru-RU" b="1" dirty="0" smtClean="0"/>
              <a:t>и социального характера и защита от них : </a:t>
            </a:r>
            <a:r>
              <a:rPr lang="ru-RU" dirty="0" smtClean="0"/>
              <a:t>учебник для ВУЗов: Питер, 2009 г.</a:t>
            </a:r>
          </a:p>
          <a:p>
            <a:r>
              <a:rPr lang="ru-RU" b="1" dirty="0" smtClean="0"/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428992" y="1428736"/>
            <a:ext cx="571500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Учебник написан коллективом преподавателей факультета безопасности жизнедеятельности Российского государственного педагогического университета им. А. И. Герцена.</a:t>
            </a:r>
            <a:br>
              <a:rPr lang="ru-RU" dirty="0" smtClean="0"/>
            </a:br>
            <a:r>
              <a:rPr lang="ru-RU" dirty="0" smtClean="0"/>
              <a:t>В учебнике рассматриваются причины и типы чрезвычайных ситуаций техногенного, природного и социального характера и меры по их предотвращению. Детально проанализированы последствия чрезвычайных ситуаций различного характера и возможности защиты от них. Задача курса - подготовить студентов к рациональным, эффективным, психически и морально обоснованным действиям в этих ситуациях. Учебник является фундаментальным для подготовки специалистов безопасности, бакалавров по профилю "Безопасность жизнедеятельности", курсантов и слушателей всех высших учебных заведений силовых структур.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Михайлов, Соломин - Чрезвычайные ситуации природного, техногенного и социального характера и защита от них обложка книг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643050"/>
            <a:ext cx="2681024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alleng.org/d_images/ecol/07_sm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571612"/>
            <a:ext cx="2880320" cy="4186511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995936" y="1268760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Представлен широкий круг общеэкологических проблем, ядром которых выступает идея </a:t>
            </a:r>
            <a:r>
              <a:rPr lang="ru-RU" dirty="0" err="1" smtClean="0"/>
              <a:t>коэв</a:t>
            </a:r>
            <a:r>
              <a:rPr lang="ru-RU" dirty="0" smtClean="0"/>
              <a:t>  </a:t>
            </a:r>
            <a:r>
              <a:rPr lang="ru-RU" dirty="0" err="1" smtClean="0"/>
              <a:t>олюции</a:t>
            </a:r>
            <a:r>
              <a:rPr lang="ru-RU" dirty="0" smtClean="0"/>
              <a:t> </a:t>
            </a:r>
            <a:r>
              <a:rPr lang="ru-RU" dirty="0" smtClean="0"/>
              <a:t>человека и биосферы. </a:t>
            </a:r>
            <a:r>
              <a:rPr lang="ru-RU" dirty="0" smtClean="0"/>
              <a:t>                                       Пособие</a:t>
            </a:r>
            <a:r>
              <a:rPr lang="ru-RU" dirty="0" smtClean="0"/>
              <a:t>, направленное на формирование у обучающихся экологического мышления, содержит разделы по экологической безопасности, безопасности жизнедеятельности, источникам и уровням загрязнений биосферы, основам мониторинга, математическим моделям </a:t>
            </a:r>
            <a:r>
              <a:rPr lang="ru-RU" dirty="0" smtClean="0"/>
              <a:t>                    в </a:t>
            </a:r>
            <a:r>
              <a:rPr lang="ru-RU" dirty="0" smtClean="0"/>
              <a:t>экологии, а также экологическому менеджменту и экологическому праву.</a:t>
            </a:r>
          </a:p>
          <a:p>
            <a:r>
              <a:rPr lang="ru-RU" dirty="0" smtClean="0"/>
              <a:t>Для студентов высших и средних специальных учебных заведений, а также менеджеров и руководителей экологических служб.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428604"/>
            <a:ext cx="832043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Экология и безопасность </a:t>
            </a:r>
            <a:r>
              <a:rPr lang="ru-RU" b="1" dirty="0" smtClean="0"/>
              <a:t>жизнедеятельности </a:t>
            </a:r>
            <a:r>
              <a:rPr lang="ru-RU" i="1" dirty="0" smtClean="0"/>
              <a:t>/</a:t>
            </a:r>
            <a:r>
              <a:rPr lang="ru-RU" dirty="0" smtClean="0"/>
              <a:t>ред. Д.А. </a:t>
            </a:r>
            <a:r>
              <a:rPr lang="ru-RU" dirty="0" smtClean="0"/>
              <a:t>Кривошеин, Л.А. Муравей и </a:t>
            </a:r>
            <a:r>
              <a:rPr lang="ru-RU" dirty="0" smtClean="0"/>
              <a:t>др</a:t>
            </a:r>
            <a:r>
              <a:rPr lang="ru-RU" dirty="0" smtClean="0"/>
              <a:t>.</a:t>
            </a:r>
            <a:r>
              <a:rPr lang="ru-RU" b="1" i="1" dirty="0" smtClean="0"/>
              <a:t> – </a:t>
            </a:r>
            <a:r>
              <a:rPr lang="ru-RU" dirty="0" smtClean="0"/>
              <a:t> </a:t>
            </a:r>
            <a:r>
              <a:rPr lang="ru-RU" dirty="0" smtClean="0"/>
              <a:t>М.: 2000. - 447 с. </a:t>
            </a:r>
          </a:p>
          <a:p>
            <a:endParaRPr lang="ru-RU" dirty="0" smtClean="0"/>
          </a:p>
          <a:p>
            <a:r>
              <a:rPr lang="ru-RU" b="1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4" name="Picture 6" descr="https://j.livelib.ru/workpic/1002324734/140x220/2e20/Dmitrij_Olshanskij__Psihologiya_terror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786190"/>
            <a:ext cx="1649637" cy="2592288"/>
          </a:xfrm>
          <a:prstGeom prst="rect">
            <a:avLst/>
          </a:prstGeom>
          <a:noFill/>
        </p:spPr>
      </p:pic>
      <p:pic>
        <p:nvPicPr>
          <p:cNvPr id="32776" name="Picture 8" descr="http://www.rgub.ru/searchcat/covers/BOOK-32457-larg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1214422"/>
            <a:ext cx="2786082" cy="4137746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3995936" y="1844824"/>
            <a:ext cx="489654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Данная книга является серьезным научным исследованием проблемы терроризма. Она представляет собой системное изложение целостной и последовательной авторской концепции психологии терроризма. </a:t>
            </a:r>
            <a:r>
              <a:rPr lang="ru-RU" dirty="0" smtClean="0"/>
              <a:t>                          Автор </a:t>
            </a:r>
            <a:r>
              <a:rPr lang="ru-RU" dirty="0" smtClean="0"/>
              <a:t>подробно излагает собственные исследования психологических особенностей террористов и их жертв, вносит ясность </a:t>
            </a:r>
            <a:r>
              <a:rPr lang="ru-RU" dirty="0" smtClean="0"/>
              <a:t>                           в </a:t>
            </a:r>
            <a:r>
              <a:rPr lang="ru-RU" dirty="0" smtClean="0"/>
              <a:t>понятия "террор", "терроризм", "террористический акт", "мировой терроризм" и </a:t>
            </a:r>
            <a:r>
              <a:rPr lang="ru-RU" dirty="0" smtClean="0"/>
              <a:t>другие.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85720" y="285728"/>
            <a:ext cx="850112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Ольшанский</a:t>
            </a:r>
            <a:r>
              <a:rPr lang="ru-RU" dirty="0" smtClean="0"/>
              <a:t> </a:t>
            </a:r>
            <a:r>
              <a:rPr lang="ru-RU" b="1" dirty="0" smtClean="0"/>
              <a:t>Д.В</a:t>
            </a:r>
            <a:r>
              <a:rPr lang="ru-RU" dirty="0" smtClean="0"/>
              <a:t>. </a:t>
            </a:r>
            <a:r>
              <a:rPr lang="ru-RU" b="1" dirty="0" smtClean="0"/>
              <a:t>Психология</a:t>
            </a:r>
            <a:r>
              <a:rPr lang="ru-RU" dirty="0" smtClean="0"/>
              <a:t> </a:t>
            </a:r>
            <a:r>
              <a:rPr lang="ru-RU" b="1" dirty="0" smtClean="0"/>
              <a:t>терроризма </a:t>
            </a:r>
            <a:r>
              <a:rPr lang="ru-RU" dirty="0" smtClean="0"/>
              <a:t>/Д.В. Ольшанский. </a:t>
            </a:r>
            <a:r>
              <a:rPr lang="ru-RU" b="1" dirty="0" smtClean="0"/>
              <a:t>– </a:t>
            </a:r>
            <a:r>
              <a:rPr lang="ru-RU" dirty="0" smtClean="0"/>
              <a:t>Питер</a:t>
            </a:r>
            <a:r>
              <a:rPr lang="ru-RU" dirty="0" smtClean="0"/>
              <a:t>, 2002 г</a:t>
            </a:r>
            <a:r>
              <a:rPr lang="ru-RU" dirty="0" smtClean="0"/>
              <a:t>., </a:t>
            </a:r>
            <a:r>
              <a:rPr lang="ru-RU" dirty="0" smtClean="0"/>
              <a:t>288 </a:t>
            </a:r>
            <a:r>
              <a:rPr lang="ru-RU" dirty="0" smtClean="0"/>
              <a:t>с.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 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1142984"/>
            <a:ext cx="8892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Правовое регулирование и органы обеспечения безопасности жизнедеятельност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643050"/>
            <a:ext cx="2952326" cy="432048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3857620" y="1643050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В учебном пособии рассматриваются основные аспекты организационно-правового регулирования обеспечения безопасности: система органов обеспечения безопасности жизнедеятельности и правое регулирование их деятельности; государственная политика в области защиты населения от опасностей и чрезвычайных ситуаций жизнедеятельности, нормативно-правовое обеспечение в области защиты населения и территорий от чрезвычайных ситуаций; Федеральные целевые программы в области предупреждения и ликвидации.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85728"/>
            <a:ext cx="7920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Михайлов Л.А., В.М</a:t>
            </a:r>
            <a:r>
              <a:rPr lang="ru-RU" b="1" dirty="0" smtClean="0"/>
              <a:t>. Губанов, </a:t>
            </a:r>
            <a:r>
              <a:rPr lang="ru-RU" b="1" dirty="0" smtClean="0"/>
              <a:t>З.А</a:t>
            </a:r>
            <a:r>
              <a:rPr lang="ru-RU" b="1" dirty="0" smtClean="0"/>
              <a:t>. </a:t>
            </a:r>
            <a:r>
              <a:rPr lang="ru-RU" b="1" dirty="0" err="1" smtClean="0"/>
              <a:t>Сибирякова</a:t>
            </a:r>
            <a:r>
              <a:rPr lang="ru-RU" b="1" dirty="0" smtClean="0"/>
              <a:t>, В. П. </a:t>
            </a:r>
            <a:r>
              <a:rPr lang="ru-RU" b="1" dirty="0" smtClean="0"/>
              <a:t>Соломин. Правовое </a:t>
            </a:r>
            <a:r>
              <a:rPr lang="ru-RU" b="1" dirty="0" smtClean="0"/>
              <a:t>регулирование и органы обеспечения безопасности </a:t>
            </a:r>
            <a:r>
              <a:rPr lang="ru-RU" b="1" dirty="0" smtClean="0"/>
              <a:t>жизнедеятельности</a:t>
            </a:r>
            <a:r>
              <a:rPr lang="ru-RU" dirty="0" smtClean="0"/>
              <a:t>: у</a:t>
            </a:r>
            <a:r>
              <a:rPr lang="ru-RU" dirty="0" smtClean="0"/>
              <a:t>чебное </a:t>
            </a:r>
            <a:r>
              <a:rPr lang="ru-RU" dirty="0" smtClean="0"/>
              <a:t>пособие. — М.: Академия, 2008. — 256 с.</a:t>
            </a:r>
          </a:p>
          <a:p>
            <a:endParaRPr lang="ru-RU" b="1" dirty="0" smtClean="0"/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71934" y="1285860"/>
            <a:ext cx="4572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Учебник предназначен для студентов, курсантов и слушателей гражданской защиты МЧС России, а также учащихся вузов, готовящих специалистов по специальности «Защита в ЧС».</a:t>
            </a:r>
            <a:br>
              <a:rPr lang="ru-RU" dirty="0" smtClean="0"/>
            </a:br>
            <a:r>
              <a:rPr lang="ru-RU" dirty="0" smtClean="0"/>
              <a:t>В учебнике раскрываются принципы нелинейного возникновения опасных природных процессов на основе взаимодействия сложных открытых систем. Особое внимание уделено закономерностям возникновения и развития опасных природных процессов, их предсказанию, оперативному реагированию, проведению превентивных и защитных мероприятий. Учебник хорошо иллюстрирован, что способствует лучшему усвоению материала.</a:t>
            </a:r>
            <a:endParaRPr lang="ru-RU" dirty="0"/>
          </a:p>
        </p:txBody>
      </p:sp>
      <p:pic>
        <p:nvPicPr>
          <p:cNvPr id="30722" name="Picture 2" descr="Мазур И.И., Иванов О.П. Опасные природные процессы. Вводный кур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500174"/>
            <a:ext cx="2945507" cy="4222949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85720" y="285728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Мазур</a:t>
            </a:r>
            <a:r>
              <a:rPr lang="ru-RU" b="1" dirty="0" smtClean="0"/>
              <a:t> И</a:t>
            </a:r>
            <a:r>
              <a:rPr lang="ru-RU" b="1" dirty="0" smtClean="0"/>
              <a:t>. И</a:t>
            </a:r>
            <a:r>
              <a:rPr lang="ru-RU" b="1" dirty="0" smtClean="0"/>
              <a:t>. Опасные </a:t>
            </a:r>
            <a:r>
              <a:rPr lang="ru-RU" b="1" dirty="0" smtClean="0"/>
              <a:t>природные процессы: </a:t>
            </a:r>
            <a:r>
              <a:rPr lang="ru-RU" dirty="0" smtClean="0"/>
              <a:t>вводный курс: учебник для вузов по специальности  «Защита в ЧС» / И. И. </a:t>
            </a:r>
            <a:r>
              <a:rPr lang="ru-RU" dirty="0" err="1" smtClean="0"/>
              <a:t>Мазур</a:t>
            </a:r>
            <a:r>
              <a:rPr lang="ru-RU" dirty="0" smtClean="0"/>
              <a:t>, О. П. Иванов. – Москва: Экономика, </a:t>
            </a:r>
            <a:r>
              <a:rPr lang="ru-RU" dirty="0" smtClean="0"/>
              <a:t>                      2004</a:t>
            </a:r>
            <a:r>
              <a:rPr lang="ru-RU" dirty="0" smtClean="0"/>
              <a:t>. – 702 с.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Моделирование процессов управления и принятия решений в условиях чрезвычайных ситуац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285860"/>
            <a:ext cx="3168352" cy="4659341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815408" y="980728"/>
            <a:ext cx="532859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Приведены методологические, методические и модельные подходы к моделированию и управлению в условиях чрезвычайных </a:t>
            </a:r>
            <a:r>
              <a:rPr lang="ru-RU" dirty="0" smtClean="0"/>
              <a:t>ситуаций. </a:t>
            </a:r>
            <a:r>
              <a:rPr lang="ru-RU" dirty="0" smtClean="0"/>
              <a:t>Рассмотрены методологии концептуального моделирования и синтеза алгоритмов управления при ликвидации ЧС, моделирования и синтеза алгоритмов управления в условиях ЧС </a:t>
            </a:r>
            <a:r>
              <a:rPr lang="ru-RU" dirty="0" smtClean="0"/>
              <a:t>                                  с </a:t>
            </a:r>
            <a:r>
              <a:rPr lang="ru-RU" dirty="0" smtClean="0"/>
              <a:t>использованием нечетких когнитивных карт, методы и модели, предназначенные для моделирования и синтеза алгоритмов управления </a:t>
            </a:r>
            <a:r>
              <a:rPr lang="ru-RU" dirty="0" smtClean="0"/>
              <a:t>            в </a:t>
            </a:r>
            <a:r>
              <a:rPr lang="ru-RU" dirty="0" smtClean="0"/>
              <a:t>условиях быстропротекающих ЧС, сценарии управления ликвидацией ЧС с использованием системного подхода, а также структуры и функциональный элементный состав региональной информационной системы, реализующей поддержку принятия решений при ликвидации ЧС. Книга адресована специалистам, научным работникам, аспирантам и студентам в области управления риском в различных сферах деятельности человека, общества и государства.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285728"/>
            <a:ext cx="89644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Ямалов</a:t>
            </a:r>
            <a:r>
              <a:rPr lang="ru-RU" b="1" dirty="0" smtClean="0"/>
              <a:t> И.У. Моделирование </a:t>
            </a:r>
            <a:r>
              <a:rPr lang="ru-RU" b="1" dirty="0" smtClean="0"/>
              <a:t>процессов управления и принятия решений в условиях чрезвычайных ситуаций </a:t>
            </a:r>
            <a:r>
              <a:rPr lang="ru-RU" dirty="0" smtClean="0"/>
              <a:t>/ И. У. </a:t>
            </a:r>
            <a:r>
              <a:rPr lang="ru-RU" dirty="0" err="1" smtClean="0"/>
              <a:t>Ямалов</a:t>
            </a:r>
            <a:r>
              <a:rPr lang="ru-RU" dirty="0" smtClean="0"/>
              <a:t>. М. : Лаборатория базовых знаний, 2007. –273 с.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knigisosklada.ru/images/books/2145/big/214530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3116"/>
            <a:ext cx="2697668" cy="389235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00034" y="357166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Безопасность жизнедеятельности и защита окружающей </a:t>
            </a:r>
          </a:p>
          <a:p>
            <a:r>
              <a:rPr lang="ru-RU" b="1" dirty="0" smtClean="0"/>
              <a:t>среды (</a:t>
            </a:r>
            <a:r>
              <a:rPr lang="ru-RU" b="1" dirty="0" err="1" smtClean="0"/>
              <a:t>техносферная</a:t>
            </a:r>
            <a:r>
              <a:rPr lang="ru-RU" b="1" dirty="0" smtClean="0"/>
              <a:t> безопасность) </a:t>
            </a:r>
            <a:r>
              <a:rPr lang="ru-RU" dirty="0" smtClean="0"/>
              <a:t>: учебник для бакалавров / С. В. Белов. — 4-е изд., </a:t>
            </a:r>
            <a:r>
              <a:rPr lang="ru-RU" dirty="0" err="1" smtClean="0"/>
              <a:t>перераб</a:t>
            </a:r>
            <a:r>
              <a:rPr lang="ru-RU" dirty="0" smtClean="0"/>
              <a:t>. и доп. — М. : Издательство </a:t>
            </a:r>
            <a:r>
              <a:rPr lang="ru-RU" dirty="0" err="1" smtClean="0"/>
              <a:t>Юрайт</a:t>
            </a:r>
            <a:r>
              <a:rPr lang="ru-RU" dirty="0" smtClean="0"/>
              <a:t> ; ИД </a:t>
            </a:r>
            <a:r>
              <a:rPr lang="ru-RU" dirty="0" err="1" smtClean="0"/>
              <a:t>Юрайт</a:t>
            </a:r>
            <a:r>
              <a:rPr lang="ru-RU" dirty="0" smtClean="0"/>
              <a:t>, 2013. — 682 с. — Серия : Бакалавр. Базовый курс.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14678" y="1779687"/>
            <a:ext cx="592932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Изложены вопросы возникновения учений </a:t>
            </a:r>
          </a:p>
          <a:p>
            <a:r>
              <a:rPr lang="ru-RU" dirty="0" smtClean="0"/>
              <a:t>о безопасности жизнедеятельности человека и защите окружающей его среды. Рассмотрены теоретические основы учения о </a:t>
            </a:r>
            <a:r>
              <a:rPr lang="ru-RU" dirty="0" err="1" smtClean="0"/>
              <a:t>человеко</a:t>
            </a:r>
            <a:r>
              <a:rPr lang="ru-RU" dirty="0" smtClean="0"/>
              <a:t>- и </a:t>
            </a:r>
            <a:r>
              <a:rPr lang="ru-RU" dirty="0" err="1" smtClean="0"/>
              <a:t>природозащитной</a:t>
            </a:r>
            <a:r>
              <a:rPr lang="ru-RU" dirty="0" smtClean="0"/>
              <a:t> деятельности, описаны современный мир опасностей (естественных, антропогенных, техногенных и др.) и проблемы техносферной безопасности. Подробно раскрыты вопросы защиты человека и природы от различных видов опасностей.</a:t>
            </a:r>
          </a:p>
          <a:p>
            <a:r>
              <a:rPr lang="ru-RU" dirty="0" smtClean="0"/>
              <a:t>Рассмотрены мониторинг и контроль опасностей в глобальном масштабе и более подробно в пределах Российской Федерации и отдельных ее территорий, а также государственное управление БЖД и ЗОС.</a:t>
            </a:r>
          </a:p>
          <a:p>
            <a:r>
              <a:rPr lang="ru-RU" dirty="0" smtClean="0"/>
              <a:t>Соответствует Федеральному государственному </a:t>
            </a:r>
          </a:p>
          <a:p>
            <a:r>
              <a:rPr lang="ru-RU" dirty="0" smtClean="0"/>
              <a:t>образовательному стандарту высшего профессионального образования третьего поколения.</a:t>
            </a:r>
          </a:p>
          <a:p>
            <a:r>
              <a:rPr lang="ru-RU" dirty="0" smtClean="0"/>
              <a:t>Для бакалавров всех направлений подготовки в высших учебных заведениях России.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50112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Основы безопасности жизнедеятельности. </a:t>
            </a:r>
            <a:r>
              <a:rPr lang="ru-RU" dirty="0" smtClean="0"/>
              <a:t>Рабочие программы. Предметная линия учебников под редакцией А. Т. Смирнова. 5—9 классы : учеб. пособие для </a:t>
            </a:r>
            <a:r>
              <a:rPr lang="ru-RU" dirty="0" err="1" smtClean="0"/>
              <a:t>общеобразоват</a:t>
            </a:r>
            <a:r>
              <a:rPr lang="ru-RU" dirty="0" smtClean="0"/>
              <a:t>. организаций / А. Т. Смирнов, Б. О. Хренников. — 4-е изд. — М. : Просвещение, 2016. — 63 с.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14678" y="1785926"/>
            <a:ext cx="592932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Программа разработана в соответствии с требованиями </a:t>
            </a:r>
          </a:p>
          <a:p>
            <a:r>
              <a:rPr lang="ru-RU" dirty="0" smtClean="0"/>
              <a:t>к результатам освоения основной образовательной программы основного общего образования Федерального государственного образовательного стандарта основного общего образования и направлена </a:t>
            </a:r>
          </a:p>
          <a:p>
            <a:r>
              <a:rPr lang="ru-RU" dirty="0" smtClean="0"/>
              <a:t>на достижение учащимися личностных, метапредметных и предметных результатов по курсу </a:t>
            </a:r>
          </a:p>
          <a:p>
            <a:r>
              <a:rPr lang="ru-RU" dirty="0" smtClean="0"/>
              <a:t>«Основы безопасности жизнедеятельности».</a:t>
            </a:r>
          </a:p>
          <a:p>
            <a:r>
              <a:rPr lang="ru-RU" dirty="0" smtClean="0"/>
              <a:t>Тематическое планирование программы соответствует </a:t>
            </a:r>
          </a:p>
          <a:p>
            <a:r>
              <a:rPr lang="ru-RU" dirty="0" smtClean="0"/>
              <a:t>структуре учебников для 5—9 </a:t>
            </a:r>
            <a:r>
              <a:rPr lang="ru-RU" dirty="0" smtClean="0"/>
              <a:t>классов.</a:t>
            </a:r>
            <a:endParaRPr lang="ru-RU" dirty="0" smtClean="0"/>
          </a:p>
          <a:p>
            <a:r>
              <a:rPr lang="ru-RU" dirty="0" smtClean="0"/>
              <a:t>Программа адресована преподавателям курса </a:t>
            </a:r>
          </a:p>
          <a:p>
            <a:r>
              <a:rPr lang="ru-RU" dirty="0" smtClean="0"/>
              <a:t>«Основы безопасности жизнедеятельности» общеобразовательных организаций.</a:t>
            </a:r>
            <a:endParaRPr lang="ru-RU" dirty="0"/>
          </a:p>
        </p:txBody>
      </p:sp>
      <p:pic>
        <p:nvPicPr>
          <p:cNvPr id="3076" name="Picture 4" descr="https://st8.stblizko.ru/images/product/290/553/846_origi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000240"/>
            <a:ext cx="2571768" cy="35718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library.fa.ru/img/Murave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857364"/>
            <a:ext cx="2500330" cy="35719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857224" y="285728"/>
            <a:ext cx="72866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Безопасность жизнедеятельности: </a:t>
            </a:r>
            <a:r>
              <a:rPr lang="ru-RU" dirty="0" smtClean="0"/>
              <a:t>учебное пособие  / редактор Л. А. Муравей. — 2-е изд., </a:t>
            </a:r>
            <a:r>
              <a:rPr lang="ru-RU" dirty="0" err="1" smtClean="0"/>
              <a:t>перераб</a:t>
            </a:r>
            <a:r>
              <a:rPr lang="ru-RU" dirty="0" smtClean="0"/>
              <a:t>. и доп. — М.: ЮНИТИ-ДАНА, 2010.— 431 с. Учебное пособие для вузов, Муравей Л. А., 2010.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71802" y="1428736"/>
            <a:ext cx="607219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Приведены основные понятия, определения и термины безопасности жизнедеятельности. Сформулированы основы экологической безопасности человека, а также гарантия безопасности; понятия опасности, риска и чрезвычайной ситуации. Анализируются вопросы охраны окружающей среды в качестве основы безопасности жизнедеятельности. Рассматриваются вопросы поддержания оптимального состояния среды обитания человека в зонах труда, быта и отдыха, а также безопасности жизнедеятельности населения и территорий в чрезвычайных ситуациях природного и техногенного происхождения. Особое внимание уделяется мониторингу как инструменту оценки среды, необходимой для обеспечения безопасности жизнедеятельности.</a:t>
            </a:r>
            <a:br>
              <a:rPr lang="ru-RU" dirty="0" smtClean="0"/>
            </a:br>
            <a:r>
              <a:rPr lang="ru-RU" dirty="0" smtClean="0"/>
              <a:t>Для студентов и преподавателей высших и средних специальных учебных заведений, руководителей предприятий и организаций, специалистов государственных и муниципальных служб.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https://medbukinist.ru/covers/9993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edbukinist.ru/covers/9993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https://medbukinist.ru/covers/9993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2" name="AutoShape 8" descr="https://medbukinist.ru/covers/9993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4" name="AutoShape 10" descr="https://medbukinist.ru/covers/99931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428604"/>
            <a:ext cx="83582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Вандышев А.Р. </a:t>
            </a:r>
            <a:r>
              <a:rPr lang="ru-RU" b="1" dirty="0" smtClean="0"/>
              <a:t>Безопасность жизнедеятельности и медицина катастроф</a:t>
            </a:r>
            <a:r>
              <a:rPr lang="ru-RU" dirty="0" smtClean="0"/>
              <a:t>: учебное пособие</a:t>
            </a:r>
            <a:r>
              <a:rPr lang="ru-RU" b="1" dirty="0" smtClean="0"/>
              <a:t> </a:t>
            </a:r>
            <a:r>
              <a:rPr lang="ru-RU" dirty="0" smtClean="0"/>
              <a:t>/Вандышев </a:t>
            </a:r>
            <a:r>
              <a:rPr lang="ru-RU" dirty="0" smtClean="0"/>
              <a:t>А.Р., Ростов </a:t>
            </a:r>
            <a:r>
              <a:rPr lang="ru-RU" dirty="0" err="1" smtClean="0"/>
              <a:t>н</a:t>
            </a:r>
            <a:r>
              <a:rPr lang="ru-RU" dirty="0" smtClean="0"/>
              <a:t>/Д: «Феникс», 2002. – 384 с.</a:t>
            </a:r>
          </a:p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29058" y="1500174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Учебное пособие «Безопасность жизнедеятельности и медицина катастроф» разработано в соответствии с требованиями Государственного образовательного стандарта среднего профессионального образования и программой подготовки студентов в медицинских колледжах и училищах.</a:t>
            </a:r>
            <a:br>
              <a:rPr lang="ru-RU" dirty="0" smtClean="0"/>
            </a:br>
            <a:r>
              <a:rPr lang="ru-RU" dirty="0" smtClean="0"/>
              <a:t>Учебное пособие предназначено </a:t>
            </a:r>
            <a:r>
              <a:rPr lang="ru-RU" dirty="0" smtClean="0"/>
              <a:t>                         для </a:t>
            </a:r>
            <a:r>
              <a:rPr lang="ru-RU" dirty="0" smtClean="0"/>
              <a:t>обучения студентов медицинских колледжей и училищ, а также с успехом может быть использовано для обучения и подготовки спасателей команд и формирований гражданской обороны, военнослужащих воинских частей гражданской обороны и населения.</a:t>
            </a:r>
            <a:endParaRPr lang="ru-RU" dirty="0"/>
          </a:p>
        </p:txBody>
      </p:sp>
      <p:pic>
        <p:nvPicPr>
          <p:cNvPr id="1036" name="Picture 12" descr="&amp;Bcy;&amp;iecy;&amp;zcy;&amp;ocy;&amp;pcy;&amp;acy;&amp;scy;&amp;ncy;&amp;ocy;&amp;scy;&amp;tcy;&amp;softcy; &amp;zhcy;&amp;icy;&amp;zcy;&amp;ncy;&amp;iecy;&amp;dcy;&amp;iecy;&amp;yacy;&amp;tcy;&amp;iecy;&amp;lcy;&amp;softcy;&amp;ncy;&amp;ocy;&amp;scy;&amp;tcy;&amp;icy; &amp;icy; &amp;mcy;&amp;iecy;&amp;dcy;&amp;icy;&amp;tscy;&amp;icy;&amp;ncy;&amp;acy; &amp;kcy;&amp;acy;&amp;tcy;&amp;acy;&amp;scy;&amp;tcy;&amp;rcy;&amp;ocy;&amp;fcy;, &amp;Vcy;&amp;acy;&amp;ncy;&amp;dcy;&amp;ycy;&amp;shcy;&amp;iecy;&amp;vcy; &amp;Acy;.&amp;Rcy;., 20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785926"/>
            <a:ext cx="2762269" cy="41434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 descr="https://cdn1.ozone.ru/multimedia/1029844303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146" name="Picture 2" descr="Картинки по запросу литвинов евгений безопасност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428736"/>
            <a:ext cx="2675696" cy="413516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3643306" y="1857364"/>
            <a:ext cx="49320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Главная задача учебника, созданного </a:t>
            </a:r>
            <a:r>
              <a:rPr lang="ru-RU" dirty="0" smtClean="0"/>
              <a:t>                                в </a:t>
            </a:r>
            <a:r>
              <a:rPr lang="ru-RU" dirty="0" smtClean="0"/>
              <a:t>соответствии с программой, утвержденной Министерством образования России и МЧС </a:t>
            </a:r>
            <a:r>
              <a:rPr lang="ru-RU" dirty="0" smtClean="0"/>
              <a:t>России – дать </a:t>
            </a:r>
            <a:r>
              <a:rPr lang="ru-RU" dirty="0" smtClean="0"/>
              <a:t>пятикласснику понимание общей логики безопасности, научить его предвидеть опасные ситуации и правильно действовать </a:t>
            </a:r>
            <a:r>
              <a:rPr lang="ru-RU" dirty="0" smtClean="0"/>
              <a:t>                в </a:t>
            </a:r>
            <a:r>
              <a:rPr lang="ru-RU" dirty="0" smtClean="0"/>
              <a:t>случайные возникновения.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 smtClean="0"/>
              <a:t>учебнике два раздела. Первый рассказывает </a:t>
            </a:r>
            <a:r>
              <a:rPr lang="ru-RU" dirty="0" smtClean="0"/>
              <a:t>  о </a:t>
            </a:r>
            <a:r>
              <a:rPr lang="ru-RU" dirty="0" smtClean="0"/>
              <a:t>возможных экстремальных ситуациях. Во втором разделе даются практические знания и основные приемы оказания первой медицинской помощи.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357166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Фролов М. П., Литвинов Е. П., А. Т. Смирнов, Ю. Ю. Корнейчук, Н. П. Красинская, </a:t>
            </a:r>
            <a:r>
              <a:rPr lang="ru-RU" b="1" dirty="0" smtClean="0"/>
              <a:t>                Б</a:t>
            </a:r>
            <a:r>
              <a:rPr lang="ru-RU" b="1" dirty="0" smtClean="0"/>
              <a:t>. Н. Мишин, С. В. Петров.</a:t>
            </a:r>
            <a:r>
              <a:rPr lang="ru-RU" dirty="0" smtClean="0"/>
              <a:t> Основы безопасности жизнедеятельности : учебник для общеобразовательных учреждений. – М. : ACT., 2003.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cdn1.ozone.ru/multimedia/c1200/100254475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1500174"/>
            <a:ext cx="3071834" cy="4505595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071934" y="1643050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Данная книга является, по существу, первым подробным справочным изданием в области безопасности </a:t>
            </a:r>
            <a:r>
              <a:rPr lang="ru-RU" dirty="0" smtClean="0"/>
              <a:t>жизнедеятельности,           в </a:t>
            </a:r>
            <a:r>
              <a:rPr lang="ru-RU" dirty="0" smtClean="0"/>
              <a:t>котором изложены основные понятия и категории этой области знаний, сообщаются сведения о химических, физических и биологических опасностях, грозящих природе и человеку.</a:t>
            </a:r>
            <a:br>
              <a:rPr lang="ru-RU" dirty="0" smtClean="0"/>
            </a:br>
            <a:r>
              <a:rPr lang="ru-RU" dirty="0" smtClean="0"/>
              <a:t>Книга рассчитана на широкий круг читателей: студентов, аспирантов, учителей, преподавателей средних и высших учебных заведений, работников науки и промышленных предприятий.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500042"/>
            <a:ext cx="8440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Кармазинов Ф.В., Русак О. , </a:t>
            </a:r>
            <a:r>
              <a:rPr lang="ru-RU" b="1" dirty="0" smtClean="0"/>
              <a:t>С. Гребенников, В. </a:t>
            </a:r>
            <a:r>
              <a:rPr lang="ru-RU" b="1" dirty="0" smtClean="0"/>
              <a:t>Осенков.</a:t>
            </a:r>
          </a:p>
          <a:p>
            <a:r>
              <a:rPr lang="ru-RU" b="1" dirty="0" smtClean="0"/>
              <a:t>Безопасность жизнедеятельности</a:t>
            </a:r>
            <a:r>
              <a:rPr lang="ru-RU" dirty="0" smtClean="0"/>
              <a:t>: справочник. –  </a:t>
            </a:r>
            <a:r>
              <a:rPr lang="ru-RU" dirty="0" smtClean="0"/>
              <a:t> </a:t>
            </a:r>
            <a:r>
              <a:rPr lang="ru-RU" dirty="0" smtClean="0"/>
              <a:t>М. – Лань. – 2001, 304 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892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Хван</a:t>
            </a:r>
            <a:r>
              <a:rPr lang="ru-RU" b="1" dirty="0" smtClean="0"/>
              <a:t> </a:t>
            </a:r>
            <a:r>
              <a:rPr lang="ru-RU" b="1" dirty="0" smtClean="0"/>
              <a:t>Т. А.</a:t>
            </a:r>
            <a:r>
              <a:rPr lang="ru-RU" b="1" dirty="0" smtClean="0"/>
              <a:t> </a:t>
            </a:r>
            <a:r>
              <a:rPr lang="ru-RU" b="1" dirty="0" smtClean="0"/>
              <a:t>Безопасность </a:t>
            </a:r>
            <a:r>
              <a:rPr lang="ru-RU" b="1" dirty="0" smtClean="0"/>
              <a:t>жизнедеятельности : </a:t>
            </a:r>
            <a:r>
              <a:rPr lang="ru-RU" dirty="0" smtClean="0"/>
              <a:t>краткий курс. За три дня до экзамена: Учебное пособие / </a:t>
            </a:r>
            <a:r>
              <a:rPr lang="ru-RU" dirty="0" err="1" smtClean="0"/>
              <a:t>Хван</a:t>
            </a:r>
            <a:r>
              <a:rPr lang="ru-RU" dirty="0" smtClean="0"/>
              <a:t> Т.А. - </a:t>
            </a:r>
            <a:r>
              <a:rPr lang="ru-RU" dirty="0" err="1" smtClean="0"/>
              <a:t>Рн</a:t>
            </a:r>
            <a:r>
              <a:rPr lang="ru-RU" dirty="0" smtClean="0"/>
              <a:t>/Д</a:t>
            </a:r>
            <a:r>
              <a:rPr lang="ru-RU" dirty="0" smtClean="0"/>
              <a:t>: Феникс</a:t>
            </a:r>
            <a:r>
              <a:rPr lang="ru-RU" dirty="0" smtClean="0"/>
              <a:t>, 2015. - 221 с.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91880" y="1556792"/>
            <a:ext cx="52949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Учебное пособие составлено в соответствии </a:t>
            </a:r>
            <a:r>
              <a:rPr lang="ru-RU" dirty="0" smtClean="0"/>
              <a:t>                               с </a:t>
            </a:r>
            <a:r>
              <a:rPr lang="ru-RU" dirty="0" smtClean="0"/>
              <a:t>обновленными государственными образовательными стандартами для высших учебных заведений и представляет собой изложение вопросов идентификации опасных и вредных факторов в системе «человек — среда обитания», предупреждения воздействия негативных факторов на организм человека, основ ликвидации последствий их воздействия на организм в бытовой, производственной среде в мирное время и в случае возникновения чрезвычайных ситуаций. Для студентов вузов.</a:t>
            </a:r>
            <a:endParaRPr lang="ru-RU" dirty="0"/>
          </a:p>
        </p:txBody>
      </p:sp>
      <p:sp>
        <p:nvSpPr>
          <p:cNvPr id="2050" name="AutoShape 2" descr="Картинки по запросу хван безопасность жизнедеятельности экзамен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 descr="Картинки по запросу хван безопасность жизнедеятельности экзаме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1428736"/>
            <a:ext cx="2736304" cy="422883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428604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Хван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Т. А.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b="1" dirty="0" smtClean="0"/>
              <a:t>Основы </a:t>
            </a:r>
            <a:r>
              <a:rPr lang="ru-RU" b="1" dirty="0" smtClean="0"/>
              <a:t>безопасности жизнедеятельности: </a:t>
            </a:r>
            <a:r>
              <a:rPr lang="ru-RU" dirty="0" smtClean="0"/>
              <a:t>учебное </a:t>
            </a:r>
            <a:r>
              <a:rPr lang="ru-RU" dirty="0" smtClean="0"/>
              <a:t>пособие / </a:t>
            </a:r>
            <a:r>
              <a:rPr lang="ru-RU" dirty="0" err="1" smtClean="0"/>
              <a:t>Хван</a:t>
            </a:r>
            <a:r>
              <a:rPr lang="ru-RU" dirty="0" smtClean="0"/>
              <a:t> Т.А., </a:t>
            </a:r>
            <a:r>
              <a:rPr lang="ru-RU" dirty="0" err="1" smtClean="0"/>
              <a:t>Хван</a:t>
            </a:r>
            <a:r>
              <a:rPr lang="ru-RU" dirty="0" smtClean="0"/>
              <a:t> П.А., - 9-е изд. </a:t>
            </a:r>
            <a:r>
              <a:rPr lang="ru-RU" dirty="0" smtClean="0"/>
              <a:t>– </a:t>
            </a:r>
            <a:r>
              <a:rPr lang="ru-RU" dirty="0" err="1" smtClean="0"/>
              <a:t>Рн</a:t>
            </a:r>
            <a:r>
              <a:rPr lang="ru-RU" dirty="0" smtClean="0"/>
              <a:t>/Д: Феникс</a:t>
            </a:r>
            <a:r>
              <a:rPr lang="ru-RU" dirty="0" smtClean="0"/>
              <a:t>, 2014. - 415 с. 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28992" y="1857364"/>
            <a:ext cx="550072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Учебное пособие написано в соответствии </a:t>
            </a:r>
            <a:r>
              <a:rPr lang="ru-RU" dirty="0" smtClean="0"/>
              <a:t>                                  с </a:t>
            </a:r>
            <a:r>
              <a:rPr lang="ru-RU" dirty="0" smtClean="0"/>
              <a:t>государственным стандартом среднего профессионального образования нового поколения. </a:t>
            </a:r>
            <a:r>
              <a:rPr lang="ru-RU" dirty="0" smtClean="0"/>
              <a:t>                В </a:t>
            </a:r>
            <a:r>
              <a:rPr lang="ru-RU" dirty="0" smtClean="0"/>
              <a:t>нем раскрываются принципы обеспечения взаимодействия человека со средой обитания, описываются последствия воздействия на человека травмирующих, вредных и поражающих факторов, принципы их идентификации, ликвидация последствий аварий, катастроф и стихийных бедствий, методы и средства оказания первой медицинской помощи. Для студентов средних специальных заведений.</a:t>
            </a:r>
            <a:endParaRPr lang="ru-RU" dirty="0"/>
          </a:p>
        </p:txBody>
      </p:sp>
      <p:pic>
        <p:nvPicPr>
          <p:cNvPr id="3074" name="Picture 2" descr="Картинки по запросу хван безопасность жизнедеятельности экзамен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1571612"/>
            <a:ext cx="2880320" cy="43907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1139</TotalTime>
  <Words>1696</Words>
  <Application>Microsoft Office PowerPoint</Application>
  <PresentationFormat>Экран (4:3)</PresentationFormat>
  <Paragraphs>69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 Месячник гражданской обороны  по подготовке работников и обучающихся университета к действиям в чрезвычайных ситуациях в УрГПУ   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</dc:title>
  <cp:lastModifiedBy>User</cp:lastModifiedBy>
  <cp:revision>130</cp:revision>
  <dcterms:modified xsi:type="dcterms:W3CDTF">2019-10-01T04:45:04Z</dcterms:modified>
</cp:coreProperties>
</file>