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2" r:id="rId3"/>
    <p:sldId id="290" r:id="rId4"/>
    <p:sldId id="259" r:id="rId5"/>
    <p:sldId id="291" r:id="rId6"/>
    <p:sldId id="293" r:id="rId7"/>
    <p:sldId id="294" r:id="rId8"/>
    <p:sldId id="295" r:id="rId9"/>
    <p:sldId id="296" r:id="rId10"/>
    <p:sldId id="297" r:id="rId11"/>
    <p:sldId id="298" r:id="rId12"/>
    <p:sldId id="299" r:id="rId13"/>
    <p:sldId id="300" r:id="rId14"/>
    <p:sldId id="262" r:id="rId15"/>
    <p:sldId id="301" r:id="rId16"/>
    <p:sldId id="302" r:id="rId17"/>
    <p:sldId id="304" r:id="rId18"/>
    <p:sldId id="303" r:id="rId19"/>
    <p:sldId id="288" r:id="rId20"/>
    <p:sldId id="265" r:id="rId21"/>
    <p:sldId id="283" r:id="rId22"/>
    <p:sldId id="305" r:id="rId23"/>
    <p:sldId id="306" r:id="rId24"/>
    <p:sldId id="286"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92" autoAdjust="0"/>
    <p:restoredTop sz="94660"/>
  </p:normalViewPr>
  <p:slideViewPr>
    <p:cSldViewPr>
      <p:cViewPr>
        <p:scale>
          <a:sx n="90" d="100"/>
          <a:sy n="90" d="100"/>
        </p:scale>
        <p:origin x="-588"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9CA40EC-E710-4701-851D-8E707096335C}" type="datetimeFigureOut">
              <a:rPr lang="ru-RU" smtClean="0"/>
              <a:pPr/>
              <a:t>21.03.2019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297CA2-A0D0-4F7C-89EE-EAAAEDE17D5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CA40EC-E710-4701-851D-8E707096335C}" type="datetimeFigureOut">
              <a:rPr lang="ru-RU" smtClean="0"/>
              <a:pPr/>
              <a:t>21.03.2019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97CA2-A0D0-4F7C-89EE-EAAAEDE17D5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L:\Работа 2019 г\м\Без названия.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2" name="Заголовок 1"/>
          <p:cNvSpPr>
            <a:spLocks noGrp="1"/>
          </p:cNvSpPr>
          <p:nvPr>
            <p:ph type="ctrTitle"/>
          </p:nvPr>
        </p:nvSpPr>
        <p:spPr/>
        <p:txBody>
          <a:bodyPr>
            <a:noAutofit/>
          </a:bodyPr>
          <a:lstStyle/>
          <a:p>
            <a:r>
              <a:rPr lang="ru-RU" sz="6600" b="1" dirty="0" smtClean="0">
                <a:solidFill>
                  <a:schemeClr val="bg1"/>
                </a:solidFill>
              </a:rPr>
              <a:t>ДЕРЗНОВЕННЫЙ НОВАТОР</a:t>
            </a:r>
            <a:endParaRPr lang="ru-RU" sz="6600" b="1" dirty="0">
              <a:solidFill>
                <a:schemeClr val="bg1"/>
              </a:solidFill>
            </a:endParaRPr>
          </a:p>
        </p:txBody>
      </p:sp>
      <p:sp>
        <p:nvSpPr>
          <p:cNvPr id="3" name="Подзаголовок 2"/>
          <p:cNvSpPr>
            <a:spLocks noGrp="1"/>
          </p:cNvSpPr>
          <p:nvPr>
            <p:ph type="subTitle" idx="1"/>
          </p:nvPr>
        </p:nvSpPr>
        <p:spPr>
          <a:xfrm>
            <a:off x="1115616" y="404664"/>
            <a:ext cx="7272808" cy="1296144"/>
          </a:xfrm>
        </p:spPr>
        <p:txBody>
          <a:bodyPr>
            <a:normAutofit fontScale="70000" lnSpcReduction="20000"/>
          </a:bodyPr>
          <a:lstStyle/>
          <a:p>
            <a:r>
              <a:rPr lang="ru-RU" dirty="0" smtClean="0">
                <a:solidFill>
                  <a:schemeClr val="bg1"/>
                </a:solidFill>
              </a:rPr>
              <a:t>ИИИ – научная библиотека представляет виртуальную выставку к 180-летию </a:t>
            </a:r>
            <a:r>
              <a:rPr lang="ru-RU" dirty="0" smtClean="0">
                <a:solidFill>
                  <a:schemeClr val="bg1"/>
                </a:solidFill>
              </a:rPr>
              <a:t>со дня рождения русского композитора М.П. Мусоргского (1839-1881) </a:t>
            </a:r>
            <a:endParaRPr lang="ru-RU"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251520" y="404664"/>
            <a:ext cx="4968552" cy="6048672"/>
          </a:xfrm>
        </p:spPr>
        <p:txBody>
          <a:bodyPr>
            <a:normAutofit fontScale="62500" lnSpcReduction="20000"/>
          </a:bodyPr>
          <a:lstStyle/>
          <a:p>
            <a:r>
              <a:rPr lang="ru-RU" dirty="0" smtClean="0"/>
              <a:t>Посещая дом Людмилы Ивановны Шестаковой – сестры Глинки, Мусоргский познакомился там с Владимиром Васильевичем Никольским</a:t>
            </a:r>
            <a:r>
              <a:rPr lang="ru-RU" dirty="0" smtClean="0"/>
              <a:t>. </a:t>
            </a:r>
            <a:r>
              <a:rPr lang="ru-RU" dirty="0" smtClean="0"/>
              <a:t>Он и обратил внимание Мусоргского на трагедию А. С. Пушкина «Борис Годунов». </a:t>
            </a:r>
          </a:p>
          <a:p>
            <a:r>
              <a:rPr lang="ru-RU" dirty="0" smtClean="0"/>
              <a:t>За год с небольшим (октябрь-ноябрь 1868 – декабрь 1869 годов) опера была закончена. Весной 1870 года она была представлена в театральный комитет и забаллотирована им. Официальная причина – отсутствие в опере выигрышного женского образа. Неофициальная – </a:t>
            </a:r>
            <a:r>
              <a:rPr lang="ru-RU" dirty="0" err="1" smtClean="0"/>
              <a:t>антицарская</a:t>
            </a:r>
            <a:r>
              <a:rPr lang="ru-RU" dirty="0" smtClean="0"/>
              <a:t> направленность произведения. В 1872 году была завершена вторая редакция оперы, однако вновь был получен отказ от постановки. Однако, благодаря энергичной поддержке в театральных и музыкальных кругах 27 января (8 февраля) 1874 года состоялась премьера оперы на сцене </a:t>
            </a:r>
            <a:r>
              <a:rPr lang="ru-RU" dirty="0" err="1" smtClean="0"/>
              <a:t>Мариинского</a:t>
            </a:r>
            <a:r>
              <a:rPr lang="ru-RU" dirty="0" smtClean="0"/>
              <a:t> театра. </a:t>
            </a:r>
          </a:p>
          <a:p>
            <a:endParaRPr lang="ru-RU" dirty="0"/>
          </a:p>
        </p:txBody>
      </p:sp>
      <p:pic>
        <p:nvPicPr>
          <p:cNvPr id="7170" name="Picture 2" descr="L:\Работа 2019 г\м\скан 50008.JPG"/>
          <p:cNvPicPr>
            <a:picLocks noChangeAspect="1" noChangeArrowheads="1"/>
          </p:cNvPicPr>
          <p:nvPr/>
        </p:nvPicPr>
        <p:blipFill>
          <a:blip r:embed="rId3" cstate="email"/>
          <a:srcRect/>
          <a:stretch>
            <a:fillRect/>
          </a:stretch>
        </p:blipFill>
        <p:spPr bwMode="auto">
          <a:xfrm>
            <a:off x="5436096" y="1052736"/>
            <a:ext cx="3456384" cy="488858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57200" y="404664"/>
            <a:ext cx="7931224" cy="6192688"/>
          </a:xfrm>
        </p:spPr>
        <p:txBody>
          <a:bodyPr>
            <a:normAutofit/>
          </a:bodyPr>
          <a:lstStyle/>
          <a:p>
            <a:r>
              <a:rPr lang="ru-RU" sz="2000" dirty="0" smtClean="0"/>
              <a:t>«</a:t>
            </a:r>
            <a:r>
              <a:rPr lang="ru-RU" sz="2000" dirty="0" smtClean="0"/>
              <a:t>Борис Годунов» оказался первым в истории мировой оперы произведением, где с такой глубиной, проницательностью и правдивостью композитор поведал о народных судьбах, где народу было уделено столь значительное место.</a:t>
            </a:r>
          </a:p>
          <a:p>
            <a:r>
              <a:rPr lang="ru-RU" sz="2000" dirty="0" smtClean="0"/>
              <a:t>В посвящении Мусоргский необычайно ярко выразил основную мысль оперы: «Я разумею народ как великую личность, одушевлённую единой идеей. Это моя </a:t>
            </a:r>
            <a:r>
              <a:rPr lang="ru-RU" sz="2000" dirty="0" smtClean="0"/>
              <a:t>задача. Я </a:t>
            </a:r>
            <a:r>
              <a:rPr lang="ru-RU" sz="2000" dirty="0" smtClean="0"/>
              <a:t>попытался решить её в опере».</a:t>
            </a:r>
          </a:p>
          <a:p>
            <a:pPr>
              <a:buNone/>
            </a:pPr>
            <a:endParaRPr lang="ru-RU" dirty="0"/>
          </a:p>
        </p:txBody>
      </p:sp>
      <p:pic>
        <p:nvPicPr>
          <p:cNvPr id="8194" name="Picture 2" descr="L:\Работа 2019 г\м\скан 50003.JPG"/>
          <p:cNvPicPr>
            <a:picLocks noChangeAspect="1" noChangeArrowheads="1"/>
          </p:cNvPicPr>
          <p:nvPr/>
        </p:nvPicPr>
        <p:blipFill>
          <a:blip r:embed="rId3" cstate="email"/>
          <a:srcRect/>
          <a:stretch>
            <a:fillRect/>
          </a:stretch>
        </p:blipFill>
        <p:spPr bwMode="auto">
          <a:xfrm>
            <a:off x="539551" y="3212976"/>
            <a:ext cx="5654777" cy="3463961"/>
          </a:xfrm>
          <a:prstGeom prst="rect">
            <a:avLst/>
          </a:prstGeom>
          <a:noFill/>
        </p:spPr>
      </p:pic>
      <p:sp>
        <p:nvSpPr>
          <p:cNvPr id="7" name="TextBox 6"/>
          <p:cNvSpPr txBox="1"/>
          <p:nvPr/>
        </p:nvSpPr>
        <p:spPr>
          <a:xfrm>
            <a:off x="6444208" y="5517232"/>
            <a:ext cx="2448272" cy="830997"/>
          </a:xfrm>
          <a:prstGeom prst="rect">
            <a:avLst/>
          </a:prstGeom>
          <a:noFill/>
        </p:spPr>
        <p:txBody>
          <a:bodyPr wrap="square" rtlCol="0">
            <a:spAutoFit/>
          </a:bodyPr>
          <a:lstStyle/>
          <a:p>
            <a:r>
              <a:rPr lang="ru-RU" sz="1600" dirty="0" smtClean="0"/>
              <a:t>Эскиз Д.В. Поленова к опере «Борис Годунов», 1898 г.</a:t>
            </a:r>
            <a:endParaRPr lang="ru-RU"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5292080" y="548680"/>
            <a:ext cx="3456384" cy="6048672"/>
          </a:xfrm>
        </p:spPr>
        <p:txBody>
          <a:bodyPr>
            <a:normAutofit/>
          </a:bodyPr>
          <a:lstStyle/>
          <a:p>
            <a:r>
              <a:rPr lang="ru-RU" sz="2000" dirty="0" smtClean="0"/>
              <a:t>Премьера оперы оказалась триумфальной, последующие спектакли проходили при полных сборах. Однако разгромная критика «Бориса» привела к снятию со сценарных репертуаров. А разгромная рецензия соратника по «Могучей кучке» Ц. А. Кюи оказалась для Мусоргского подобна ударом ножа в спину. Постепенно отношения между Мусоргскими и «кучкистами» начали охладевать </a:t>
            </a:r>
            <a:r>
              <a:rPr lang="ru-RU" sz="2000" dirty="0" smtClean="0"/>
              <a:t>. </a:t>
            </a:r>
            <a:endParaRPr lang="ru-RU" sz="2000" dirty="0" smtClean="0"/>
          </a:p>
          <a:p>
            <a:endParaRPr lang="ru-RU" sz="2000" dirty="0"/>
          </a:p>
        </p:txBody>
      </p:sp>
      <p:pic>
        <p:nvPicPr>
          <p:cNvPr id="9219" name="Picture 3" descr="L:\Работа 2019 г\м\скан 50010.JPG"/>
          <p:cNvPicPr>
            <a:picLocks noChangeAspect="1" noChangeArrowheads="1"/>
          </p:cNvPicPr>
          <p:nvPr/>
        </p:nvPicPr>
        <p:blipFill>
          <a:blip r:embed="rId3" cstate="email"/>
          <a:srcRect/>
          <a:stretch>
            <a:fillRect/>
          </a:stretch>
        </p:blipFill>
        <p:spPr bwMode="auto">
          <a:xfrm>
            <a:off x="467544" y="836712"/>
            <a:ext cx="4872018" cy="4392488"/>
          </a:xfrm>
          <a:prstGeom prst="rect">
            <a:avLst/>
          </a:prstGeom>
          <a:noFill/>
        </p:spPr>
      </p:pic>
      <p:sp>
        <p:nvSpPr>
          <p:cNvPr id="7" name="TextBox 6"/>
          <p:cNvSpPr txBox="1"/>
          <p:nvPr/>
        </p:nvSpPr>
        <p:spPr>
          <a:xfrm>
            <a:off x="395536" y="5301208"/>
            <a:ext cx="5112568" cy="369332"/>
          </a:xfrm>
          <a:prstGeom prst="rect">
            <a:avLst/>
          </a:prstGeom>
          <a:noFill/>
        </p:spPr>
        <p:txBody>
          <a:bodyPr wrap="square" rtlCol="0">
            <a:spAutoFit/>
          </a:bodyPr>
          <a:lstStyle/>
          <a:p>
            <a:r>
              <a:rPr lang="ru-RU" dirty="0" smtClean="0"/>
              <a:t>Эскиз К.Ф. </a:t>
            </a:r>
            <a:r>
              <a:rPr lang="ru-RU" dirty="0" err="1" smtClean="0"/>
              <a:t>Юона</a:t>
            </a:r>
            <a:r>
              <a:rPr lang="ru-RU" dirty="0" smtClean="0"/>
              <a:t> к опере «Борис  Годунов», 1913 г. </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283968" y="620688"/>
            <a:ext cx="4402832" cy="5832648"/>
          </a:xfrm>
        </p:spPr>
        <p:txBody>
          <a:bodyPr>
            <a:normAutofit/>
          </a:bodyPr>
          <a:lstStyle/>
          <a:p>
            <a:r>
              <a:rPr lang="ru-RU" sz="2000" dirty="0" smtClean="0"/>
              <a:t>Рецензия  Ц.А. Кюи была не единственным ударом для композитора. </a:t>
            </a:r>
          </a:p>
          <a:p>
            <a:r>
              <a:rPr lang="ru-RU" sz="2000" dirty="0" smtClean="0"/>
              <a:t>Женитьба графа </a:t>
            </a:r>
            <a:r>
              <a:rPr lang="ru-RU" sz="2000" dirty="0" smtClean="0"/>
              <a:t>А. А. </a:t>
            </a:r>
            <a:r>
              <a:rPr lang="ru-RU" sz="2000" dirty="0" smtClean="0"/>
              <a:t>Голенищева-Кутузова – близкого друга Мусоргского, смерть горячо любимой женщины, смерть художника </a:t>
            </a:r>
            <a:r>
              <a:rPr lang="ru-RU" sz="2000" dirty="0" smtClean="0"/>
              <a:t>В. А. </a:t>
            </a:r>
            <a:r>
              <a:rPr lang="ru-RU" sz="2000" dirty="0" smtClean="0"/>
              <a:t>Гартмана – всё это оказало огромное влияние на композитора. К тому же Мусоргский не </a:t>
            </a:r>
            <a:r>
              <a:rPr lang="ru-RU" sz="2000" dirty="0" smtClean="0"/>
              <a:t>раз оставался без места, испытывал нужду в деньгах, был однажды выселен за невзнос платы. Здоровье Модеста Петровича ухудшалось. </a:t>
            </a:r>
            <a:endParaRPr lang="ru-RU" sz="2000" dirty="0" smtClean="0"/>
          </a:p>
          <a:p>
            <a:r>
              <a:rPr lang="ru-RU" sz="2000" dirty="0" smtClean="0"/>
              <a:t>Однако</a:t>
            </a:r>
            <a:r>
              <a:rPr lang="ru-RU" sz="2000" dirty="0" smtClean="0"/>
              <a:t>, в эти годы, Мусоргский переживал подлинный творческий взлёт.</a:t>
            </a:r>
          </a:p>
          <a:p>
            <a:endParaRPr lang="ru-RU" dirty="0"/>
          </a:p>
        </p:txBody>
      </p:sp>
      <p:pic>
        <p:nvPicPr>
          <p:cNvPr id="10245" name="Picture 5" descr="L:\Работа 2019 г\м\скан 50001.JPG"/>
          <p:cNvPicPr>
            <a:picLocks noChangeAspect="1" noChangeArrowheads="1"/>
          </p:cNvPicPr>
          <p:nvPr/>
        </p:nvPicPr>
        <p:blipFill>
          <a:blip r:embed="rId3" cstate="email"/>
          <a:srcRect/>
          <a:stretch>
            <a:fillRect/>
          </a:stretch>
        </p:blipFill>
        <p:spPr bwMode="auto">
          <a:xfrm>
            <a:off x="395536" y="332656"/>
            <a:ext cx="3024336" cy="4277513"/>
          </a:xfrm>
          <a:prstGeom prst="rect">
            <a:avLst/>
          </a:prstGeom>
          <a:noFill/>
        </p:spPr>
      </p:pic>
      <p:pic>
        <p:nvPicPr>
          <p:cNvPr id="10244" name="Picture 4" descr="L:\Работа 2019 г\м\скан 50006.JPG"/>
          <p:cNvPicPr>
            <a:picLocks noChangeAspect="1" noChangeArrowheads="1"/>
          </p:cNvPicPr>
          <p:nvPr/>
        </p:nvPicPr>
        <p:blipFill>
          <a:blip r:embed="rId4" cstate="email"/>
          <a:srcRect/>
          <a:stretch>
            <a:fillRect/>
          </a:stretch>
        </p:blipFill>
        <p:spPr bwMode="auto">
          <a:xfrm>
            <a:off x="1187624" y="2060848"/>
            <a:ext cx="3024336" cy="427751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5" name="TextBox 4"/>
          <p:cNvSpPr txBox="1"/>
          <p:nvPr/>
        </p:nvSpPr>
        <p:spPr>
          <a:xfrm>
            <a:off x="4067944" y="692696"/>
            <a:ext cx="4680520" cy="5632311"/>
          </a:xfrm>
          <a:prstGeom prst="rect">
            <a:avLst/>
          </a:prstGeom>
          <a:noFill/>
        </p:spPr>
        <p:txBody>
          <a:bodyPr wrap="square" rtlCol="0">
            <a:spAutoFit/>
          </a:bodyPr>
          <a:lstStyle/>
          <a:p>
            <a:r>
              <a:rPr lang="ru-RU" sz="2000" dirty="0" smtClean="0"/>
              <a:t>Мусоргский, вдохновившись посмертной выставкой </a:t>
            </a:r>
            <a:r>
              <a:rPr lang="ru-RU" sz="2000" dirty="0" smtClean="0"/>
              <a:t>художника В. А. Гартмана</a:t>
            </a:r>
            <a:r>
              <a:rPr lang="ru-RU" sz="2000" dirty="0" smtClean="0"/>
              <a:t>, </a:t>
            </a:r>
            <a:r>
              <a:rPr lang="ru-RU" sz="2000" dirty="0" smtClean="0"/>
              <a:t>в память о друге написал сюиту «Картинки с выставки</a:t>
            </a:r>
            <a:r>
              <a:rPr lang="ru-RU" sz="2000" dirty="0" smtClean="0"/>
              <a:t>».</a:t>
            </a:r>
            <a:endParaRPr lang="ru-RU" sz="2000" dirty="0" smtClean="0"/>
          </a:p>
          <a:p>
            <a:r>
              <a:rPr lang="ru-RU" sz="2000" dirty="0" smtClean="0">
                <a:cs typeface="Arial" pitchFamily="34" charset="0"/>
              </a:rPr>
              <a:t> «</a:t>
            </a:r>
            <a:r>
              <a:rPr lang="ru-RU" sz="2000" dirty="0" smtClean="0">
                <a:cs typeface="Arial" pitchFamily="34" charset="0"/>
              </a:rPr>
              <a:t>Картинки с выставки» – это золотой фонд русской классики, – пишет Е. Н. </a:t>
            </a:r>
            <a:r>
              <a:rPr lang="ru-RU" sz="2000" dirty="0" err="1" smtClean="0">
                <a:cs typeface="Arial" pitchFamily="34" charset="0"/>
              </a:rPr>
              <a:t>Абызова</a:t>
            </a:r>
            <a:r>
              <a:rPr lang="ru-RU" sz="2000" dirty="0" smtClean="0">
                <a:cs typeface="Arial" pitchFamily="34" charset="0"/>
              </a:rPr>
              <a:t>. – Принципы реализма и народности, воспринятые Мусоргским в молодые годы и оставшиеся для него святыми на всю жизнь, проявились здесь в правдивом отражении жизненных явлений и в глубинной народности музыкального </a:t>
            </a:r>
            <a:r>
              <a:rPr lang="ru-RU" sz="2000" dirty="0" smtClean="0">
                <a:cs typeface="Arial" pitchFamily="34" charset="0"/>
              </a:rPr>
              <a:t>языка. </a:t>
            </a:r>
            <a:r>
              <a:rPr lang="ru-RU" sz="2000" dirty="0" smtClean="0"/>
              <a:t>Характерные элементы русского фольклора слышатся в строе мелодий Мусоргского, в богатстве ладовых </a:t>
            </a:r>
            <a:r>
              <a:rPr lang="ru-RU" sz="2000" dirty="0" smtClean="0"/>
              <a:t>красок, </a:t>
            </a:r>
            <a:r>
              <a:rPr lang="ru-RU" sz="2000" dirty="0" smtClean="0"/>
              <a:t>в свободе метрики и </a:t>
            </a:r>
            <a:r>
              <a:rPr lang="ru-RU" sz="2000" dirty="0" smtClean="0"/>
              <a:t>фразировки.»</a:t>
            </a:r>
            <a:endParaRPr lang="ru-RU" sz="2000" dirty="0" smtClean="0"/>
          </a:p>
          <a:p>
            <a:endParaRPr lang="ru-RU" sz="2000" dirty="0">
              <a:cs typeface="Arial" pitchFamily="34" charset="0"/>
            </a:endParaRPr>
          </a:p>
        </p:txBody>
      </p:sp>
      <p:pic>
        <p:nvPicPr>
          <p:cNvPr id="4098" name="Picture 2" descr="L:\Работа 2019 г\м\скан 50002.JPG"/>
          <p:cNvPicPr>
            <a:picLocks noChangeAspect="1" noChangeArrowheads="1"/>
          </p:cNvPicPr>
          <p:nvPr/>
        </p:nvPicPr>
        <p:blipFill>
          <a:blip r:embed="rId3" cstate="email"/>
          <a:srcRect/>
          <a:stretch>
            <a:fillRect/>
          </a:stretch>
        </p:blipFill>
        <p:spPr bwMode="auto">
          <a:xfrm>
            <a:off x="251520" y="980728"/>
            <a:ext cx="3600400" cy="466926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355976" y="332656"/>
            <a:ext cx="4330824" cy="6048672"/>
          </a:xfrm>
        </p:spPr>
        <p:txBody>
          <a:bodyPr>
            <a:normAutofit/>
          </a:bodyPr>
          <a:lstStyle/>
          <a:p>
            <a:r>
              <a:rPr lang="ru-RU" sz="2000" dirty="0" smtClean="0"/>
              <a:t>В 1872 году В. В. Стасов предложил Мусоргскому написать оперу на сюжет из эпохи царствования Софьи и стрелецких бунтов. Эта мысль нашла живой отклик в душе музыканта. Он изучает исторические источники, записывает их в свою «тетрадку» и постепенно вырисовывал  драматургические контуры будущего сочинения. </a:t>
            </a:r>
          </a:p>
          <a:p>
            <a:r>
              <a:rPr lang="ru-RU" sz="2000" dirty="0" smtClean="0"/>
              <a:t>Музыкальный </a:t>
            </a:r>
            <a:r>
              <a:rPr lang="ru-RU" sz="2000" dirty="0" smtClean="0"/>
              <a:t>язык Мусоргского в опере достигает предельной выразительности. В «</a:t>
            </a:r>
            <a:r>
              <a:rPr lang="ru-RU" sz="2000" dirty="0" err="1" smtClean="0"/>
              <a:t>Хованщине</a:t>
            </a:r>
            <a:r>
              <a:rPr lang="ru-RU" sz="2000" dirty="0" smtClean="0"/>
              <a:t>» народ предстаёт как активный участник происходящих событий, как коллективный герой. Народная масса в опере многолика</a:t>
            </a:r>
            <a:r>
              <a:rPr lang="ru-RU" sz="2000" dirty="0" smtClean="0"/>
              <a:t>.</a:t>
            </a:r>
            <a:endParaRPr lang="ru-RU" sz="2000" dirty="0" smtClean="0"/>
          </a:p>
        </p:txBody>
      </p:sp>
      <p:pic>
        <p:nvPicPr>
          <p:cNvPr id="11266" name="Picture 2" descr="L:\Работа 2019 г\м\скан 50009.JPG"/>
          <p:cNvPicPr>
            <a:picLocks noChangeAspect="1" noChangeArrowheads="1"/>
          </p:cNvPicPr>
          <p:nvPr/>
        </p:nvPicPr>
        <p:blipFill>
          <a:blip r:embed="rId3" cstate="email"/>
          <a:srcRect/>
          <a:stretch>
            <a:fillRect/>
          </a:stretch>
        </p:blipFill>
        <p:spPr bwMode="auto">
          <a:xfrm>
            <a:off x="323528" y="476672"/>
            <a:ext cx="4032448" cy="570335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427984" y="1268760"/>
            <a:ext cx="4258816" cy="4525963"/>
          </a:xfrm>
        </p:spPr>
        <p:txBody>
          <a:bodyPr>
            <a:noAutofit/>
          </a:bodyPr>
          <a:lstStyle/>
          <a:p>
            <a:r>
              <a:rPr lang="ru-RU" sz="2400" dirty="0" smtClean="0"/>
              <a:t>К сожалению, Мусоргский не успел закончить свою работу до конца. Его соратник по «Могучей кучке» Римский Корсаков завершил и </a:t>
            </a:r>
            <a:r>
              <a:rPr lang="ru-RU" sz="2400" dirty="0" err="1" smtClean="0"/>
              <a:t>оркестрировал</a:t>
            </a:r>
            <a:r>
              <a:rPr lang="ru-RU" sz="2400" dirty="0" smtClean="0"/>
              <a:t> оперу. Именно в редакции Римского-Корсакова «</a:t>
            </a:r>
            <a:r>
              <a:rPr lang="ru-RU" sz="2400" dirty="0" err="1" smtClean="0"/>
              <a:t>Хованщина</a:t>
            </a:r>
            <a:r>
              <a:rPr lang="ru-RU" sz="2400" dirty="0" smtClean="0"/>
              <a:t>» и прозвучала впервые на частной петербургской сцене в 1886 году</a:t>
            </a:r>
            <a:r>
              <a:rPr lang="ru-RU" sz="2400" dirty="0" smtClean="0"/>
              <a:t>.</a:t>
            </a:r>
            <a:endParaRPr lang="ru-RU" sz="2400" dirty="0" smtClean="0"/>
          </a:p>
        </p:txBody>
      </p:sp>
      <p:pic>
        <p:nvPicPr>
          <p:cNvPr id="12290" name="Picture 2" descr="L:\Работа 2019 г\м\скан 5-8.JPG"/>
          <p:cNvPicPr>
            <a:picLocks noChangeAspect="1" noChangeArrowheads="1"/>
          </p:cNvPicPr>
          <p:nvPr/>
        </p:nvPicPr>
        <p:blipFill>
          <a:blip r:embed="rId3" cstate="email"/>
          <a:srcRect/>
          <a:stretch>
            <a:fillRect/>
          </a:stretch>
        </p:blipFill>
        <p:spPr bwMode="auto">
          <a:xfrm>
            <a:off x="611560" y="692696"/>
            <a:ext cx="3744416" cy="4781932"/>
          </a:xfrm>
          <a:prstGeom prst="rect">
            <a:avLst/>
          </a:prstGeom>
          <a:noFill/>
        </p:spPr>
      </p:pic>
      <p:sp>
        <p:nvSpPr>
          <p:cNvPr id="6" name="TextBox 5"/>
          <p:cNvSpPr txBox="1"/>
          <p:nvPr/>
        </p:nvSpPr>
        <p:spPr>
          <a:xfrm>
            <a:off x="611560" y="5661248"/>
            <a:ext cx="3744416" cy="400110"/>
          </a:xfrm>
          <a:prstGeom prst="rect">
            <a:avLst/>
          </a:prstGeom>
          <a:noFill/>
        </p:spPr>
        <p:txBody>
          <a:bodyPr wrap="square" rtlCol="0">
            <a:spAutoFit/>
          </a:bodyPr>
          <a:lstStyle/>
          <a:p>
            <a:pPr algn="ctr"/>
            <a:r>
              <a:rPr lang="ru-RU" sz="2000" b="1" dirty="0" smtClean="0"/>
              <a:t>Н. А. Римский-Корсаков</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283968" y="836712"/>
            <a:ext cx="4464496" cy="5040560"/>
          </a:xfrm>
        </p:spPr>
        <p:txBody>
          <a:bodyPr>
            <a:normAutofit fontScale="62500" lnSpcReduction="20000"/>
          </a:bodyPr>
          <a:lstStyle/>
          <a:p>
            <a:r>
              <a:rPr lang="ru-RU" sz="3500" dirty="0" smtClean="0"/>
              <a:t>Параллельно «</a:t>
            </a:r>
            <a:r>
              <a:rPr lang="ru-RU" sz="3500" dirty="0" err="1" smtClean="0"/>
              <a:t>Хованщине</a:t>
            </a:r>
            <a:r>
              <a:rPr lang="ru-RU" sz="3500" dirty="0" smtClean="0"/>
              <a:t>» Мусоргский создал замечательные произведения в других жанрах, также вошедшие в сокровищницу русской классики. Среди них вокальные циклы «Детская», «Без солнца», «Песни и пляски смерти</a:t>
            </a:r>
            <a:r>
              <a:rPr lang="ru-RU" sz="3500" dirty="0" smtClean="0"/>
              <a:t>».</a:t>
            </a:r>
            <a:endParaRPr lang="ru-RU" sz="3500" dirty="0" smtClean="0"/>
          </a:p>
          <a:p>
            <a:r>
              <a:rPr lang="ru-RU" sz="3500" dirty="0" smtClean="0"/>
              <a:t>Последние </a:t>
            </a:r>
            <a:r>
              <a:rPr lang="ru-RU" sz="3500" dirty="0" smtClean="0"/>
              <a:t>годы его жизни не богаты событиями. Мусоргский больше не служил. Группа людей, сложившись, выплачивала ему нечто вроде небольшой пенсии. Композитор должен был получать её вплоть до окончания опер. Он много выступал в этот период как пианист-аккомпаниатор.</a:t>
            </a:r>
          </a:p>
          <a:p>
            <a:endParaRPr lang="ru-RU" dirty="0" smtClean="0"/>
          </a:p>
        </p:txBody>
      </p:sp>
      <p:pic>
        <p:nvPicPr>
          <p:cNvPr id="14339" name="Picture 3" descr="L:\Работа 2019 г\м\скан 5-13.JPG"/>
          <p:cNvPicPr>
            <a:picLocks noChangeAspect="1" noChangeArrowheads="1"/>
          </p:cNvPicPr>
          <p:nvPr/>
        </p:nvPicPr>
        <p:blipFill>
          <a:blip r:embed="rId3" cstate="email"/>
          <a:srcRect/>
          <a:stretch>
            <a:fillRect/>
          </a:stretch>
        </p:blipFill>
        <p:spPr bwMode="auto">
          <a:xfrm>
            <a:off x="1763688" y="908720"/>
            <a:ext cx="2474583" cy="3378077"/>
          </a:xfrm>
          <a:prstGeom prst="rect">
            <a:avLst/>
          </a:prstGeom>
          <a:noFill/>
        </p:spPr>
      </p:pic>
      <p:pic>
        <p:nvPicPr>
          <p:cNvPr id="14338" name="Picture 2" descr="L:\Работа 2019 г\м\скан 5-14.JPG"/>
          <p:cNvPicPr>
            <a:picLocks noChangeAspect="1" noChangeArrowheads="1"/>
          </p:cNvPicPr>
          <p:nvPr/>
        </p:nvPicPr>
        <p:blipFill>
          <a:blip r:embed="rId4" cstate="email"/>
          <a:srcRect/>
          <a:stretch>
            <a:fillRect/>
          </a:stretch>
        </p:blipFill>
        <p:spPr bwMode="auto">
          <a:xfrm>
            <a:off x="323528" y="2492896"/>
            <a:ext cx="2555776" cy="3534134"/>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323528" y="4437112"/>
            <a:ext cx="8496944" cy="2193107"/>
          </a:xfrm>
        </p:spPr>
        <p:txBody>
          <a:bodyPr>
            <a:normAutofit fontScale="70000" lnSpcReduction="20000"/>
          </a:bodyPr>
          <a:lstStyle/>
          <a:p>
            <a:r>
              <a:rPr lang="ru-RU" sz="3300" dirty="0" smtClean="0"/>
              <a:t>В 1879 году Модест Петрович выехал в концертную поездку по Украине и Крыму вместе с известной певицей Дарьей </a:t>
            </a:r>
            <a:r>
              <a:rPr lang="ru-RU" sz="3300" dirty="0" smtClean="0"/>
              <a:t>Михайловной Леоновой</a:t>
            </a:r>
            <a:r>
              <a:rPr lang="ru-RU" sz="3300" dirty="0" smtClean="0"/>
              <a:t>. Он вновь был охвачен творческими планами, с увлечением сочинял оперу «</a:t>
            </a:r>
            <a:r>
              <a:rPr lang="ru-RU" sz="3300" dirty="0" err="1" smtClean="0"/>
              <a:t>Сорочинская</a:t>
            </a:r>
            <a:r>
              <a:rPr lang="ru-RU" sz="3300" dirty="0" smtClean="0"/>
              <a:t> ярмарка», обратившись к прозе Гоголя. Но этой работе не суждено было завершиться…</a:t>
            </a:r>
          </a:p>
          <a:p>
            <a:r>
              <a:rPr lang="ru-RU" sz="3300" dirty="0" smtClean="0"/>
              <a:t>28 марта 1881 года Мусоргского не стала.</a:t>
            </a:r>
          </a:p>
          <a:p>
            <a:endParaRPr lang="ru-RU" dirty="0"/>
          </a:p>
        </p:txBody>
      </p:sp>
      <p:pic>
        <p:nvPicPr>
          <p:cNvPr id="13314" name="Picture 2" descr="L:\Работа 2019 г\м\скан 5-6.JPG"/>
          <p:cNvPicPr>
            <a:picLocks noChangeAspect="1" noChangeArrowheads="1"/>
          </p:cNvPicPr>
          <p:nvPr/>
        </p:nvPicPr>
        <p:blipFill>
          <a:blip r:embed="rId3" cstate="email"/>
          <a:srcRect/>
          <a:stretch>
            <a:fillRect/>
          </a:stretch>
        </p:blipFill>
        <p:spPr bwMode="auto">
          <a:xfrm>
            <a:off x="5652120" y="188640"/>
            <a:ext cx="2480676" cy="3744416"/>
          </a:xfrm>
          <a:prstGeom prst="rect">
            <a:avLst/>
          </a:prstGeom>
          <a:noFill/>
        </p:spPr>
      </p:pic>
      <p:sp>
        <p:nvSpPr>
          <p:cNvPr id="6" name="TextBox 5"/>
          <p:cNvSpPr txBox="1"/>
          <p:nvPr/>
        </p:nvSpPr>
        <p:spPr>
          <a:xfrm>
            <a:off x="5004048" y="4005064"/>
            <a:ext cx="3888432" cy="400110"/>
          </a:xfrm>
          <a:prstGeom prst="rect">
            <a:avLst/>
          </a:prstGeom>
          <a:noFill/>
        </p:spPr>
        <p:txBody>
          <a:bodyPr wrap="square" rtlCol="0">
            <a:spAutoFit/>
          </a:bodyPr>
          <a:lstStyle/>
          <a:p>
            <a:pPr algn="ctr"/>
            <a:r>
              <a:rPr lang="ru-RU" sz="2000" b="1" dirty="0" smtClean="0"/>
              <a:t>М. П. Мусоргский (зима 1880/81)</a:t>
            </a:r>
          </a:p>
        </p:txBody>
      </p:sp>
      <p:sp>
        <p:nvSpPr>
          <p:cNvPr id="7" name="TextBox 6"/>
          <p:cNvSpPr txBox="1"/>
          <p:nvPr/>
        </p:nvSpPr>
        <p:spPr>
          <a:xfrm>
            <a:off x="395536" y="4005064"/>
            <a:ext cx="3744416" cy="400110"/>
          </a:xfrm>
          <a:prstGeom prst="rect">
            <a:avLst/>
          </a:prstGeom>
          <a:noFill/>
        </p:spPr>
        <p:txBody>
          <a:bodyPr wrap="square" rtlCol="0">
            <a:spAutoFit/>
          </a:bodyPr>
          <a:lstStyle/>
          <a:p>
            <a:pPr algn="ctr"/>
            <a:r>
              <a:rPr lang="ru-RU" sz="2000" b="1" dirty="0" smtClean="0"/>
              <a:t>Д. М. Леонова</a:t>
            </a:r>
          </a:p>
        </p:txBody>
      </p:sp>
      <p:pic>
        <p:nvPicPr>
          <p:cNvPr id="13315" name="Picture 3" descr="L:\Работа 2019 г\м\скан 5-11.JPG"/>
          <p:cNvPicPr>
            <a:picLocks noChangeAspect="1" noChangeArrowheads="1"/>
          </p:cNvPicPr>
          <p:nvPr/>
        </p:nvPicPr>
        <p:blipFill>
          <a:blip r:embed="rId4" cstate="email"/>
          <a:srcRect/>
          <a:stretch>
            <a:fillRect/>
          </a:stretch>
        </p:blipFill>
        <p:spPr bwMode="auto">
          <a:xfrm>
            <a:off x="755576" y="260648"/>
            <a:ext cx="2849562" cy="3672408"/>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pic>
        <p:nvPicPr>
          <p:cNvPr id="7" name="Содержимое 6" descr="2619369.jpg"/>
          <p:cNvPicPr>
            <a:picLocks noGrp="1" noChangeAspect="1"/>
          </p:cNvPicPr>
          <p:nvPr>
            <p:ph sz="half" idx="1"/>
          </p:nvPr>
        </p:nvPicPr>
        <p:blipFill>
          <a:blip r:embed="rId3" cstate="email"/>
          <a:stretch>
            <a:fillRect/>
          </a:stretch>
        </p:blipFill>
        <p:spPr>
          <a:xfrm>
            <a:off x="1142976" y="285728"/>
            <a:ext cx="2711971" cy="3630140"/>
          </a:xfrm>
        </p:spPr>
      </p:pic>
      <p:pic>
        <p:nvPicPr>
          <p:cNvPr id="6" name="Содержимое 5" descr="mus026b.jpg"/>
          <p:cNvPicPr>
            <a:picLocks noGrp="1" noChangeAspect="1"/>
          </p:cNvPicPr>
          <p:nvPr>
            <p:ph sz="half" idx="2"/>
          </p:nvPr>
        </p:nvPicPr>
        <p:blipFill>
          <a:blip r:embed="rId4" cstate="email"/>
          <a:stretch>
            <a:fillRect/>
          </a:stretch>
        </p:blipFill>
        <p:spPr>
          <a:xfrm>
            <a:off x="5143504" y="285728"/>
            <a:ext cx="2835572" cy="3657886"/>
          </a:xfrm>
        </p:spPr>
      </p:pic>
      <p:sp>
        <p:nvSpPr>
          <p:cNvPr id="5" name="TextBox 4"/>
          <p:cNvSpPr txBox="1"/>
          <p:nvPr/>
        </p:nvSpPr>
        <p:spPr>
          <a:xfrm>
            <a:off x="714348" y="4286256"/>
            <a:ext cx="7715304" cy="1938992"/>
          </a:xfrm>
          <a:prstGeom prst="rect">
            <a:avLst/>
          </a:prstGeom>
          <a:noFill/>
        </p:spPr>
        <p:txBody>
          <a:bodyPr wrap="square" rtlCol="0">
            <a:spAutoFit/>
          </a:bodyPr>
          <a:lstStyle/>
          <a:p>
            <a:r>
              <a:rPr lang="ru-RU" sz="2400" b="1" i="1" dirty="0" smtClean="0">
                <a:latin typeface="Arial" pitchFamily="34" charset="0"/>
                <a:cs typeface="Arial" pitchFamily="34" charset="0"/>
              </a:rPr>
              <a:t>В одном из писем Мусоргский писал Л. И. Шестаковой: «В какой степени я послужил искусству, – не знаю; не совсем ещё отдохнул, </a:t>
            </a:r>
            <a:br>
              <a:rPr lang="ru-RU" sz="2400" b="1" i="1" dirty="0" smtClean="0">
                <a:latin typeface="Arial" pitchFamily="34" charset="0"/>
                <a:cs typeface="Arial" pitchFamily="34" charset="0"/>
              </a:rPr>
            </a:br>
            <a:r>
              <a:rPr lang="ru-RU" sz="2400" b="1" i="1" dirty="0" smtClean="0">
                <a:latin typeface="Arial" pitchFamily="34" charset="0"/>
                <a:cs typeface="Arial" pitchFamily="34" charset="0"/>
              </a:rPr>
              <a:t>и думы мои мятутся; но чувствую, что сделал что-то праведное и бесповоротное».</a:t>
            </a:r>
            <a:endParaRPr lang="ru-RU" sz="2800" b="1" i="1"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75000" contrast="-55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57200" y="908721"/>
            <a:ext cx="8229600" cy="5472608"/>
          </a:xfrm>
        </p:spPr>
        <p:txBody>
          <a:bodyPr>
            <a:normAutofit fontScale="92500" lnSpcReduction="20000"/>
          </a:bodyPr>
          <a:lstStyle/>
          <a:p>
            <a:pPr algn="ctr">
              <a:buNone/>
            </a:pPr>
            <a:r>
              <a:rPr lang="ru-RU" b="1" i="1" dirty="0" smtClean="0"/>
              <a:t>Модест Петрович Мусоргский – один из самобытных русских </a:t>
            </a:r>
            <a:r>
              <a:rPr lang="ru-RU" b="1" i="1" dirty="0" smtClean="0"/>
              <a:t>художников. </a:t>
            </a:r>
            <a:r>
              <a:rPr lang="ru-RU" b="1" i="1" dirty="0" smtClean="0"/>
              <a:t>Он принадлежит к числу тех </a:t>
            </a:r>
            <a:r>
              <a:rPr lang="ru-RU" b="1" i="1" dirty="0" smtClean="0"/>
              <a:t>великих, </a:t>
            </a:r>
            <a:r>
              <a:rPr lang="ru-RU" b="1" i="1" dirty="0" smtClean="0"/>
              <a:t>которые, отразив исключительно ярко жизнь своей эпохи, сумели в то же время заглянуть далеко в будущее. </a:t>
            </a:r>
            <a:r>
              <a:rPr lang="ru-RU" b="1" i="1" dirty="0" smtClean="0"/>
              <a:t>Творчество Мусоргского </a:t>
            </a:r>
            <a:r>
              <a:rPr lang="ru-RU" b="1" i="1" dirty="0" smtClean="0"/>
              <a:t>было революционно. </a:t>
            </a:r>
            <a:r>
              <a:rPr lang="ru-RU" b="1" i="1" dirty="0" smtClean="0"/>
              <a:t>Он </a:t>
            </a:r>
            <a:r>
              <a:rPr lang="ru-RU" b="1" i="1" dirty="0" smtClean="0"/>
              <a:t>подчинил музыку задачам реалистической выразительности. </a:t>
            </a:r>
            <a:r>
              <a:rPr lang="ru-RU" b="1" i="1" dirty="0" smtClean="0"/>
              <a:t>Музыка уже </a:t>
            </a:r>
            <a:r>
              <a:rPr lang="ru-RU" b="1" i="1" dirty="0" smtClean="0"/>
              <a:t>не является средством для выражения красоты. </a:t>
            </a:r>
            <a:endParaRPr lang="ru-RU" b="1" i="1" dirty="0" smtClean="0"/>
          </a:p>
          <a:p>
            <a:pPr algn="ctr">
              <a:buNone/>
            </a:pPr>
            <a:endParaRPr lang="ru-RU" b="1" i="1" dirty="0" smtClean="0"/>
          </a:p>
          <a:p>
            <a:pPr algn="ctr">
              <a:buNone/>
            </a:pPr>
            <a:r>
              <a:rPr lang="ru-RU" b="1" i="1" dirty="0" smtClean="0"/>
              <a:t>Модест </a:t>
            </a:r>
            <a:r>
              <a:rPr lang="ru-RU" b="1" i="1" dirty="0" smtClean="0"/>
              <a:t>Петрович Мусоргский </a:t>
            </a:r>
            <a:r>
              <a:rPr lang="ru-RU" b="1" i="1" dirty="0" smtClean="0"/>
              <a:t>приблизил </a:t>
            </a:r>
            <a:r>
              <a:rPr lang="ru-RU" b="1" i="1" dirty="0" smtClean="0"/>
              <a:t>музыку к жизни, раздвинул границы музыкального искусства</a:t>
            </a:r>
            <a:r>
              <a:rPr lang="ru-RU" b="1" i="1" dirty="0" smtClean="0"/>
              <a:t>.</a:t>
            </a:r>
            <a:endParaRPr lang="ru-RU"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6" name="TextBox 5"/>
          <p:cNvSpPr txBox="1"/>
          <p:nvPr/>
        </p:nvSpPr>
        <p:spPr>
          <a:xfrm>
            <a:off x="827584" y="1052736"/>
            <a:ext cx="7704856" cy="4893647"/>
          </a:xfrm>
          <a:prstGeom prst="rect">
            <a:avLst/>
          </a:prstGeom>
          <a:noFill/>
        </p:spPr>
        <p:txBody>
          <a:bodyPr wrap="square" rtlCol="0">
            <a:spAutoFit/>
          </a:bodyPr>
          <a:lstStyle/>
          <a:p>
            <a:r>
              <a:rPr lang="ru-RU" sz="2400" b="1" i="1" dirty="0" smtClean="0"/>
              <a:t>«Произведение Мусоргского («Борис Годунов» - Р.Ш.) уже сыграло свою роль во всемирной музыкальной эволюции. Оно оплодотворило в своём направлении музыку целой эпохи... Среди самой широкой публики и для неё должен жить Мусоргский. Именно ей надлежит сохранить и увековечить его славу. Ибо он писал исключительно для широких кругов слушателей...»</a:t>
            </a:r>
          </a:p>
          <a:p>
            <a:endParaRPr lang="ru-RU" sz="2000" b="1" dirty="0" smtClean="0"/>
          </a:p>
          <a:p>
            <a:pPr algn="r"/>
            <a:r>
              <a:rPr lang="ru-RU" sz="2000" b="1" dirty="0" smtClean="0"/>
              <a:t>Поль </a:t>
            </a:r>
            <a:r>
              <a:rPr lang="ru-RU" sz="2000" b="1" dirty="0" err="1" smtClean="0"/>
              <a:t>Дюка</a:t>
            </a:r>
            <a:r>
              <a:rPr lang="ru-RU" sz="2000" b="1" dirty="0" smtClean="0"/>
              <a:t>, французский композитор, музыкальный критик и педагог</a:t>
            </a:r>
          </a:p>
          <a:p>
            <a:endParaRPr lang="ru-RU" sz="2000" b="1" dirty="0" smtClean="0"/>
          </a:p>
          <a:p>
            <a:pPr algn="r"/>
            <a:r>
              <a:rPr lang="ru-RU" sz="2000" b="1" dirty="0" smtClean="0"/>
              <a:t>В кн. : М. П. Мусоргский [Текст] / сост. Р. </a:t>
            </a:r>
            <a:r>
              <a:rPr lang="ru-RU" sz="2000" b="1" dirty="0" err="1" smtClean="0"/>
              <a:t>Ширинян</a:t>
            </a:r>
            <a:r>
              <a:rPr lang="ru-RU" sz="2000" b="1" dirty="0" smtClean="0"/>
              <a:t>. — М. : Музыка, 1987. — С. 191</a:t>
            </a:r>
            <a:endParaRPr lang="ru-RU" sz="20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pic>
        <p:nvPicPr>
          <p:cNvPr id="10" name="Содержимое 9" descr="Stasov_VV.jpg"/>
          <p:cNvPicPr>
            <a:picLocks noGrp="1" noChangeAspect="1"/>
          </p:cNvPicPr>
          <p:nvPr>
            <p:ph sz="half" idx="1"/>
          </p:nvPr>
        </p:nvPicPr>
        <p:blipFill>
          <a:blip r:embed="rId3" cstate="email"/>
          <a:stretch>
            <a:fillRect/>
          </a:stretch>
        </p:blipFill>
        <p:spPr>
          <a:xfrm>
            <a:off x="971600" y="1052736"/>
            <a:ext cx="3120297" cy="4525963"/>
          </a:xfrm>
        </p:spPr>
      </p:pic>
      <p:sp>
        <p:nvSpPr>
          <p:cNvPr id="9" name="TextBox 8"/>
          <p:cNvSpPr txBox="1"/>
          <p:nvPr/>
        </p:nvSpPr>
        <p:spPr>
          <a:xfrm>
            <a:off x="4572000" y="836712"/>
            <a:ext cx="4032448" cy="5724644"/>
          </a:xfrm>
          <a:prstGeom prst="rect">
            <a:avLst/>
          </a:prstGeom>
          <a:noFill/>
        </p:spPr>
        <p:txBody>
          <a:bodyPr wrap="square" rtlCol="0">
            <a:spAutoFit/>
          </a:bodyPr>
          <a:lstStyle/>
          <a:p>
            <a:r>
              <a:rPr lang="ru-RU" sz="2400" b="1" i="1" dirty="0" smtClean="0"/>
              <a:t>«</a:t>
            </a:r>
            <a:r>
              <a:rPr lang="ru-RU" sz="2400" b="1" i="1" dirty="0" smtClean="0"/>
              <a:t>Мусоргский был один из тех немногих, которые </a:t>
            </a:r>
            <a:r>
              <a:rPr lang="ru-RU" sz="2400" b="1" i="1" dirty="0" smtClean="0"/>
              <a:t>ведут у </a:t>
            </a:r>
            <a:r>
              <a:rPr lang="ru-RU" sz="2400" b="1" i="1" dirty="0" smtClean="0"/>
              <a:t>нас своё дело к далёким и чудным, невиданным и несравненным «новым берегам</a:t>
            </a:r>
            <a:r>
              <a:rPr lang="ru-RU" sz="2400" b="1" i="1" dirty="0" smtClean="0"/>
              <a:t>».</a:t>
            </a:r>
          </a:p>
          <a:p>
            <a:endParaRPr lang="ru-RU" dirty="0" smtClean="0"/>
          </a:p>
          <a:p>
            <a:pPr algn="r"/>
            <a:r>
              <a:rPr lang="ru-RU" sz="2000" b="1" dirty="0" smtClean="0"/>
              <a:t>Владимир Васильевич Стасов,</a:t>
            </a:r>
          </a:p>
          <a:p>
            <a:pPr algn="r"/>
            <a:r>
              <a:rPr lang="ru-RU" sz="2000" b="1" dirty="0" smtClean="0"/>
              <a:t>русский</a:t>
            </a:r>
            <a:r>
              <a:rPr lang="ru-RU" sz="2000" b="1" dirty="0" smtClean="0"/>
              <a:t> музыкальный и художественный критик, историк искусств, архивист, общественный деятель. :</a:t>
            </a:r>
            <a:endParaRPr lang="ru-RU" sz="2000" b="1" dirty="0" smtClean="0"/>
          </a:p>
          <a:p>
            <a:pPr algn="r"/>
            <a:endParaRPr lang="ru-RU" sz="2000" b="1" dirty="0" smtClean="0"/>
          </a:p>
          <a:p>
            <a:pPr algn="r"/>
            <a:r>
              <a:rPr lang="ru-RU" sz="2000" b="1" dirty="0" smtClean="0"/>
              <a:t>В кн. : М. П. Мусоргский [Текст] / сост. Р. </a:t>
            </a:r>
            <a:r>
              <a:rPr lang="ru-RU" sz="2000" b="1" dirty="0" err="1" smtClean="0"/>
              <a:t>Ширинян</a:t>
            </a:r>
            <a:r>
              <a:rPr lang="ru-RU" sz="2000" b="1" dirty="0" smtClean="0"/>
              <a:t>. — М. : Музыка, 1987. — С. 191</a:t>
            </a:r>
            <a:endParaRPr lang="ru-RU" sz="2000" b="1" dirty="0"/>
          </a:p>
        </p:txBody>
      </p:sp>
      <p:sp>
        <p:nvSpPr>
          <p:cNvPr id="11" name="TextBox 10"/>
          <p:cNvSpPr txBox="1"/>
          <p:nvPr/>
        </p:nvSpPr>
        <p:spPr>
          <a:xfrm>
            <a:off x="683568" y="5733256"/>
            <a:ext cx="3744416" cy="400110"/>
          </a:xfrm>
          <a:prstGeom prst="rect">
            <a:avLst/>
          </a:prstGeom>
          <a:noFill/>
        </p:spPr>
        <p:txBody>
          <a:bodyPr wrap="square" rtlCol="0">
            <a:spAutoFit/>
          </a:bodyPr>
          <a:lstStyle/>
          <a:p>
            <a:pPr algn="ctr"/>
            <a:r>
              <a:rPr lang="ru-RU" sz="2000" b="1" dirty="0" smtClean="0"/>
              <a:t>В. В. Стасов</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pic>
        <p:nvPicPr>
          <p:cNvPr id="10" name="Содержимое 9" descr="скан 5-7.JPG"/>
          <p:cNvPicPr>
            <a:picLocks noGrp="1" noChangeAspect="1"/>
          </p:cNvPicPr>
          <p:nvPr>
            <p:ph sz="half" idx="1"/>
          </p:nvPr>
        </p:nvPicPr>
        <p:blipFill>
          <a:blip r:embed="rId3" cstate="email">
            <a:grayscl/>
          </a:blip>
          <a:stretch>
            <a:fillRect/>
          </a:stretch>
        </p:blipFill>
        <p:spPr>
          <a:xfrm>
            <a:off x="755576" y="620688"/>
            <a:ext cx="3312368" cy="5170097"/>
          </a:xfrm>
        </p:spPr>
      </p:pic>
      <p:sp>
        <p:nvSpPr>
          <p:cNvPr id="9" name="TextBox 8"/>
          <p:cNvSpPr txBox="1"/>
          <p:nvPr/>
        </p:nvSpPr>
        <p:spPr>
          <a:xfrm>
            <a:off x="4572000" y="908720"/>
            <a:ext cx="4032448" cy="4739759"/>
          </a:xfrm>
          <a:prstGeom prst="rect">
            <a:avLst/>
          </a:prstGeom>
          <a:noFill/>
        </p:spPr>
        <p:txBody>
          <a:bodyPr wrap="square" rtlCol="0">
            <a:spAutoFit/>
          </a:bodyPr>
          <a:lstStyle/>
          <a:p>
            <a:r>
              <a:rPr lang="ru-RU" sz="2400" b="1" i="1" dirty="0" smtClean="0"/>
              <a:t>«</a:t>
            </a:r>
            <a:r>
              <a:rPr lang="ru-RU" sz="2400" b="1" i="1" dirty="0" smtClean="0"/>
              <a:t>Его стихией была сценическая правда. В его произведениях не только слово и звук сливаются, но это целое сливается с действительностью</a:t>
            </a:r>
            <a:r>
              <a:rPr lang="ru-RU" sz="2400" b="1" i="1" dirty="0" smtClean="0"/>
              <a:t>».</a:t>
            </a:r>
          </a:p>
          <a:p>
            <a:endParaRPr lang="ru-RU" dirty="0" smtClean="0"/>
          </a:p>
          <a:p>
            <a:pPr algn="r"/>
            <a:r>
              <a:rPr lang="ru-RU" sz="2000" b="1" dirty="0" smtClean="0"/>
              <a:t>Фёдор Иванович </a:t>
            </a:r>
            <a:r>
              <a:rPr lang="ru-RU" sz="2000" b="1" dirty="0" smtClean="0"/>
              <a:t>Шаляпин, русский оперный и камерный певец (высокий бас</a:t>
            </a:r>
            <a:r>
              <a:rPr lang="ru-RU" sz="2000" b="1" dirty="0" smtClean="0"/>
              <a:t>)</a:t>
            </a:r>
          </a:p>
          <a:p>
            <a:endParaRPr lang="ru-RU" sz="2000" b="1" dirty="0" smtClean="0"/>
          </a:p>
          <a:p>
            <a:pPr algn="r"/>
            <a:r>
              <a:rPr lang="ru-RU" sz="2000" b="1" dirty="0" smtClean="0"/>
              <a:t>В </a:t>
            </a:r>
            <a:r>
              <a:rPr lang="ru-RU" sz="2000" b="1" dirty="0" smtClean="0"/>
              <a:t>кн. : М. П. Мусоргский [Текст] / сост. Р. </a:t>
            </a:r>
            <a:r>
              <a:rPr lang="ru-RU" sz="2000" b="1" dirty="0" err="1" smtClean="0"/>
              <a:t>Ширинян</a:t>
            </a:r>
            <a:r>
              <a:rPr lang="ru-RU" sz="2000" b="1" dirty="0" smtClean="0"/>
              <a:t>. — М. : Музыка, 1987. — С. </a:t>
            </a:r>
            <a:r>
              <a:rPr lang="ru-RU" sz="2000" b="1" dirty="0" smtClean="0"/>
              <a:t>191</a:t>
            </a:r>
            <a:endParaRPr lang="ru-RU" sz="2000" b="1" dirty="0" smtClean="0"/>
          </a:p>
        </p:txBody>
      </p:sp>
      <p:sp>
        <p:nvSpPr>
          <p:cNvPr id="11" name="TextBox 10"/>
          <p:cNvSpPr txBox="1"/>
          <p:nvPr/>
        </p:nvSpPr>
        <p:spPr>
          <a:xfrm>
            <a:off x="395536" y="5949280"/>
            <a:ext cx="4104456" cy="646331"/>
          </a:xfrm>
          <a:prstGeom prst="rect">
            <a:avLst/>
          </a:prstGeom>
          <a:noFill/>
        </p:spPr>
        <p:txBody>
          <a:bodyPr wrap="square" rtlCol="0">
            <a:spAutoFit/>
          </a:bodyPr>
          <a:lstStyle/>
          <a:p>
            <a:pPr algn="ctr"/>
            <a:r>
              <a:rPr lang="ru-RU" dirty="0" smtClean="0"/>
              <a:t>Ф. И. Шаляпин в роли Бориса Годунова.</a:t>
            </a:r>
          </a:p>
          <a:p>
            <a:pPr algn="ctr"/>
            <a:r>
              <a:rPr lang="ru-RU" dirty="0" smtClean="0"/>
              <a:t>Портрет работы А. Головина.</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pic>
        <p:nvPicPr>
          <p:cNvPr id="9" name="Содержимое 8" descr="m1000x1000.jpg"/>
          <p:cNvPicPr>
            <a:picLocks noGrp="1" noChangeAspect="1"/>
          </p:cNvPicPr>
          <p:nvPr>
            <p:ph sz="half" idx="1"/>
          </p:nvPr>
        </p:nvPicPr>
        <p:blipFill>
          <a:blip r:embed="rId3" cstate="email"/>
          <a:stretch>
            <a:fillRect/>
          </a:stretch>
        </p:blipFill>
        <p:spPr>
          <a:xfrm>
            <a:off x="611560" y="908720"/>
            <a:ext cx="3168174" cy="4525963"/>
          </a:xfrm>
        </p:spPr>
      </p:pic>
      <p:sp>
        <p:nvSpPr>
          <p:cNvPr id="8" name="TextBox 7"/>
          <p:cNvSpPr txBox="1"/>
          <p:nvPr/>
        </p:nvSpPr>
        <p:spPr>
          <a:xfrm>
            <a:off x="4355976" y="476672"/>
            <a:ext cx="4248472" cy="6155531"/>
          </a:xfrm>
          <a:prstGeom prst="rect">
            <a:avLst/>
          </a:prstGeom>
          <a:noFill/>
        </p:spPr>
        <p:txBody>
          <a:bodyPr wrap="square" rtlCol="0">
            <a:spAutoFit/>
          </a:bodyPr>
          <a:lstStyle/>
          <a:p>
            <a:r>
              <a:rPr lang="ru-RU" sz="2400" b="1" i="1" dirty="0" smtClean="0"/>
              <a:t>«</a:t>
            </a:r>
            <a:r>
              <a:rPr lang="ru-RU" sz="2400" b="1" i="1" dirty="0" smtClean="0"/>
              <a:t>Мусоргский чудесен своей независимостью, своей искренностью, своим очарованием... Русские дадут нам новые импульсы для освобождения от нелепой скованности. Они помогут нам лучше узнать самих себя...»</a:t>
            </a:r>
          </a:p>
          <a:p>
            <a:endParaRPr lang="ru-RU" dirty="0" smtClean="0"/>
          </a:p>
          <a:p>
            <a:pPr algn="r"/>
            <a:r>
              <a:rPr lang="ru-RU" sz="2000" b="1" dirty="0" smtClean="0"/>
              <a:t>Клод Дебюсси, французский</a:t>
            </a:r>
            <a:r>
              <a:rPr lang="ru-RU" sz="2000" b="1" dirty="0" smtClean="0"/>
              <a:t> </a:t>
            </a:r>
            <a:r>
              <a:rPr lang="ru-RU" sz="2000" b="1" dirty="0" smtClean="0"/>
              <a:t>композитор, представитель музыкального</a:t>
            </a:r>
            <a:r>
              <a:rPr lang="ru-RU" sz="2000" b="1" dirty="0" smtClean="0"/>
              <a:t> импрессионизма.</a:t>
            </a:r>
            <a:endParaRPr lang="ru-RU" sz="2000" b="1" dirty="0" smtClean="0"/>
          </a:p>
          <a:p>
            <a:pPr algn="r"/>
            <a:endParaRPr lang="ru-RU" sz="2000" b="1" dirty="0" smtClean="0"/>
          </a:p>
          <a:p>
            <a:pPr algn="r"/>
            <a:r>
              <a:rPr lang="ru-RU" sz="2000" b="1" dirty="0" smtClean="0"/>
              <a:t>В </a:t>
            </a:r>
            <a:r>
              <a:rPr lang="ru-RU" sz="2000" b="1" dirty="0" smtClean="0"/>
              <a:t>кн. : М. П. Мусоргский [Текст] / сост. Р. </a:t>
            </a:r>
            <a:r>
              <a:rPr lang="ru-RU" sz="2000" b="1" dirty="0" err="1" smtClean="0"/>
              <a:t>Ширинян</a:t>
            </a:r>
            <a:r>
              <a:rPr lang="ru-RU" sz="2000" b="1" dirty="0" smtClean="0"/>
              <a:t>. — М. : Музыка, 1987. — С. </a:t>
            </a:r>
            <a:r>
              <a:rPr lang="ru-RU" sz="2000" b="1" dirty="0" smtClean="0"/>
              <a:t>191</a:t>
            </a:r>
            <a:endParaRPr lang="ru-RU" sz="2000" b="1" dirty="0" smtClean="0"/>
          </a:p>
        </p:txBody>
      </p:sp>
      <p:sp>
        <p:nvSpPr>
          <p:cNvPr id="10" name="TextBox 9"/>
          <p:cNvSpPr txBox="1"/>
          <p:nvPr/>
        </p:nvSpPr>
        <p:spPr>
          <a:xfrm>
            <a:off x="323528" y="5661248"/>
            <a:ext cx="3744416" cy="400110"/>
          </a:xfrm>
          <a:prstGeom prst="rect">
            <a:avLst/>
          </a:prstGeom>
          <a:noFill/>
        </p:spPr>
        <p:txBody>
          <a:bodyPr wrap="square" rtlCol="0">
            <a:spAutoFit/>
          </a:bodyPr>
          <a:lstStyle/>
          <a:p>
            <a:pPr algn="ctr"/>
            <a:r>
              <a:rPr lang="ru-RU" sz="2000" b="1" dirty="0" smtClean="0"/>
              <a:t>К. Дебюсси</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2" name="Заголовок 1"/>
          <p:cNvSpPr>
            <a:spLocks noGrp="1"/>
          </p:cNvSpPr>
          <p:nvPr>
            <p:ph type="title"/>
          </p:nvPr>
        </p:nvSpPr>
        <p:spPr>
          <a:xfrm>
            <a:off x="251520" y="188640"/>
            <a:ext cx="8715436" cy="778098"/>
          </a:xfrm>
        </p:spPr>
        <p:txBody>
          <a:bodyPr>
            <a:normAutofit/>
          </a:bodyPr>
          <a:lstStyle/>
          <a:p>
            <a:pPr algn="ctr"/>
            <a:r>
              <a:rPr lang="ru-RU" sz="2800" b="1" i="1" dirty="0" smtClean="0">
                <a:latin typeface="Arial" pitchFamily="34" charset="0"/>
                <a:cs typeface="Arial" pitchFamily="34" charset="0"/>
              </a:rPr>
              <a:t>Список использованной литературы</a:t>
            </a:r>
            <a:endParaRPr lang="ru-RU" sz="2800" b="1" i="1" dirty="0">
              <a:latin typeface="Arial" pitchFamily="34" charset="0"/>
              <a:cs typeface="Arial" pitchFamily="34" charset="0"/>
            </a:endParaRPr>
          </a:p>
        </p:txBody>
      </p:sp>
      <p:sp>
        <p:nvSpPr>
          <p:cNvPr id="5" name="TextBox 4"/>
          <p:cNvSpPr txBox="1"/>
          <p:nvPr/>
        </p:nvSpPr>
        <p:spPr>
          <a:xfrm>
            <a:off x="323528" y="1124744"/>
            <a:ext cx="8640960" cy="4801314"/>
          </a:xfrm>
          <a:prstGeom prst="rect">
            <a:avLst/>
          </a:prstGeom>
          <a:noFill/>
        </p:spPr>
        <p:txBody>
          <a:bodyPr wrap="square" rtlCol="0">
            <a:spAutoFit/>
          </a:bodyPr>
          <a:lstStyle/>
          <a:p>
            <a:pPr marL="342900" indent="-342900">
              <a:buAutoNum type="arabicPeriod"/>
            </a:pPr>
            <a:r>
              <a:rPr lang="ru-RU" b="1" dirty="0" err="1" smtClean="0"/>
              <a:t>Абызова</a:t>
            </a:r>
            <a:r>
              <a:rPr lang="ru-RU" b="1" dirty="0" smtClean="0"/>
              <a:t>, Е. Н. Модест Петрович Мусоргский [Текст] / Е. Н. </a:t>
            </a:r>
            <a:r>
              <a:rPr lang="ru-RU" b="1" dirty="0" err="1" smtClean="0"/>
              <a:t>Абызова</a:t>
            </a:r>
            <a:r>
              <a:rPr lang="ru-RU" b="1" dirty="0" smtClean="0"/>
              <a:t>. — 2-е изд. — М. : Музыка, 1986. — 160 с. </a:t>
            </a:r>
          </a:p>
          <a:p>
            <a:pPr marL="342900" indent="-342900">
              <a:buFontTx/>
              <a:buAutoNum type="arabicPeriod"/>
            </a:pPr>
            <a:r>
              <a:rPr lang="ru-RU" b="1" dirty="0" smtClean="0"/>
              <a:t>Арии из опер русских композиторов [Ноты] : для МС в </a:t>
            </a:r>
            <a:r>
              <a:rPr lang="ru-RU" b="1" dirty="0" err="1" smtClean="0"/>
              <a:t>сопровожд</a:t>
            </a:r>
            <a:r>
              <a:rPr lang="ru-RU" b="1" dirty="0" smtClean="0"/>
              <a:t>. </a:t>
            </a:r>
            <a:r>
              <a:rPr lang="ru-RU" b="1" dirty="0" err="1" smtClean="0"/>
              <a:t>фп</a:t>
            </a:r>
            <a:r>
              <a:rPr lang="ru-RU" b="1" dirty="0" smtClean="0"/>
              <a:t>. / сост. М. </a:t>
            </a:r>
            <a:r>
              <a:rPr lang="ru-RU" b="1" dirty="0" err="1" smtClean="0"/>
              <a:t>Переверзева</a:t>
            </a:r>
            <a:r>
              <a:rPr lang="ru-RU" b="1" dirty="0" smtClean="0"/>
              <a:t>. — М. : Музыка, 1983. — 80 с</a:t>
            </a:r>
            <a:r>
              <a:rPr lang="ru-RU" b="1" dirty="0" smtClean="0"/>
              <a:t>. : ноты.</a:t>
            </a:r>
            <a:endParaRPr lang="ru-RU" b="1" dirty="0" smtClean="0"/>
          </a:p>
          <a:p>
            <a:pPr marL="342900" indent="-342900">
              <a:buFontTx/>
              <a:buAutoNum type="arabicPeriod"/>
            </a:pPr>
            <a:r>
              <a:rPr lang="ru-RU" b="1" dirty="0" smtClean="0"/>
              <a:t>М</a:t>
            </a:r>
            <a:r>
              <a:rPr lang="ru-RU" b="1" dirty="0" smtClean="0"/>
              <a:t>. П. Мусоргский [Текст] / сост. Р. </a:t>
            </a:r>
            <a:r>
              <a:rPr lang="ru-RU" b="1" dirty="0" err="1" smtClean="0"/>
              <a:t>Ширинян</a:t>
            </a:r>
            <a:r>
              <a:rPr lang="ru-RU" b="1" dirty="0" smtClean="0"/>
              <a:t>. — М. : Музыка, 1987. — 192 с. : ил.</a:t>
            </a:r>
          </a:p>
          <a:p>
            <a:pPr marL="342900" indent="-342900">
              <a:buFontTx/>
              <a:buAutoNum type="arabicPeriod"/>
            </a:pPr>
            <a:r>
              <a:rPr lang="ru-RU" b="1" dirty="0" smtClean="0"/>
              <a:t>Мусоргский Модест Петрович. Альбом [Ноты] : для </a:t>
            </a:r>
            <a:r>
              <a:rPr lang="ru-RU" b="1" dirty="0" err="1" smtClean="0"/>
              <a:t>фп</a:t>
            </a:r>
            <a:r>
              <a:rPr lang="ru-RU" b="1" dirty="0" smtClean="0"/>
              <a:t>. / М. Мусоргский. — Будапешт : Музыка, 1973. — 60 с. — На </a:t>
            </a:r>
            <a:r>
              <a:rPr lang="ru-RU" b="1" dirty="0" err="1" smtClean="0"/>
              <a:t>венгер</a:t>
            </a:r>
            <a:r>
              <a:rPr lang="ru-RU" b="1" dirty="0" smtClean="0"/>
              <a:t>. яз.</a:t>
            </a:r>
          </a:p>
          <a:p>
            <a:pPr marL="342900" indent="-342900">
              <a:buFontTx/>
              <a:buAutoNum type="arabicPeriod"/>
            </a:pPr>
            <a:r>
              <a:rPr lang="ru-RU" b="1" dirty="0" smtClean="0"/>
              <a:t>Мусоргский </a:t>
            </a:r>
            <a:r>
              <a:rPr lang="ru-RU" b="1" dirty="0" smtClean="0"/>
              <a:t>Модест Петрович. Борис Годунов [Ноты] : опера в 4 д. с прологом : сюжет заимствован из </a:t>
            </a:r>
            <a:r>
              <a:rPr lang="ru-RU" b="1" dirty="0" err="1" smtClean="0"/>
              <a:t>драмат</a:t>
            </a:r>
            <a:r>
              <a:rPr lang="ru-RU" b="1" dirty="0" smtClean="0"/>
              <a:t>. хроники А. С. Пушкина того же названия с сохранением большинства его стихов / М. Мусоргский ; сост. и </a:t>
            </a:r>
            <a:r>
              <a:rPr lang="ru-RU" b="1" dirty="0" err="1" smtClean="0"/>
              <a:t>отред</a:t>
            </a:r>
            <a:r>
              <a:rPr lang="ru-RU" b="1" dirty="0" smtClean="0"/>
              <a:t>. по </a:t>
            </a:r>
            <a:r>
              <a:rPr lang="ru-RU" b="1" dirty="0" err="1" smtClean="0"/>
              <a:t>автогр</a:t>
            </a:r>
            <a:r>
              <a:rPr lang="ru-RU" b="1" dirty="0" smtClean="0"/>
              <a:t>. композитора П. </a:t>
            </a:r>
            <a:r>
              <a:rPr lang="ru-RU" b="1" dirty="0" err="1" smtClean="0"/>
              <a:t>Ламм</a:t>
            </a:r>
            <a:r>
              <a:rPr lang="ru-RU" b="1" dirty="0" smtClean="0"/>
              <a:t>. — Клавир. — Л. : Музыка, 1974. — 448 с. : ноты.</a:t>
            </a:r>
          </a:p>
          <a:p>
            <a:pPr marL="342900" indent="-342900">
              <a:buAutoNum type="arabicPeriod"/>
            </a:pPr>
            <a:r>
              <a:rPr lang="ru-RU" b="1" dirty="0" smtClean="0"/>
              <a:t>Мусоргский Модест Петрович. Картинки с выставки [Ноты] / М. Мусоргский ; оркестровка М. Равеля. — Партитура. — М. : Музыка, 1975. — 146 с. </a:t>
            </a:r>
            <a:endParaRPr lang="ru-RU" b="1" dirty="0" smtClean="0"/>
          </a:p>
          <a:p>
            <a:pPr marL="342900" indent="-342900">
              <a:buAutoNum type="arabicPeriod"/>
            </a:pPr>
            <a:r>
              <a:rPr lang="ru-RU" b="1" dirty="0" smtClean="0"/>
              <a:t>Мусоргский Модест Петрович. </a:t>
            </a:r>
            <a:r>
              <a:rPr lang="ru-RU" b="1" dirty="0" err="1" smtClean="0"/>
              <a:t>Хованщина</a:t>
            </a:r>
            <a:r>
              <a:rPr lang="ru-RU" b="1" dirty="0" smtClean="0"/>
              <a:t> [Ноты] : нар. музык. драма в 5 д., 6 карт. Т. </a:t>
            </a:r>
            <a:r>
              <a:rPr lang="ru-RU" b="1" dirty="0" smtClean="0"/>
              <a:t>2 </a:t>
            </a:r>
            <a:r>
              <a:rPr lang="ru-RU" b="1" dirty="0" smtClean="0"/>
              <a:t>/ М. Мусоргский ; </a:t>
            </a:r>
            <a:r>
              <a:rPr lang="ru-RU" b="1" dirty="0" err="1" smtClean="0"/>
              <a:t>либр</a:t>
            </a:r>
            <a:r>
              <a:rPr lang="ru-RU" b="1" dirty="0" smtClean="0"/>
              <a:t>. М. Мусоргского ; завершение соч., ред. и </a:t>
            </a:r>
            <a:r>
              <a:rPr lang="ru-RU" b="1" dirty="0" err="1" smtClean="0"/>
              <a:t>инструм</a:t>
            </a:r>
            <a:r>
              <a:rPr lang="ru-RU" b="1" dirty="0" smtClean="0"/>
              <a:t>. Н. А. Римского-Корсакова. — Партитура. — М. : Музыка, 1973. — 202 с. : </a:t>
            </a:r>
            <a:r>
              <a:rPr lang="ru-RU" b="1" dirty="0" smtClean="0"/>
              <a:t>ноты.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4" name="Содержимое 3"/>
          <p:cNvSpPr>
            <a:spLocks noGrp="1"/>
          </p:cNvSpPr>
          <p:nvPr>
            <p:ph idx="1"/>
          </p:nvPr>
        </p:nvSpPr>
        <p:spPr>
          <a:xfrm>
            <a:off x="4283968" y="404664"/>
            <a:ext cx="4608512" cy="5721499"/>
          </a:xfrm>
        </p:spPr>
        <p:txBody>
          <a:bodyPr>
            <a:noAutofit/>
          </a:bodyPr>
          <a:lstStyle/>
          <a:p>
            <a:pPr indent="12700">
              <a:buNone/>
            </a:pPr>
            <a:r>
              <a:rPr lang="ru-RU" sz="2000" dirty="0" smtClean="0"/>
              <a:t> Модест </a:t>
            </a:r>
            <a:r>
              <a:rPr lang="ru-RU" sz="2000" dirty="0" smtClean="0"/>
              <a:t>Петрович Мусоргский родился 21 марта 1839 года в селе Кареве </a:t>
            </a:r>
            <a:r>
              <a:rPr lang="ru-RU" sz="2000" dirty="0" err="1" smtClean="0"/>
              <a:t>Торопецкого</a:t>
            </a:r>
            <a:r>
              <a:rPr lang="ru-RU" sz="2000" dirty="0" smtClean="0"/>
              <a:t> уезда Псковской губернии, в имении своего отца. Как </a:t>
            </a:r>
            <a:r>
              <a:rPr lang="ru-RU" sz="2000" dirty="0" smtClean="0"/>
              <a:t>написал сам композитор </a:t>
            </a:r>
            <a:r>
              <a:rPr lang="ru-RU" sz="2000" dirty="0" smtClean="0"/>
              <a:t>в «Автобиографической записке», </a:t>
            </a:r>
            <a:r>
              <a:rPr lang="ru-RU" sz="2000" dirty="0" smtClean="0"/>
              <a:t> </a:t>
            </a:r>
            <a:r>
              <a:rPr lang="ru-RU" sz="2000" dirty="0" smtClean="0"/>
              <a:t>он </a:t>
            </a:r>
            <a:r>
              <a:rPr lang="ru-RU" sz="2000" dirty="0" smtClean="0"/>
              <a:t>– «сын старинной русской семьи». </a:t>
            </a:r>
            <a:endParaRPr lang="ru-RU" sz="2000" dirty="0" smtClean="0"/>
          </a:p>
          <a:p>
            <a:pPr indent="12700"/>
            <a:endParaRPr lang="ru-RU" sz="2000" dirty="0" smtClean="0"/>
          </a:p>
          <a:p>
            <a:pPr indent="12700"/>
            <a:endParaRPr lang="ru-RU" sz="2000" dirty="0"/>
          </a:p>
        </p:txBody>
      </p:sp>
      <p:pic>
        <p:nvPicPr>
          <p:cNvPr id="2050" name="Picture 2" descr="L:\Работа 2019 г\м\скан 5-1.JPG"/>
          <p:cNvPicPr>
            <a:picLocks noChangeAspect="1" noChangeArrowheads="1"/>
          </p:cNvPicPr>
          <p:nvPr/>
        </p:nvPicPr>
        <p:blipFill>
          <a:blip r:embed="rId3" cstate="email">
            <a:grayscl/>
          </a:blip>
          <a:srcRect/>
          <a:stretch>
            <a:fillRect/>
          </a:stretch>
        </p:blipFill>
        <p:spPr bwMode="auto">
          <a:xfrm>
            <a:off x="395536" y="332656"/>
            <a:ext cx="3888432" cy="3291170"/>
          </a:xfrm>
          <a:prstGeom prst="rect">
            <a:avLst/>
          </a:prstGeom>
          <a:noFill/>
        </p:spPr>
      </p:pic>
      <p:sp>
        <p:nvSpPr>
          <p:cNvPr id="7" name="TextBox 6"/>
          <p:cNvSpPr txBox="1"/>
          <p:nvPr/>
        </p:nvSpPr>
        <p:spPr>
          <a:xfrm>
            <a:off x="4644008" y="2780928"/>
            <a:ext cx="3096344" cy="338554"/>
          </a:xfrm>
          <a:prstGeom prst="rect">
            <a:avLst/>
          </a:prstGeom>
          <a:noFill/>
        </p:spPr>
        <p:txBody>
          <a:bodyPr wrap="square" rtlCol="0">
            <a:spAutoFit/>
          </a:bodyPr>
          <a:lstStyle/>
          <a:p>
            <a:r>
              <a:rPr lang="ru-RU" sz="1600" dirty="0" smtClean="0"/>
              <a:t>Дом семьи Мусоргских. </a:t>
            </a:r>
            <a:endParaRPr lang="ru-RU" sz="1600" dirty="0"/>
          </a:p>
        </p:txBody>
      </p:sp>
      <p:sp>
        <p:nvSpPr>
          <p:cNvPr id="8" name="Прямоугольник 7"/>
          <p:cNvSpPr/>
          <p:nvPr/>
        </p:nvSpPr>
        <p:spPr>
          <a:xfrm>
            <a:off x="1259632" y="4149080"/>
            <a:ext cx="7560840" cy="2246769"/>
          </a:xfrm>
          <a:prstGeom prst="rect">
            <a:avLst/>
          </a:prstGeom>
        </p:spPr>
        <p:txBody>
          <a:bodyPr wrap="square">
            <a:spAutoFit/>
          </a:bodyPr>
          <a:lstStyle/>
          <a:p>
            <a:r>
              <a:rPr lang="ru-RU" sz="2000" dirty="0" smtClean="0"/>
              <a:t>Его отец, Пётр Алексеевич был довольно состоятельным помещиком. Модест был младшим из детей – четвёртым. Его мать, Юлия Николаевна была одарённой, начитанной женщиной. Она писала стихи, играла на рояле, приобщив тем самым к музыке своего младшего сына. Уже в 7 лет Модест играл небольшие сочинения Листа, а в 9 лет, при большом обществе, в доме своих родителей он сыграл большой концерт </a:t>
            </a:r>
            <a:r>
              <a:rPr lang="ru-RU" sz="2000" dirty="0" err="1" smtClean="0"/>
              <a:t>Филда</a:t>
            </a:r>
            <a:r>
              <a:rPr lang="ru-RU" sz="2000" dirty="0" smtClean="0"/>
              <a:t>.</a:t>
            </a:r>
            <a:endParaRPr lang="ru-RU"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13" name="Содержимое 12"/>
          <p:cNvSpPr>
            <a:spLocks noGrp="1"/>
          </p:cNvSpPr>
          <p:nvPr>
            <p:ph sz="half" idx="2"/>
          </p:nvPr>
        </p:nvSpPr>
        <p:spPr/>
        <p:txBody>
          <a:bodyPr/>
          <a:lstStyle/>
          <a:p>
            <a:r>
              <a:rPr lang="ru-RU" dirty="0" smtClean="0"/>
              <a:t>В 10 лет он вместе со старшим братом Филаретом приезжает в Петербург: здесь ему надлежало поступить в привилегированное военное училище – Школу гвардейских подпрапорщиков.</a:t>
            </a:r>
          </a:p>
          <a:p>
            <a:endParaRPr lang="ru-RU" dirty="0"/>
          </a:p>
        </p:txBody>
      </p:sp>
      <p:sp>
        <p:nvSpPr>
          <p:cNvPr id="7" name="Содержимое 6"/>
          <p:cNvSpPr>
            <a:spLocks noGrp="1"/>
          </p:cNvSpPr>
          <p:nvPr>
            <p:ph sz="half" idx="1"/>
          </p:nvPr>
        </p:nvSpPr>
        <p:spPr>
          <a:xfrm>
            <a:off x="457200" y="5517232"/>
            <a:ext cx="4038600" cy="608931"/>
          </a:xfrm>
        </p:spPr>
        <p:txBody>
          <a:bodyPr>
            <a:normAutofit/>
          </a:bodyPr>
          <a:lstStyle/>
          <a:p>
            <a:r>
              <a:rPr lang="ru-RU" sz="1800" dirty="0" smtClean="0"/>
              <a:t>Филарет и Модест Мусоргские</a:t>
            </a:r>
            <a:endParaRPr lang="ru-RU" sz="1800" dirty="0"/>
          </a:p>
        </p:txBody>
      </p:sp>
      <p:pic>
        <p:nvPicPr>
          <p:cNvPr id="8" name="Содержимое 4" descr="Musorgskiy_and_Brother.jpg"/>
          <p:cNvPicPr>
            <a:picLocks noChangeAspect="1"/>
          </p:cNvPicPr>
          <p:nvPr/>
        </p:nvPicPr>
        <p:blipFill>
          <a:blip r:embed="rId3" cstate="email"/>
          <a:stretch>
            <a:fillRect/>
          </a:stretch>
        </p:blipFill>
        <p:spPr>
          <a:xfrm>
            <a:off x="755576" y="764704"/>
            <a:ext cx="3600400" cy="460605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5148064" y="404664"/>
            <a:ext cx="3538736" cy="4752529"/>
          </a:xfrm>
        </p:spPr>
        <p:txBody>
          <a:bodyPr>
            <a:normAutofit fontScale="77500" lnSpcReduction="20000"/>
          </a:bodyPr>
          <a:lstStyle/>
          <a:p>
            <a:r>
              <a:rPr lang="ru-RU" dirty="0" smtClean="0"/>
              <a:t>В столице Мусоргский начал серьёзно заниматься музыкой. Он брал уроки у знаменитого тогда в Петербурге педагога А. А. </a:t>
            </a:r>
            <a:r>
              <a:rPr lang="ru-RU" dirty="0" err="1" smtClean="0"/>
              <a:t>Герке</a:t>
            </a:r>
            <a:r>
              <a:rPr lang="ru-RU" dirty="0" smtClean="0"/>
              <a:t>. По словам Модеста Петровича, «всегда строгий в оценке своих учеников», </a:t>
            </a:r>
            <a:r>
              <a:rPr lang="ru-RU" dirty="0" err="1" smtClean="0"/>
              <a:t>Герке</a:t>
            </a:r>
            <a:r>
              <a:rPr lang="ru-RU" dirty="0" smtClean="0"/>
              <a:t> был доволен его успехами.</a:t>
            </a:r>
          </a:p>
          <a:p>
            <a:endParaRPr lang="ru-RU" dirty="0"/>
          </a:p>
        </p:txBody>
      </p:sp>
      <p:pic>
        <p:nvPicPr>
          <p:cNvPr id="1026" name="Picture 2" descr="L:\Работа 2019 г\м\скан 50013.JPG"/>
          <p:cNvPicPr>
            <a:picLocks noChangeAspect="1" noChangeArrowheads="1"/>
          </p:cNvPicPr>
          <p:nvPr/>
        </p:nvPicPr>
        <p:blipFill>
          <a:blip r:embed="rId3" cstate="email">
            <a:grayscl/>
          </a:blip>
          <a:srcRect/>
          <a:stretch>
            <a:fillRect/>
          </a:stretch>
        </p:blipFill>
        <p:spPr bwMode="auto">
          <a:xfrm>
            <a:off x="395536" y="404664"/>
            <a:ext cx="4181950" cy="5832648"/>
          </a:xfrm>
          <a:prstGeom prst="rect">
            <a:avLst/>
          </a:prstGeom>
          <a:noFill/>
        </p:spPr>
      </p:pic>
      <p:sp>
        <p:nvSpPr>
          <p:cNvPr id="5" name="TextBox 4"/>
          <p:cNvSpPr txBox="1"/>
          <p:nvPr/>
        </p:nvSpPr>
        <p:spPr>
          <a:xfrm>
            <a:off x="4716016" y="5733256"/>
            <a:ext cx="3744416" cy="369332"/>
          </a:xfrm>
          <a:prstGeom prst="rect">
            <a:avLst/>
          </a:prstGeom>
          <a:noFill/>
        </p:spPr>
        <p:txBody>
          <a:bodyPr wrap="square" rtlCol="0">
            <a:spAutoFit/>
          </a:bodyPr>
          <a:lstStyle/>
          <a:p>
            <a:r>
              <a:rPr lang="ru-RU" dirty="0" smtClean="0"/>
              <a:t>Антон </a:t>
            </a:r>
            <a:r>
              <a:rPr lang="ru-RU" dirty="0" err="1" smtClean="0"/>
              <a:t>Августович</a:t>
            </a:r>
            <a:r>
              <a:rPr lang="ru-RU" dirty="0" smtClean="0"/>
              <a:t> </a:t>
            </a:r>
            <a:r>
              <a:rPr lang="ru-RU" dirty="0" err="1" smtClean="0"/>
              <a:t>Герке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3563888" y="1484784"/>
            <a:ext cx="5122912" cy="5112568"/>
          </a:xfrm>
        </p:spPr>
        <p:txBody>
          <a:bodyPr>
            <a:noAutofit/>
          </a:bodyPr>
          <a:lstStyle/>
          <a:p>
            <a:r>
              <a:rPr lang="ru-RU" sz="2000" dirty="0" smtClean="0"/>
              <a:t>По окончании Школы в 1856 году Мусоргский был определен в Преображенский гвардейский полк, </a:t>
            </a:r>
            <a:r>
              <a:rPr lang="ru-RU" sz="2000" dirty="0" smtClean="0"/>
              <a:t>где он </a:t>
            </a:r>
            <a:r>
              <a:rPr lang="ru-RU" sz="2000" dirty="0" smtClean="0"/>
              <a:t>познакомился с будущим композитором А. П. Бородиным. Тогда же он знакомиться с великим композитором А. С. Даргомыжским. Даргомыжский высоко оценил его незаурядные музыкальные способности и познакомил с М. А. </a:t>
            </a:r>
            <a:r>
              <a:rPr lang="ru-RU" sz="2000" dirty="0" err="1" smtClean="0"/>
              <a:t>Балакиревым</a:t>
            </a:r>
            <a:r>
              <a:rPr lang="ru-RU" sz="2000" dirty="0" smtClean="0"/>
              <a:t> и Ц. А. Кюи. </a:t>
            </a:r>
            <a:endParaRPr lang="ru-RU" sz="2000" dirty="0" smtClean="0"/>
          </a:p>
          <a:p>
            <a:r>
              <a:rPr lang="ru-RU" sz="2000" dirty="0" smtClean="0"/>
              <a:t>Так </a:t>
            </a:r>
            <a:r>
              <a:rPr lang="ru-RU" sz="2000" dirty="0" smtClean="0"/>
              <a:t>началась для молодого музыканта новая жизнь, где главное место занял </a:t>
            </a:r>
            <a:r>
              <a:rPr lang="ru-RU" sz="2000" dirty="0" err="1" smtClean="0"/>
              <a:t>Балакирев</a:t>
            </a:r>
            <a:r>
              <a:rPr lang="ru-RU" sz="2000" dirty="0" smtClean="0"/>
              <a:t> и кружок «Могучая кучка».</a:t>
            </a:r>
          </a:p>
          <a:p>
            <a:endParaRPr lang="ru-RU" sz="2000" dirty="0"/>
          </a:p>
        </p:txBody>
      </p:sp>
      <p:pic>
        <p:nvPicPr>
          <p:cNvPr id="3074" name="Picture 2" descr="L:\Работа 2019 г\м\скан 5-2.JPG"/>
          <p:cNvPicPr>
            <a:picLocks noChangeAspect="1" noChangeArrowheads="1"/>
          </p:cNvPicPr>
          <p:nvPr/>
        </p:nvPicPr>
        <p:blipFill>
          <a:blip r:embed="rId3" cstate="email">
            <a:grayscl/>
          </a:blip>
          <a:srcRect/>
          <a:stretch>
            <a:fillRect/>
          </a:stretch>
        </p:blipFill>
        <p:spPr bwMode="auto">
          <a:xfrm>
            <a:off x="467544" y="908720"/>
            <a:ext cx="2880320" cy="4464496"/>
          </a:xfrm>
          <a:prstGeom prst="rect">
            <a:avLst/>
          </a:prstGeom>
          <a:noFill/>
        </p:spPr>
      </p:pic>
      <p:sp>
        <p:nvSpPr>
          <p:cNvPr id="5" name="TextBox 4"/>
          <p:cNvSpPr txBox="1"/>
          <p:nvPr/>
        </p:nvSpPr>
        <p:spPr>
          <a:xfrm>
            <a:off x="467544" y="5445224"/>
            <a:ext cx="3096344" cy="338554"/>
          </a:xfrm>
          <a:prstGeom prst="rect">
            <a:avLst/>
          </a:prstGeom>
          <a:noFill/>
        </p:spPr>
        <p:txBody>
          <a:bodyPr wrap="square" rtlCol="0">
            <a:spAutoFit/>
          </a:bodyPr>
          <a:lstStyle/>
          <a:p>
            <a:r>
              <a:rPr lang="ru-RU" sz="1600" dirty="0" smtClean="0"/>
              <a:t>М.П. Мусоргский, 1856 г. </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211960" y="332656"/>
            <a:ext cx="4474840" cy="5976664"/>
          </a:xfrm>
        </p:spPr>
        <p:txBody>
          <a:bodyPr>
            <a:normAutofit/>
          </a:bodyPr>
          <a:lstStyle/>
          <a:p>
            <a:r>
              <a:rPr lang="ru-RU" sz="2000" dirty="0" smtClean="0"/>
              <a:t>В 1863 году он году </a:t>
            </a:r>
            <a:r>
              <a:rPr lang="ru-RU" sz="2000" dirty="0" smtClean="0"/>
              <a:t>начал работу над оперой «</a:t>
            </a:r>
            <a:r>
              <a:rPr lang="ru-RU" sz="2000" dirty="0" err="1" smtClean="0"/>
              <a:t>Саламбо</a:t>
            </a:r>
            <a:r>
              <a:rPr lang="ru-RU" sz="2000" dirty="0" smtClean="0"/>
              <a:t>» по роману Г. </a:t>
            </a:r>
            <a:r>
              <a:rPr lang="ru-RU" sz="2000" dirty="0" smtClean="0"/>
              <a:t>Флобера. </a:t>
            </a:r>
          </a:p>
          <a:p>
            <a:r>
              <a:rPr lang="ru-RU" sz="2000" dirty="0" smtClean="0"/>
              <a:t>Е</a:t>
            </a:r>
            <a:r>
              <a:rPr lang="ru-RU" sz="2000" dirty="0" smtClean="0"/>
              <a:t>. Н. </a:t>
            </a:r>
            <a:r>
              <a:rPr lang="ru-RU" sz="2000" dirty="0" err="1" smtClean="0"/>
              <a:t>Абызова</a:t>
            </a:r>
            <a:r>
              <a:rPr lang="ru-RU" sz="2000" dirty="0" smtClean="0"/>
              <a:t> пишет: «Драматический сюжет из эпохи карфагенских войн, яркая живописность и «документальность» </a:t>
            </a:r>
            <a:r>
              <a:rPr lang="ru-RU" sz="2000" dirty="0" err="1" smtClean="0"/>
              <a:t>флоберовских</a:t>
            </a:r>
            <a:r>
              <a:rPr lang="ru-RU" sz="2000" dirty="0" smtClean="0"/>
              <a:t> образов, мотив трагической любви ливийца </a:t>
            </a:r>
            <a:r>
              <a:rPr lang="ru-RU" sz="2000" dirty="0" err="1" smtClean="0"/>
              <a:t>Мато</a:t>
            </a:r>
            <a:r>
              <a:rPr lang="ru-RU" sz="2000" dirty="0" smtClean="0"/>
              <a:t> к царевне </a:t>
            </a:r>
            <a:r>
              <a:rPr lang="ru-RU" sz="2000" dirty="0" err="1" smtClean="0"/>
              <a:t>Саламбо</a:t>
            </a:r>
            <a:r>
              <a:rPr lang="ru-RU" sz="2000" dirty="0" smtClean="0"/>
              <a:t> сильно увлекли композитора. В выборе сюжета проявилось тяготение русских </a:t>
            </a:r>
            <a:r>
              <a:rPr lang="ru-RU" sz="2000" dirty="0" smtClean="0"/>
              <a:t>композиторов </a:t>
            </a:r>
            <a:r>
              <a:rPr lang="ru-RU" sz="2000" dirty="0" smtClean="0"/>
              <a:t>к образам </a:t>
            </a:r>
            <a:r>
              <a:rPr lang="ru-RU" sz="2000" dirty="0" smtClean="0"/>
              <a:t>Востока… Либретто </a:t>
            </a:r>
            <a:r>
              <a:rPr lang="ru-RU" sz="2000" dirty="0" smtClean="0"/>
              <a:t>в стихах Мусоргский писал сам, сократив и несколько изменив фабулу романа. Кое-где он использовал стихи современных русских поэтов…»</a:t>
            </a:r>
          </a:p>
          <a:p>
            <a:endParaRPr lang="ru-RU" sz="2000" dirty="0"/>
          </a:p>
        </p:txBody>
      </p:sp>
      <p:pic>
        <p:nvPicPr>
          <p:cNvPr id="5122" name="Picture 2" descr="L:\Работа 2019 г\м\скан 5-3.JPG"/>
          <p:cNvPicPr>
            <a:picLocks noChangeAspect="1" noChangeArrowheads="1"/>
          </p:cNvPicPr>
          <p:nvPr/>
        </p:nvPicPr>
        <p:blipFill>
          <a:blip r:embed="rId3" cstate="email"/>
          <a:srcRect/>
          <a:stretch>
            <a:fillRect/>
          </a:stretch>
        </p:blipFill>
        <p:spPr bwMode="auto">
          <a:xfrm>
            <a:off x="467544" y="476672"/>
            <a:ext cx="3603240" cy="5112568"/>
          </a:xfrm>
          <a:prstGeom prst="rect">
            <a:avLst/>
          </a:prstGeom>
          <a:noFill/>
        </p:spPr>
      </p:pic>
      <p:pic>
        <p:nvPicPr>
          <p:cNvPr id="5123" name="Picture 3" descr="L:\Работа 2019 г\м\скан 5-5.JPG"/>
          <p:cNvPicPr>
            <a:picLocks noChangeAspect="1" noChangeArrowheads="1"/>
          </p:cNvPicPr>
          <p:nvPr/>
        </p:nvPicPr>
        <p:blipFill>
          <a:blip r:embed="rId4" cstate="email"/>
          <a:srcRect/>
          <a:stretch>
            <a:fillRect/>
          </a:stretch>
        </p:blipFill>
        <p:spPr bwMode="auto">
          <a:xfrm>
            <a:off x="1331640" y="2348880"/>
            <a:ext cx="3096344" cy="424202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683568" y="1340768"/>
            <a:ext cx="8003232" cy="4785395"/>
          </a:xfrm>
        </p:spPr>
        <p:txBody>
          <a:bodyPr>
            <a:normAutofit fontScale="70000" lnSpcReduction="20000"/>
          </a:bodyPr>
          <a:lstStyle/>
          <a:p>
            <a:r>
              <a:rPr lang="ru-RU" dirty="0" smtClean="0"/>
              <a:t>В годы работы над «</a:t>
            </a:r>
            <a:r>
              <a:rPr lang="ru-RU" dirty="0" err="1" smtClean="0"/>
              <a:t>Саламбо</a:t>
            </a:r>
            <a:r>
              <a:rPr lang="ru-RU" dirty="0" smtClean="0"/>
              <a:t>» Мусоргский создаёт серию музыкальных зарисовок из народной жизни, необычных для того времени по </a:t>
            </a:r>
            <a:r>
              <a:rPr lang="ru-RU" dirty="0" err="1" smtClean="0"/>
              <a:t>бытописной</a:t>
            </a:r>
            <a:r>
              <a:rPr lang="ru-RU" dirty="0" smtClean="0"/>
              <a:t> </a:t>
            </a:r>
            <a:r>
              <a:rPr lang="ru-RU" dirty="0" smtClean="0"/>
              <a:t>яркости. Первой </a:t>
            </a:r>
            <a:r>
              <a:rPr lang="ru-RU" dirty="0" smtClean="0"/>
              <a:t>появилась песня «</a:t>
            </a:r>
            <a:r>
              <a:rPr lang="ru-RU" dirty="0" err="1" smtClean="0"/>
              <a:t>Калистрат</a:t>
            </a:r>
            <a:r>
              <a:rPr lang="ru-RU" dirty="0" smtClean="0"/>
              <a:t>». Эта </a:t>
            </a:r>
            <a:r>
              <a:rPr lang="ru-RU" dirty="0" smtClean="0"/>
              <a:t>песня о крестьянской доле, вложенная в уста героя, </a:t>
            </a:r>
            <a:r>
              <a:rPr lang="ru-RU" dirty="0" err="1" smtClean="0"/>
              <a:t>Калистратушки</a:t>
            </a:r>
            <a:r>
              <a:rPr lang="ru-RU" dirty="0" smtClean="0"/>
              <a:t>, проникнутая интонацией горькой иронии, вводит в музыку небывалый ранее сюжет. </a:t>
            </a:r>
            <a:endParaRPr lang="ru-RU" dirty="0" smtClean="0"/>
          </a:p>
          <a:p>
            <a:r>
              <a:rPr lang="ru-RU" dirty="0" smtClean="0"/>
              <a:t>Некрасовская </a:t>
            </a:r>
            <a:r>
              <a:rPr lang="ru-RU" dirty="0" smtClean="0"/>
              <a:t>тема - обездоленный и страждущий народ – прочно вошла в сознание Мусоргского. На протяжении нескольких лет возникает ряд песен, написанные на тексты разных поэтов: Некрасова («Колыбельная </a:t>
            </a:r>
            <a:r>
              <a:rPr lang="ru-RU" dirty="0" err="1" smtClean="0"/>
              <a:t>Ерёмушки</a:t>
            </a:r>
            <a:r>
              <a:rPr lang="ru-RU" dirty="0" smtClean="0"/>
              <a:t>»), Шевченко («Гопак»), А. Н. Островский («Спи, усни, крестьянский сын»). </a:t>
            </a:r>
            <a:endParaRPr lang="ru-RU" dirty="0" smtClean="0"/>
          </a:p>
          <a:p>
            <a:r>
              <a:rPr lang="ru-RU" dirty="0" smtClean="0"/>
              <a:t>На </a:t>
            </a:r>
            <a:r>
              <a:rPr lang="ru-RU" dirty="0" smtClean="0"/>
              <a:t>разный лад, в разных лицах они предстают как реальные и трагические сцены из народной </a:t>
            </a:r>
            <a:r>
              <a:rPr lang="ru-RU" dirty="0" smtClean="0"/>
              <a:t>жизни. </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L:\Работа 2019 г\м\99680_makro_foto_noty_bumaga_cifry_oboi_2560x1600__www.gdefon.ru_.jpg"/>
          <p:cNvPicPr>
            <a:picLocks noChangeAspect="1" noChangeArrowheads="1"/>
          </p:cNvPicPr>
          <p:nvPr/>
        </p:nvPicPr>
        <p:blipFill>
          <a:blip r:embed="rId2" cstate="email">
            <a:lum bright="80000" contrast="-60000"/>
          </a:blip>
          <a:srcRect/>
          <a:stretch>
            <a:fillRect/>
          </a:stretch>
        </p:blipFill>
        <p:spPr bwMode="auto">
          <a:xfrm>
            <a:off x="0" y="-4943"/>
            <a:ext cx="9144000" cy="6862943"/>
          </a:xfrm>
          <a:prstGeom prst="rect">
            <a:avLst/>
          </a:prstGeom>
          <a:noFill/>
        </p:spPr>
      </p:pic>
      <p:sp>
        <p:nvSpPr>
          <p:cNvPr id="3" name="Содержимое 2"/>
          <p:cNvSpPr>
            <a:spLocks noGrp="1"/>
          </p:cNvSpPr>
          <p:nvPr>
            <p:ph idx="1"/>
          </p:nvPr>
        </p:nvSpPr>
        <p:spPr>
          <a:xfrm>
            <a:off x="457200" y="332656"/>
            <a:ext cx="4834880" cy="6336704"/>
          </a:xfrm>
        </p:spPr>
        <p:txBody>
          <a:bodyPr>
            <a:normAutofit fontScale="92500" lnSpcReduction="10000"/>
          </a:bodyPr>
          <a:lstStyle/>
          <a:p>
            <a:r>
              <a:rPr lang="ru-RU" sz="2200" dirty="0" smtClean="0"/>
              <a:t>Пристрастие композитора к юмору, насмешке как нельзя более соответствовало характеру нового его замысла. По совету Даргомыжского Мусоргский начал писать оперу «Женитьба». Задача его была нова и неслыханна до того: написать оперу на прозаический текст гоголевской комедии.</a:t>
            </a:r>
          </a:p>
          <a:p>
            <a:r>
              <a:rPr lang="ru-RU" sz="2200" dirty="0" smtClean="0"/>
              <a:t>Все товарищи расценивали «Женитьбу» как новое яркое проявление комедийного таланта Мусоргского и его умение создавать интересные музыкальные характеристики. Но при всем том было ясно, что «Женитьба» – не более чем увлекательный эксперимент, что не по этому пути должно пойти развитие настоящей оперы. Надо воздать должное Мусоргскому: он сам первым осознал это и не стал продолжать сочинение.</a:t>
            </a:r>
          </a:p>
        </p:txBody>
      </p:sp>
      <p:pic>
        <p:nvPicPr>
          <p:cNvPr id="6146" name="Picture 2" descr="L:\Работа 2019 г\м\Женитьба.jpg"/>
          <p:cNvPicPr>
            <a:picLocks noChangeAspect="1" noChangeArrowheads="1"/>
          </p:cNvPicPr>
          <p:nvPr/>
        </p:nvPicPr>
        <p:blipFill>
          <a:blip r:embed="rId3" cstate="email"/>
          <a:srcRect/>
          <a:stretch>
            <a:fillRect/>
          </a:stretch>
        </p:blipFill>
        <p:spPr bwMode="auto">
          <a:xfrm>
            <a:off x="5508104" y="1124744"/>
            <a:ext cx="3299275" cy="4536504"/>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1960</TotalTime>
  <Words>1635</Words>
  <Application>Microsoft Office PowerPoint</Application>
  <PresentationFormat>Экран (4:3)</PresentationFormat>
  <Paragraphs>78</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ДЕРЗНОВЕННЫЙ НОВАТОР</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Список использованной литературы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helper</cp:lastModifiedBy>
  <cp:revision>193</cp:revision>
  <dcterms:created xsi:type="dcterms:W3CDTF">2019-02-11T06:49:40Z</dcterms:created>
  <dcterms:modified xsi:type="dcterms:W3CDTF">2019-03-21T12:23:52Z</dcterms:modified>
</cp:coreProperties>
</file>