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86" r:id="rId24"/>
    <p:sldId id="287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3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13" autoAdjust="0"/>
    <p:restoredTop sz="94624" autoAdjust="0"/>
  </p:normalViewPr>
  <p:slideViewPr>
    <p:cSldViewPr>
      <p:cViewPr varScale="1">
        <p:scale>
          <a:sx n="104" d="100"/>
          <a:sy n="104" d="100"/>
        </p:scale>
        <p:origin x="-1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BD6F5-B2DB-4214-90A9-52EA1C86B669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A62FC-057A-4FEB-B91A-F7B792760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A62FC-057A-4FEB-B91A-F7B7927602D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A62FC-057A-4FEB-B91A-F7B7927602D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A62FC-057A-4FEB-B91A-F7B7927602D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source.org/wiki/%D0%AD%D0%A1%D0%91%D0%95/%D0%9F%D0%B5%D1%80%D0%B8%D0%BE%D0%2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ndicator.ru/imgs/2017/12/21/12/16759/c217fd8dff74cd68be9675efe1d3ac6f2ebfd2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428604"/>
            <a:ext cx="857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/>
                </a:solidFill>
                <a:latin typeface="KaiTi" pitchFamily="49" charset="-122"/>
                <a:ea typeface="KaiTi" pitchFamily="49" charset="-122"/>
                <a:cs typeface="Times New Roman" pitchFamily="18" charset="0"/>
              </a:rPr>
              <a:t>2019 – Международный Год  </a:t>
            </a:r>
          </a:p>
          <a:p>
            <a:r>
              <a:rPr lang="ru-RU" sz="3200" b="1" dirty="0" smtClean="0">
                <a:solidFill>
                  <a:schemeClr val="bg2"/>
                </a:solidFill>
                <a:latin typeface="KaiTi" pitchFamily="49" charset="-122"/>
                <a:ea typeface="KaiTi" pitchFamily="49" charset="-122"/>
                <a:cs typeface="Times New Roman" pitchFamily="18" charset="0"/>
              </a:rPr>
              <a:t>Периодической таблицы химических элементов Д. И. Менделеева</a:t>
            </a:r>
            <a:endParaRPr lang="ru-RU" sz="3200" b="1" dirty="0">
              <a:solidFill>
                <a:schemeClr val="bg2"/>
              </a:solidFill>
              <a:latin typeface="KaiTi" pitchFamily="49" charset="-122"/>
              <a:ea typeface="KaiTi" pitchFamily="49" charset="-122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6215082"/>
            <a:ext cx="678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/>
                </a:solidFill>
                <a:latin typeface="KaiTi" pitchFamily="49" charset="-122"/>
                <a:ea typeface="KaiTi" pitchFamily="49" charset="-122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chemeClr val="bg2"/>
                </a:solidFill>
                <a:latin typeface="KaiTi" pitchFamily="49" charset="-122"/>
                <a:ea typeface="KaiTi" pitchFamily="49" charset="-122"/>
                <a:cs typeface="Times New Roman" pitchFamily="18" charset="0"/>
              </a:rPr>
              <a:t>ИИЦ-Научная библиотека УрГПУ</a:t>
            </a:r>
            <a:endParaRPr lang="ru-RU" sz="2400" b="1" dirty="0">
              <a:solidFill>
                <a:schemeClr val="bg2"/>
              </a:solidFill>
              <a:latin typeface="KaiTi" pitchFamily="49" charset="-122"/>
              <a:ea typeface="KaiTi" pitchFamily="49" charset="-122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2357430"/>
            <a:ext cx="90011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>
                <a:solidFill>
                  <a:schemeClr val="bg1"/>
                </a:solidFill>
                <a:latin typeface="1 Amazone M" pitchFamily="82" charset="0"/>
              </a:rPr>
              <a:t>Границ познанию предвидеть невозможно ...</a:t>
            </a:r>
            <a:endParaRPr lang="ru-RU" sz="6600" dirty="0">
              <a:solidFill>
                <a:schemeClr val="bg1"/>
              </a:solidFill>
              <a:latin typeface="1 Amazone M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ndicator.ru/imgs/2017/12/21/12/16759/c217fd8dff74cd68be9675efe1d3ac6f2ebfd248.jpg"/>
          <p:cNvPicPr>
            <a:picLocks noChangeAspect="1" noChangeArrowheads="1"/>
          </p:cNvPicPr>
          <p:nvPr/>
        </p:nvPicPr>
        <p:blipFill>
          <a:blip r:embed="rId2" cstate="print">
            <a:lum bright="50000" contrast="-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698" name="Picture 2" descr="https://www.skolskiportal.hr/media/slika_3-600xxxxxxxxxxxxxx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8604"/>
            <a:ext cx="3516658" cy="5949393"/>
          </a:xfrm>
          <a:prstGeom prst="rect">
            <a:avLst/>
          </a:prstGeom>
          <a:noFill/>
        </p:spPr>
      </p:pic>
      <p:pic>
        <p:nvPicPr>
          <p:cNvPr id="29700" name="Picture 4" descr="https://upload.wikimedia.org/wikipedia/ru/5/58/%D0%A2%D0%B0%D0%B1%D0%BB%D0%B8%D1%86%D0%B0_%D0%9C%D0%B5%D0%BD%D0%B4%D0%B5%D0%BB%D0%B5%D0%B5%D0%B2%D0%B0_18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500042"/>
            <a:ext cx="5059560" cy="5866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ndicator.ru/imgs/2017/12/21/12/16759/c217fd8dff74cd68be9675efe1d3ac6f2ebfd248.jpg"/>
          <p:cNvPicPr>
            <a:picLocks noChangeAspect="1" noChangeArrowheads="1"/>
          </p:cNvPicPr>
          <p:nvPr/>
        </p:nvPicPr>
        <p:blipFill>
          <a:blip r:embed="rId2" cstate="print">
            <a:lum bright="50000" contrast="-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чём суть открытия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90872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Сущность открытия Менделеева заключалась в том, что с ростом атомной массы химических элементов их свойства меняются не монотонно, а периодически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После определённого количества разных по свойствам элементов, расположенных по возрастанию атомного веса, свойства начинают повторяться. Например, натрий похож на калий, фтор похож на хлор, а золото похоже на серебро и медь. Свойства не повторяются в точности, к ним добавляются и изменения.                   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Отличием работы Менделеева от работ его предшественников было то, что основ для классификации элементов у Менделеева была не одна, а две – атомная масса и химическое сходство, для того, чтобы периодичность полностью соблюдалась. 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s://upload.wikimedia.org/wikipedia/commons/b/b2/D._Mendeleev%27s_Periodic_table_from_his_bo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214686"/>
            <a:ext cx="4391918" cy="29261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57752" y="3068960"/>
            <a:ext cx="40719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Менделеевым были предприняты очень смелые шаги, например: таллий, считавшийся щелочным металлом, 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 поместил в третью группу согласно его фактической максимальной валентности; оставил в таблице пустые клетки, где должны были разместиться пока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 открытые элементы. 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 1871 году на основе этих работ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Менделеев сформулировал Периодический закон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форма которого со временем была несколько усовершенствована.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ndicator.ru/imgs/2017/12/21/12/16759/c217fd8dff74cd68be9675efe1d3ac6f2ebfd248.jpg"/>
          <p:cNvPicPr>
            <a:picLocks noChangeAspect="1" noChangeArrowheads="1"/>
          </p:cNvPicPr>
          <p:nvPr/>
        </p:nvPicPr>
        <p:blipFill>
          <a:blip r:embed="rId2" cstate="print">
            <a:lum bright="50000" contrast="-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Подтверждение гипотезы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980728"/>
            <a:ext cx="90011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Научная достоверность Периодического закона Менделеева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получила подтверждение очень скоро: в 1875—1886 годах были открыты галлий (экаалюминий), скандий (экабор) и германий (экасилиций), для которых ученый, пользуясь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периодической системой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предсказал не только возможность их существования, но и с поразительной точностью описал целый ряд физических и химических свойств.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 начале XX века с открытием строения атома было установлено, что периодичность изменения свойств элементов определяется не атомным весом, а зарядом ядра, равным атомному номеру и числу электронов, распределение которых по электронным оболочкам атома элемента определяет его химические свойства. Заряд ядра соответствует номеру элемента в периодической системе, который по праву назван числом Менделеева.</a:t>
            </a:r>
          </a:p>
          <a:p>
            <a:endParaRPr lang="ru-RU" dirty="0"/>
          </a:p>
        </p:txBody>
      </p:sp>
      <p:pic>
        <p:nvPicPr>
          <p:cNvPr id="27650" name="Picture 2" descr="ÐÑÐ¸ÑÑÐ°Ð»Ð» Ð³ÐµÑÐ¼Ð°Ð½Ð¸Ñ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286256"/>
            <a:ext cx="1839832" cy="18398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6237312"/>
            <a:ext cx="9237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Германий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9992" y="3933056"/>
            <a:ext cx="464400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Возьмём, например, германий.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этого элемента порядковый номер = 32,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Атомная масса = 72,630 г/моль.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Электронная конфигурация (расположение электронов по электронным оболочкам атома)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3d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4s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4p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Таким образом,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число Менделеева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германия будет равно 32.</a:t>
            </a:r>
            <a:endParaRPr lang="ru-RU" baseline="30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aseline="30000" dirty="0" smtClean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267744" y="4313546"/>
          <a:ext cx="1804190" cy="1840930"/>
        </p:xfrm>
        <a:graphic>
          <a:graphicData uri="http://schemas.openxmlformats.org/drawingml/2006/table">
            <a:tbl>
              <a:tblPr/>
              <a:tblGrid>
                <a:gridCol w="577341"/>
                <a:gridCol w="1226849"/>
              </a:tblGrid>
              <a:tr h="608045"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32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Германий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99"/>
                    </a:solidFill>
                  </a:tcPr>
                </a:tc>
              </a:tr>
              <a:tr h="580691">
                <a:tc gridSpan="2">
                  <a:txBody>
                    <a:bodyPr/>
                    <a:lstStyle/>
                    <a:p>
                      <a:pPr fontAlgn="ctr"/>
                      <a:r>
                        <a:rPr lang="en-US" b="1" dirty="0" err="1">
                          <a:latin typeface="Georgia"/>
                        </a:rPr>
                        <a:t>Ge</a:t>
                      </a:r>
                      <a:endParaRPr lang="en-US" dirty="0">
                        <a:latin typeface="Georgia"/>
                      </a:endParaRPr>
                    </a:p>
                    <a:p>
                      <a:pPr algn="ctr" fontAlgn="ctr"/>
                      <a:r>
                        <a:rPr lang="en-US" dirty="0"/>
                        <a:t>72,630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804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dirty="0"/>
                        <a:t>3d</a:t>
                      </a:r>
                      <a:r>
                        <a:rPr lang="en-US" baseline="30000" dirty="0"/>
                        <a:t>10</a:t>
                      </a:r>
                      <a:r>
                        <a:rPr lang="en-US" dirty="0"/>
                        <a:t>4s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4p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 marL="38100" marR="38100" marT="38100"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ndicator.ru/imgs/2017/12/21/12/16759/c217fd8dff74cd68be9675efe1d3ac6f2ebfd248.jpg"/>
          <p:cNvPicPr>
            <a:picLocks noChangeAspect="1" noChangeArrowheads="1"/>
          </p:cNvPicPr>
          <p:nvPr/>
        </p:nvPicPr>
        <p:blipFill>
          <a:blip r:embed="rId2" cstate="print">
            <a:lum bright="50000" contrast="-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980728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Дальнейшее развитие периодической системы связано с заполнением пустых клеток таблицы,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которые помещались всё новые и новые элементы: благородные газы, природные и искусственно полученные радиоактивные элементы.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 2010 году, с синтезом 118 элемента, седьмой период периодической системы был завершён, проблема нижней границы таблицы Менделеева остаётся одной из важнейших в современной теоретической химии.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В период с 2003 по 2009 год был утвержден ИЮПАК 113-й химический элемент, открытый специалистами японского института естественных наук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Рикэн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 В 2016 году он получил название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нихоний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); элементы 115 и 117 получили названия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московий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Mc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и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теннессин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Ts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 в соответствии с предложениям ОИЯИ.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118-й элемент получил название </a:t>
            </a:r>
            <a:r>
              <a:rPr lang="ru-RU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оганесон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Og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 в честь профессора Юрия Оганесяна, внесшего вклад в исследования сверхтяжелых элементов.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Наименование было предложено коллективом Объединенного института ядерных исследований.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214290"/>
            <a:ext cx="83104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Дальнейшее состояние исследования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vestix.su/wp-content/uploads/sites/44/2016/11/Snimok-ekrana-2016-06-09-v-14.22.18-846x67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437112"/>
            <a:ext cx="2707500" cy="2160240"/>
          </a:xfrm>
          <a:prstGeom prst="rect">
            <a:avLst/>
          </a:prstGeom>
          <a:noFill/>
        </p:spPr>
      </p:pic>
      <p:pic>
        <p:nvPicPr>
          <p:cNvPr id="10244" name="Picture 4" descr="https://media.istockphoto.com/photos/nihonium-nh-chemical-element-3d-rendering-isolated-on-black-picture-id922704754?k=6&amp;m=922704754&amp;s=612x612&amp;w=0&amp;h=HRF1M9UGb0MfehvG8BlThT8LmyVgTQ15uIvgvooorEQ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437112"/>
            <a:ext cx="3168352" cy="2112235"/>
          </a:xfrm>
          <a:prstGeom prst="rect">
            <a:avLst/>
          </a:prstGeom>
          <a:noFill/>
        </p:spPr>
      </p:pic>
      <p:pic>
        <p:nvPicPr>
          <p:cNvPr id="10246" name="Picture 6" descr="https://st4.depositphotos.com/1635204/20466/v/1600/depositphotos_204666418-stock-illustration-dubnium-chemical-element-icon-vect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437112"/>
            <a:ext cx="2016224" cy="2142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ndicator.ru/imgs/2017/12/21/12/16759/c217fd8dff74cd68be9675efe1d3ac6f2ebfd248.jpg"/>
          <p:cNvPicPr>
            <a:picLocks noChangeAspect="1" noChangeArrowheads="1"/>
          </p:cNvPicPr>
          <p:nvPr/>
        </p:nvPicPr>
        <p:blipFill>
          <a:blip r:embed="rId2" cstate="print">
            <a:lum bright="50000" contrast="-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142852"/>
            <a:ext cx="89297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Варианты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таблицы – графического отображения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Периодического закона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142984"/>
            <a:ext cx="90011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Наиболее распространёнными являются 3 формы таблицы Менделеева: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«короткая», «длинная» и «сверхдлинная». В «сверхдлинном» варианте каждый период занимает ровно одну строчку. В «длинном» варианте лантаноиды и актиноиды вынесены из общей таблицы, делая её более компактной.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короткой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форме записи, в дополнение к этому, четвёртый и последующие периоды занимают по 2 строчки; символы элементов главных и побочных подгрупп выравниваются относительно разных краёв клеток. Водород иногда помещают в 7-ю («короткая» форма) или 17-ю («длинная» форма) группу таблицы.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Ниже приведён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длинный вариант (длиннопериодная форма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), утверждённый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IUPAC 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качестве основного.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upload.wikimedia.org/wikipedia/commons/thumb/3/3d/Discovery_of_chemical_elements.svg/1024px-Discovery_of_chemical_elements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000504"/>
            <a:ext cx="3779912" cy="259869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728" y="3929066"/>
            <a:ext cx="9878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Короткая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4" name="Picture 8" descr="http://web.uvk6.info/_/rsrc/1388778408667/spravocnik-po-himii/himia-v-tablicah/tablica-mendeleeva/periodiceskaa-sistema-himiceskih-elementov-mendeleeva-dlinnaa-forma/86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143380"/>
            <a:ext cx="4214810" cy="249289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143636" y="3714752"/>
            <a:ext cx="9444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Длинная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ndicator.ru/imgs/2017/12/21/12/16759/c217fd8dff74cd68be9675efe1d3ac6f2ebfd248.jpg"/>
          <p:cNvPicPr>
            <a:picLocks noChangeAspect="1" noChangeArrowheads="1"/>
          </p:cNvPicPr>
          <p:nvPr/>
        </p:nvPicPr>
        <p:blipFill>
          <a:blip r:embed="rId2" cstate="print">
            <a:lum bright="50000" contrast="-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http://techmedmsk.ru/uploads/images/5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14488"/>
            <a:ext cx="8643998" cy="37457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3108" y="285728"/>
            <a:ext cx="51765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Сверхдлинная таблица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ndicator.ru/imgs/2017/12/21/12/16759/c217fd8dff74cd68be9675efe1d3ac6f2ebfd248.jpg"/>
          <p:cNvPicPr>
            <a:picLocks noChangeAspect="1" noChangeArrowheads="1"/>
          </p:cNvPicPr>
          <p:nvPr/>
        </p:nvPicPr>
        <p:blipFill>
          <a:blip r:embed="rId2" cstate="print">
            <a:lum bright="50000" contrast="-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642918"/>
            <a:ext cx="9144000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Короткая форма таблицы, содержащая восемь групп элементов, была официально отменена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IUPAC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 1989 году. Несмотря на рекомендацию использовать длинную форму, короткая форма продолжает приводиться в большом числе российских справочников и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пособий и после этого времени.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Из современной иностранной литературы короткая форма исключена полностью, вместо неё используется длинная форма. 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В 1970 году Теодор Сиборг предложил расширенную периодическую таблицу элементов. Нильсом Бором разрабатывалась лестничная (пирамидальная) форма периодической системы. Существует и множество других, редко или вовсе не используемых, но весьма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оригинальных способов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графического отображения Периодического закона. </a:t>
            </a:r>
            <a:r>
              <a:rPr lang="ru-RU" sz="1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Сегодня </a:t>
            </a:r>
            <a:r>
              <a:rPr lang="ru-RU" sz="1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существует </a:t>
            </a:r>
            <a:r>
              <a:rPr lang="ru-RU" sz="1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несколько сотен вариантов таблицы, при этом учёные предлагают всё новые варианты.</a:t>
            </a:r>
            <a:endParaRPr lang="ru-RU" sz="17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Glenn Seaborg - 19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4071942"/>
            <a:ext cx="1656184" cy="204538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71604" y="6215082"/>
            <a:ext cx="18262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Гленн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Теодор Сиборг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Niels Boh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4071942"/>
            <a:ext cx="1440160" cy="202689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929190" y="6286520"/>
            <a:ext cx="21323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400" dirty="0" smtClean="0">
                <a:latin typeface="Times New Roman" pitchFamily="18" charset="0"/>
                <a:cs typeface="Times New Roman" pitchFamily="18" charset="0"/>
              </a:rPr>
              <a:t>Нильс </a:t>
            </a:r>
            <a:r>
              <a:rPr lang="vi-VN" sz="1400" dirty="0" smtClean="0">
                <a:latin typeface="Times New Roman" pitchFamily="18" charset="0"/>
                <a:cs typeface="Times New Roman" pitchFamily="18" charset="0"/>
              </a:rPr>
              <a:t>Хенрик Давид </a:t>
            </a:r>
            <a:r>
              <a:rPr lang="vi-VN" sz="1400" dirty="0" smtClean="0">
                <a:latin typeface="Times New Roman" pitchFamily="18" charset="0"/>
                <a:cs typeface="Times New Roman" pitchFamily="18" charset="0"/>
              </a:rPr>
              <a:t>Бор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ndicator.ru/imgs/2017/12/21/12/16759/c217fd8dff74cd68be9675efe1d3ac6f2ebfd248.jpg"/>
          <p:cNvPicPr>
            <a:picLocks noChangeAspect="1" noChangeArrowheads="1"/>
          </p:cNvPicPr>
          <p:nvPr/>
        </p:nvPicPr>
        <p:blipFill>
          <a:blip r:embed="rId2" cstate="print">
            <a:lum bright="50000" contrast="-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142852"/>
            <a:ext cx="71844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Структура таблицы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енделеева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928670"/>
            <a:ext cx="90011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Группа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периодической системы химических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элементов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последовательность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атомов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возрастанию заряда ядра, обладающих однотипным электронным строением.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Номер группы определяется количеством электронов на внешней оболочке атома (валентных электронов) и, как правило, соответствует высшей валентности атома.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 короткопериодном варианте периодической системы группы подразделяются на 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подгруппы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главные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(или подгруппы A), начинающиеся с элементов первого и второго периодов, и 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побочные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подгруппы В), содержащие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-элементы.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Подгруппы имеют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названия по элементу с наименьшим зарядом ядра (как правило, по элементу второго периода для главных подгрупп и элементу четвёртого периода для побочных подгрупп). Элементы одной подгруппы обладают сходными химическими свойствами.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возрастанием заряда ядра у элементов одной группы из-за увеличения числа электронных оболочек увеличиваются атомные радиусы, вследствие чего происходит снижение электроотрицательности, усиление металлических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ослабление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неметаллических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свойств элементов, усиление восстановительных и ослабление окислительных свойств образуемых ими веществ.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 descr="C:\Users\Biblio\Desktop\СКД Лилии Николаевне\Групп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500702"/>
            <a:ext cx="8715436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ndicator.ru/imgs/2017/12/21/12/16759/c217fd8dff74cd68be9675efe1d3ac6f2ebfd248.jpg"/>
          <p:cNvPicPr>
            <a:picLocks noChangeAspect="1" noChangeArrowheads="1"/>
          </p:cNvPicPr>
          <p:nvPr/>
        </p:nvPicPr>
        <p:blipFill>
          <a:blip r:embed="rId2" cstate="print">
            <a:lum bright="50000" contrast="-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1" name="Picture 1" descr="C:\Users\Biblio\Desktop\СКД Лилии Николаевне\Период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85728"/>
            <a:ext cx="1428760" cy="62865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691680" y="642918"/>
            <a:ext cx="74523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периодической системы химических элементов, последовательность атомов по возрастанию заряда ядра и заполнению электронами внешней электронной оболочки.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Периодическая система имеет семь периодов. Первый период, содержащий 2 элемента, а также второй и третий, насчитывающие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 элементов, называются 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малыми.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Остальные периоды, имеющие 18 и более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элементов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большими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Седьмой период завершён. Восьмой период не завершён. Номер периода, к которому относится химический элемент, определяется числом его электронных оболочек (энергетических уровней).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Каждый период (за исключением первого)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начинается типичным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металлом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Nа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К,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Rb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Fr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и заканчивается благородным газом 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Ne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Kr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Rn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Og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которому предшествует типичный неметалл.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Вследствие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различия периодов по длине и другим признакам существуют разные способы их относительного расположения в периодической системе. В короткопериодном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варианте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малые периоды содержат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одному 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ряду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элементов, большие имеют по два ряда.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длиннопериодном варианте все периоды состоят из одного ряда. Ряды лантаноидов и актиноидов обычно записывают отдельно внизу таблицы.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ndicator.ru/imgs/2017/12/21/12/16759/c217fd8dff74cd68be9675efe1d3ac6f2ebfd248.jpg"/>
          <p:cNvPicPr>
            <a:picLocks noChangeAspect="1" noChangeArrowheads="1"/>
          </p:cNvPicPr>
          <p:nvPr/>
        </p:nvPicPr>
        <p:blipFill>
          <a:blip r:embed="rId2" cstate="print">
            <a:lum bright="50000" contrast="-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642918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азличные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области периодической таблицы иногда описываются как блоки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именуемые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соответствии с тем, на какой оболочке находится последний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электрон, 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значимости внешней электронной оболочки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атома.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-блок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включает первые две группы, то есть щелочные и щелочноземельные металлы,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также водород и гелий;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-блок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состоит из последних шести групп (с 13 по 18 согласно стандарту именования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IUPAC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включает, помимо других элементов, все металлоиды.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-блок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группы с 3 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которые входят все переходные металлы. F-блок, выносимый обычно за пределы таблицы, состоит из лантаноидов и актиноидов.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upload.wikimedia.org/wikipedia/commons/thumb/a/a6/Periodic_Table_2.svg/800px-Periodic_Table_2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3071810"/>
            <a:ext cx="5328592" cy="3536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ndicator.ru/imgs/2017/12/21/12/16759/c217fd8dff74cd68be9675efe1d3ac6f2ebfd248.jpg"/>
          <p:cNvPicPr>
            <a:picLocks noChangeAspect="1" noChangeArrowheads="1"/>
          </p:cNvPicPr>
          <p:nvPr/>
        </p:nvPicPr>
        <p:blipFill>
          <a:blip r:embed="rId2" cstate="print">
            <a:lum bright="50000" contrast="-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225689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Организация Объединенных Наций назвала 2019 год Годом Периодической таблицы химических элементов Д. И. Менделеева. Решение было принято Генеральной ассамблеей. Документ опубликован на сайте ООН.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Генеральная Ассамблея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«провозглашает год, начинающийся 1 января 2019 года, Международным годом Периодической таблицы химических элементов в целях повышения осведомленности мировой общественности о фундаментальных науках и расширения образования в области фундаментальных наук…»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говорится в документе.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мнению авторов проекта, это посвящение должно повысить качество повседневной жизни и способствовать будущим научным достижениям.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С предложением сделать 2019 год годом Периодической системы выступало несколько международных и национальных организаций, в том числе Международный союз теоретической и прикладной химии (IUPAC), Российская академия наук, Объединенный институт ядерных исследований РАН и Русское химическое общество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имени Д.И. Менделеева.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На 2019 год запланированы мероприятия,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посвященные 150-летию Периодической таблицы и столетию IUPAC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международные олимпиады для школьников, конференции и конгрессы.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www.cqdx.ru/ham/wp-content/uploads/2015/10/Headquarters.of_.the_.United.Nations.original.64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7704" cy="126957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43808" y="188640"/>
            <a:ext cx="37221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Что за событие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https://1.bp.blogspot.com/-3SuCCARd6nE/V4f7k5ut82I/AAAAAAAA7Vc/MR-fZpAE_AcSr9wfd2L0ebOu8N9T_BNqwCLcB/s1600/6085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41789" y="0"/>
            <a:ext cx="1902211" cy="126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ndicator.ru/imgs/2017/12/21/12/16759/c217fd8dff74cd68be9675efe1d3ac6f2ebfd248.jpg"/>
          <p:cNvPicPr>
            <a:picLocks noChangeAspect="1" noChangeArrowheads="1"/>
          </p:cNvPicPr>
          <p:nvPr/>
        </p:nvPicPr>
        <p:blipFill>
          <a:blip r:embed="rId2" cstate="print">
            <a:lum bright="50000" contrast="-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188640"/>
            <a:ext cx="67654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Изменение свойств элементов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upload.wikimedia.org/wikipedia/commons/thumb/e/e8/Periodic_trends-rus.svg/1024px-Periodic_trends-rus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59"/>
            <a:ext cx="8280920" cy="4779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ndicator.ru/imgs/2017/12/21/12/16759/c217fd8dff74cd68be9675efe1d3ac6f2ebfd248.jpg"/>
          <p:cNvPicPr>
            <a:picLocks noChangeAspect="1" noChangeArrowheads="1"/>
          </p:cNvPicPr>
          <p:nvPr/>
        </p:nvPicPr>
        <p:blipFill>
          <a:blip r:embed="rId2" cstate="print">
            <a:lum bright="50000" contrast="-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19672" y="188640"/>
            <a:ext cx="57706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Альтернативные таблицы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052736"/>
            <a:ext cx="87154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Альтернативные периодические таблицы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являются табличным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представлением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химических элементов, которое значительно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отличается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организации элементов в Периодической таблице Менделеева.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настоящее время различными авторами предложено множество вариантов, которые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основном нацелены на дидактическое преподнесение материала, так как не все корреляции между химическими элементами видны из стандартной Периодической системы.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https://upload.wikimedia.org/wikipedia/commons/thumb/8/8e/Elementspiral.svg/800px-Elementspiral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000372"/>
            <a:ext cx="3929090" cy="334463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67744" y="6381328"/>
            <a:ext cx="457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Альтернативная система элементов Теодора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Бенфея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ndicator.ru/imgs/2017/12/21/12/16759/c217fd8dff74cd68be9675efe1d3ac6f2ebfd248.jpg"/>
          <p:cNvPicPr>
            <a:picLocks noChangeAspect="1" noChangeArrowheads="1"/>
          </p:cNvPicPr>
          <p:nvPr/>
        </p:nvPicPr>
        <p:blipFill>
          <a:blip r:embed="rId2" cstate="print">
            <a:lum bright="50000" contrast="-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282" y="500042"/>
            <a:ext cx="89297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Альтернативные периодические таблицы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разрабатываются для того, чтобы выделить или подчеркнуть различные химические или физические свойства элементов, которые неочевидны для традиционной периодической таблицы. Цели некоторых таблиц заключаются в том, чтобы подчеркнуть структуру электронного и ядерного строения атомов. В других элементы расположены во временной шкале по мере их открытия человеком.</a:t>
            </a:r>
          </a:p>
        </p:txBody>
      </p:sp>
      <p:pic>
        <p:nvPicPr>
          <p:cNvPr id="36868" name="Picture 4" descr="http://www.litsovet.ru/images/galleries/18981/15873/d712a7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714620"/>
            <a:ext cx="7072362" cy="3613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ndicator.ru/imgs/2017/12/21/12/16759/c217fd8dff74cd68be9675efe1d3ac6f2ebfd248.jpg"/>
          <p:cNvPicPr>
            <a:picLocks noChangeAspect="1" noChangeArrowheads="1"/>
          </p:cNvPicPr>
          <p:nvPr/>
        </p:nvPicPr>
        <p:blipFill>
          <a:blip r:embed="rId2" cstate="print">
            <a:lum bright="50000" contrast="-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214290"/>
            <a:ext cx="82058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Значение труда российского ученого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980728"/>
            <a:ext cx="90011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Периодическая система Д. И. Менделеева стала важнейшей вехой в развитии атомно-молекулярного учения.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Благодаря ей сложилось современное понятие о химическом элементе, были уточнены представления о простых веществах и соединениях.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Прогнозирующая роль периодической системы, показанная ещё самим Менделеевым, в XX веке проявилась в оценке химических свойств трансурановых элементов.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Biblio\Desktop\СКД Лилии Николаевне\Таблица Менделее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786058"/>
            <a:ext cx="5695912" cy="3497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ndicator.ru/imgs/2017/12/21/12/16759/c217fd8dff74cd68be9675efe1d3ac6f2ebfd248.jpg"/>
          <p:cNvPicPr>
            <a:picLocks noChangeAspect="1" noChangeArrowheads="1"/>
          </p:cNvPicPr>
          <p:nvPr/>
        </p:nvPicPr>
        <p:blipFill>
          <a:blip r:embed="rId2" cstate="print">
            <a:lum bright="50000" contrast="-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4500570"/>
            <a:ext cx="85011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Интерес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проблеме сохраняется в виду огромного значения таблицы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системы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целом в философии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науки. Так, согласно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концепции, известной еще пифагорейцам,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число определяет количество,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количество – форму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форма – качество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формулировка историка математики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1923 год).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Таким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образом, форма периодической таблицы оказывается частью ряда,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связывающего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строение атомов и свойства состоящей из атомов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1000108"/>
            <a:ext cx="67866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Разработанная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XIX в. в рамках науки химии,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периодическая таблица явилась готовой систематизацией типов атомов для новых разделов физики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получивших развитие в начале XX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в. – физики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атома и физики ядра.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ходе исследований атома методами физики было установлено, что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порядковый номер элемента в таблице Менделеева, называемый также 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числом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Менделеева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(атомный номер) является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мерой электрического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заряда атомного ядра этого элемента, номер горизонтального ряда (периода) в таблице определяет число электронных оболочек атома, а номер вертикального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ряда – квантовую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структуру верхней оболочки, чему элементы этого ряда и обязаны сходством химических свойств.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1670" y="214290"/>
            <a:ext cx="471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Число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енделеева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s://upload.wikimedia.org/wikipedia/commons/thumb/b/b3/Medeleeff_by_repin.jpg/800px-Medeleeff_by_rep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357298"/>
            <a:ext cx="1857356" cy="2310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ndicator.ru/imgs/2017/12/21/12/16759/c217fd8dff74cd68be9675efe1d3ac6f2ebfd248.jpg"/>
          <p:cNvPicPr>
            <a:picLocks noChangeAspect="1" noChangeArrowheads="1"/>
          </p:cNvPicPr>
          <p:nvPr/>
        </p:nvPicPr>
        <p:blipFill>
          <a:blip r:embed="rId2" cstate="print">
            <a:lum bright="50000" contrast="-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43174" y="357166"/>
            <a:ext cx="3181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657" y="1142984"/>
            <a:ext cx="8886343" cy="5109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Агафошин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Н. П. Периодический закон и периодическая система элементов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 И. Менделеева. —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.: Просвещение, 1973. — 208 с.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Евдокимов Ю.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 истории периодического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закона // Наука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жизнь, № 5 (2009), С. 12-15.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Макареня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А. А., Рысев Ю. В. Д. И. Менделеев. — М.: Просвещение, 1983. — 128 с.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Макареня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А. А., Трифонов Д. Н. Периодический закон Д. И. Менделеева. —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.: Просвещение, 1969. — 160 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Менделеев Д. И. Периодическая законность химических элементов // 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Энциклопедический словарь Брокгауза и Ефрона : в 86 т. (82 т. и 4 доп.). — СПб., 1890—1907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 же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Электронный ресурс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].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Режим доступа : 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ru.wikisource.org/wiki/%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D0%AD%D0%A1%D0%91%D0%95/%D0%9F%D0%B5%D1%80%D0%B8%D0%BE%D0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%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B4%D0%B8%D1%87%D0%B5%D1%81%D0%BA%D0%B0%D1%8F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_%D0%B7%D0%B0%D0%BA%D0%BE%D0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BD%D0%BD%D0%BE%D1%81%D1%82%D1%8C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_%D1%85%D0%B8%D0%BC%D0%B8%D1%87%D0%B5%D1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81%D0%BA%D0%B8%D1%85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_%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D1%8D%D0%BB%D0%B5%D0%BC%D0%B5%D0%BD%D1%82%D0%BE%D0%B2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ndicator.ru/imgs/2017/12/21/12/16759/c217fd8dff74cd68be9675efe1d3ac6f2ebfd248.jpg"/>
          <p:cNvPicPr>
            <a:picLocks noChangeAspect="1" noChangeArrowheads="1"/>
          </p:cNvPicPr>
          <p:nvPr/>
        </p:nvPicPr>
        <p:blipFill>
          <a:blip r:embed="rId2" cstate="print">
            <a:lum bright="50000" contrast="-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83768" y="0"/>
            <a:ext cx="39868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Немного истории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AutoShape 2" descr="https://imgp.golos.io/0x0/http:/upload.educationindex.co.uk/img/subjectcategory/152242387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https://imgp.golos.io/0x0/http:/upload.educationindex.co.uk/img/subjectcategory/152242387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6" name="Picture 6" descr="http://e-learning.volbi.ru/pluginfile.php/206950/course/overviewfiles/p28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357298"/>
            <a:ext cx="2247029" cy="14984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3714752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«Таблицей Менделеева» называется Периодическая система химических элементов, открытая в 1869 году русским учёным Дмитрием Ивановичем Менделеевым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впоследствии названная его именем. Изначальный вариант был составлен её создателем в период с 1869 по 1871 годы. Делалось это путём сопоставления атомной массы элементов, а также их химических свойств.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Всего предложено несколько сотен вариантов изображения периодической системы (аналитические кривые, таблицы и т. п.).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современном варианте системы предполагается сведение элементов в двумерную таблицу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 которой каждый столбец (группа) определяет основные физико-химические свойства, а строки представляют собой периоды,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определённой мере подобные друг другу.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72" name="Picture 12" descr="https://ponedelnikmag.com/users/3551/1242fedec38a6ae3ca4d78e8bc8912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785794"/>
            <a:ext cx="5786478" cy="2877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ndicator.ru/imgs/2017/12/21/12/16759/c217fd8dff74cd68be9675efe1d3ac6f2ebfd248.jpg"/>
          <p:cNvPicPr>
            <a:picLocks noChangeAspect="1" noChangeArrowheads="1"/>
          </p:cNvPicPr>
          <p:nvPr/>
        </p:nvPicPr>
        <p:blipFill>
          <a:blip r:embed="rId2" cstate="print">
            <a:lum bright="50000" contrast="-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39752" y="0"/>
            <a:ext cx="44370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Как всё начиналось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середине XIX века были открыты 63 химических элемента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 попытки найти закономерности в этом наборе предпринимались неоднократно. В 1829 году Дёберейнер опубликовал найденный им «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закон триад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»: атомная масса многих элементов близка                         к среднему арифметическому двух других элементов, близких к исходному по химическим свойствам (стронций, кальций и барий; хлор, бром,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иод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 др.).                                                    Первую попытку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расположить элементы в порядке возрастания атомных весов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предпринял Александр Эмиль Шанкуртуа (1862), который создал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«Теллуров винт»,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разместив элементы на винтовой линии и отметил частое циклическое повторение химических свойств по вертикали. Обе указанные модели не привлекли внимания научной общественности.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Johann Wolfgang DÃ¶berei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3714752"/>
            <a:ext cx="2049056" cy="223324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85918" y="6072206"/>
            <a:ext cx="2428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Иоганн Вольфганг Дёберейнер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Alexandre-Emile BÃ©guyer de Chancourto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714752"/>
            <a:ext cx="1530778" cy="220687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857752" y="6143644"/>
            <a:ext cx="27792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Александр Эмиль  де Шанкуртуа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ndicator.ru/imgs/2017/12/21/12/16759/c217fd8dff74cd68be9675efe1d3ac6f2ebfd248.jpg"/>
          <p:cNvPicPr>
            <a:picLocks noChangeAspect="1" noChangeArrowheads="1"/>
          </p:cNvPicPr>
          <p:nvPr/>
        </p:nvPicPr>
        <p:blipFill>
          <a:blip r:embed="rId3" cstate="print">
            <a:lum bright="50000" contrast="-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908720"/>
            <a:ext cx="90011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 1866 году свой вариант периодической системы предложил химик и музыкант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Джон Александр Ньюлендс, модель которого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(«закон октав»)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внешне немного напоминала менделеевскую, но была скомпрометирована попытками автора найти в таблице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мистическую музыкальную гармонию.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этом же десятилетии появились ещё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несколько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попыток систематизации химических элементов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ближе всего к окончательному варианту подошёл Юлиус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Лотар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Мейер (1864).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лавное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отличие было в том, что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основу периодичности была взята валентность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которая не является единственной и постоянной для отдельно взятого элемента,  в результате чего такая таблица не могла претендовать на полноценное описание физики элементов и не отражала периодического закона.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285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Различные варианты периодической системы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John Alexander Reina Newland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3857628"/>
            <a:ext cx="1728192" cy="23048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14480" y="6215082"/>
            <a:ext cx="20717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Джон Александр Ньюлендс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0" name="Picture 4" descr="Lmey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786190"/>
            <a:ext cx="1728192" cy="223509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429256" y="6215082"/>
            <a:ext cx="15619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200" dirty="0" smtClean="0">
                <a:latin typeface="+mj-lt"/>
              </a:rPr>
              <a:t>Юлиус Лотар </a:t>
            </a:r>
            <a:r>
              <a:rPr lang="ru-RU" sz="1200" dirty="0" smtClean="0">
                <a:latin typeface="+mj-lt"/>
              </a:rPr>
              <a:t>Мейер</a:t>
            </a:r>
            <a:endParaRPr lang="ru-RU" sz="1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ndicator.ru/imgs/2017/12/21/12/16759/c217fd8dff74cd68be9675efe1d3ac6f2ebfd248.jpg"/>
          <p:cNvPicPr>
            <a:picLocks noChangeAspect="1" noChangeArrowheads="1"/>
          </p:cNvPicPr>
          <p:nvPr/>
        </p:nvPicPr>
        <p:blipFill>
          <a:blip r:embed="rId2" cstate="print">
            <a:lum bright="50000" contrast="-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Соотношение свойств с атомным весом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1000108"/>
            <a:ext cx="90011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Д. И. Менделеев опубликовал свою первую схему периодической таблицы в 1869 году 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статье «Соотношение свойств с атомным весом элементов»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журнале Русского химического общества.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Прообразом периодической системы элементов стала таблица, составленная Менделеевым 17 февраля 1869 года,  называвшаяся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«Опыт системы элементов, основанной на их атомном весе и химическом сходстве».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Picture 4" descr="https://www.directmedia.ru/file/ac/acfbd2fc70b6eda49c1a8b281f355b61fwv8bhp06j/Jurnal_Russ_him_obsch_T_1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000372"/>
            <a:ext cx="2304256" cy="3291794"/>
          </a:xfrm>
          <a:prstGeom prst="rect">
            <a:avLst/>
          </a:prstGeom>
          <a:noFill/>
        </p:spPr>
      </p:pic>
      <p:pic>
        <p:nvPicPr>
          <p:cNvPr id="33798" name="Picture 6" descr="https://upload.wikimedia.org/wikipedia/commons/thumb/9/91/Mendeleev_law.jpg/260px-Mendeleev_la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3000372"/>
            <a:ext cx="2226872" cy="321183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214942" y="4714884"/>
            <a:ext cx="432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Д. И. Менделеев. Рукопись 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«Опыта системы элементов, основанной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их атомном весе и химическом сходстве».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17 февраля 1869 года.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ndicator.ru/imgs/2017/12/21/12/16759/c217fd8dff74cd68be9675efe1d3ac6f2ebfd248.jpg"/>
          <p:cNvPicPr>
            <a:picLocks noChangeAspect="1" noChangeArrowheads="1"/>
          </p:cNvPicPr>
          <p:nvPr/>
        </p:nvPicPr>
        <p:blipFill>
          <a:blip r:embed="rId3" cstate="print">
            <a:lum bright="50000" contrast="-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44" y="500042"/>
            <a:ext cx="90011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 декабре 1869 г. выходит работа немецкого химика Мейера, который изменил своё решение в пользу мысли Д. И.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Менделеева,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 зарубежной литературе он считается либо «одним из первооткрывателей», либо «независимо от Менделеева опубликовавшим этот периодический закон». Однако Л. Мейер в своих исследованиях не пошёл дальше расстановки части (28 из 63) открытых на тот момент элементов в сплошной ряд и периодического закона не формулировал вообще. 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Д. И. Менделеев в своей таблице оставил несколько свободных мест и предсказал ряд фундаментальных свойств ещё не открытых элементов и само их существование, а также свойства их соединений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(экабор, экаалюминий, экасилиций, экамарганец – соответственно, скандий, галлий, германий, технеций).                                                                                        Некоторые элементы, а именно, бериллий, индий, уран, торий, церий, титан, иттрий –  имели на момент работы Менделеева неправильно определенный атомный вес, и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Менделеев делает для них исправление атомного веса на основании открытого им периодического закона.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Этого не могли сделать ни Деберейнер, ни Мейер, ни Ньюлендс,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 де Шанкуртуа.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Scandium sublimed dendritic and 1cm3 cub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013176"/>
            <a:ext cx="2000250" cy="12287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6309320"/>
            <a:ext cx="753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Скандий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2" name="Picture 4" descr="Gallium crystal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4869160"/>
            <a:ext cx="2016223" cy="151216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915816" y="6381328"/>
            <a:ext cx="6582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Галлий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6" name="Picture 8" descr="HEUranium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4857760"/>
            <a:ext cx="1905000" cy="15240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508104" y="6381328"/>
            <a:ext cx="5077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Уран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8" name="Picture 10" descr="Titan-crystal ba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4929198"/>
            <a:ext cx="2136384" cy="134592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668344" y="6309320"/>
            <a:ext cx="5770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Титан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ndicator.ru/imgs/2017/12/21/12/16759/c217fd8dff74cd68be9675efe1d3ac6f2ebfd248.jpg"/>
          <p:cNvPicPr>
            <a:picLocks noChangeAspect="1" noChangeArrowheads="1"/>
          </p:cNvPicPr>
          <p:nvPr/>
        </p:nvPicPr>
        <p:blipFill>
          <a:blip r:embed="rId2" cstate="print">
            <a:lum bright="50000" contrast="-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Легенды и реальность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928670"/>
            <a:ext cx="90011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легенде, мысль о системе химических элементов пришла к Менделееву во сне. Данную историю можно прочитать в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справочниках и журналах, что посвящены истории науки, а также услышать от школьных и университетских преподавателей химии.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Сам Дмитрий Иванович никогда не упоминал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"чудесном сновидении"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ни в своем дневнике,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ни в письмах друзьям, зато существует сообщение его приятеля, профессора Петербургского университета А.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А. Иностранцева (именно в честь него, за его тяжелый характер, один из ящеров, открытых учеником этого профессора, получил название "иностранцевия"). Ему, якобы, Дмитрий Иванович рассказал следующее: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"Ясно вижу во сне таблицу, где элементы расставлены, как нужно. Проснулся, тотчас записал на клочке бумаги и заснул опять. Только в одном месте впоследствии оказалась нужной поправка"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1746" name="Picture 2" descr="Inostranzeff, Alexan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4357694"/>
            <a:ext cx="1270840" cy="17156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9" y="6165304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А.А.Иностранцев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8" name="Picture 4" descr="Inostrancevia B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5066248"/>
            <a:ext cx="2071702" cy="105694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357422" y="6215082"/>
            <a:ext cx="13727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Иностранцевия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1670" y="3357562"/>
            <a:ext cx="673224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Сам Менделеев никогда не подтверждал подобного при общении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представителями прессы и другими учеными. Некоторые его высказывания напрямую опровергают гипотезу о том, что таблица была создана одномоментно.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43438" y="4357694"/>
            <a:ext cx="435768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вопрос репортера "Петербургского листка" 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 том, как родилась мысль о периодической системе, Менделеев отвечал: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"…Не пятак за строчку! Не так, как вы! </a:t>
            </a:r>
            <a:endParaRPr lang="en-US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над ней, может, двадцать пять лет думал, 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вы полагаете: сидел, и вдруг пятак за строчку, пятак за строчку, и готово…!"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ndicator.ru/imgs/2017/12/21/12/16759/c217fd8dff74cd68be9675efe1d3ac6f2ebfd248.jpg"/>
          <p:cNvPicPr>
            <a:picLocks noChangeAspect="1" noChangeArrowheads="1"/>
          </p:cNvPicPr>
          <p:nvPr/>
        </p:nvPicPr>
        <p:blipFill>
          <a:blip r:embed="rId2" cstate="print">
            <a:lum bright="50000" contrast="-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Ход работы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836712"/>
            <a:ext cx="88216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Написав на карточках основные свойства каждого элемента (их в то время было известно 63, из которых один – дидим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оказался в дальнейшем смесью двух вновь открытых элементов празеодима и неодима), Менделеев начинает многократно переставлять эти карточки,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составлять из них ряды сходных по свойствам элементов, сопоставлять ряды один с другим.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Итогом работы стал отправленный в 1869 году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научные учреждения России и других стран первый вариант системы (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«Опыт системы элементов, основанной на их атомном весе и химическом сходстве»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котором элементы были расставлены по девятнадцати горизонтальным рядам 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шести вертикальным столбцам. В 1870 году Менделеев в «Основах химии» публикует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второй вариант системы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«Естественную систему элементов»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имеющий более привычный нам вид: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горизонтальные столбцы элементов-аналогов превратились в восемь вертикально расположенных групп; шесть вертикальных столбцов первого варианта превратились в периоды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начинавшиеся щелочным металлом и заканчивающиеся галогеном. Каждый период был разбит на два ряда; элементы разных вошедших в группу рядов образовали подгруппы.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0" name="Picture 10" descr="ÐÑÐ°Ð·ÐµÐ¾Ð´Ð¸Ð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157192"/>
            <a:ext cx="1700807" cy="170080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339752" y="5877272"/>
            <a:ext cx="10210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Празеодим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2" name="Picture 12" descr="ÐÐµÐ¾Ð´Ð¸Ð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5013176"/>
            <a:ext cx="1656184" cy="165618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652120" y="5877272"/>
            <a:ext cx="7968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Неодим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718</Words>
  <Application>Microsoft Office PowerPoint</Application>
  <PresentationFormat>Экран (4:3)</PresentationFormat>
  <Paragraphs>157</Paragraphs>
  <Slides>25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Biblio</dc:creator>
  <cp:lastModifiedBy>User</cp:lastModifiedBy>
  <cp:revision>96</cp:revision>
  <dcterms:created xsi:type="dcterms:W3CDTF">2019-01-21T04:22:00Z</dcterms:created>
  <dcterms:modified xsi:type="dcterms:W3CDTF">2019-02-04T04:41:10Z</dcterms:modified>
</cp:coreProperties>
</file>