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9" r:id="rId4"/>
    <p:sldId id="259" r:id="rId5"/>
    <p:sldId id="270" r:id="rId6"/>
    <p:sldId id="258" r:id="rId7"/>
    <p:sldId id="275" r:id="rId8"/>
    <p:sldId id="272" r:id="rId9"/>
    <p:sldId id="276" r:id="rId10"/>
    <p:sldId id="271" r:id="rId11"/>
    <p:sldId id="274" r:id="rId12"/>
    <p:sldId id="273" r:id="rId13"/>
    <p:sldId id="279" r:id="rId14"/>
    <p:sldId id="280" r:id="rId15"/>
    <p:sldId id="260" r:id="rId16"/>
    <p:sldId id="281" r:id="rId17"/>
    <p:sldId id="278" r:id="rId18"/>
    <p:sldId id="277" r:id="rId19"/>
    <p:sldId id="265" r:id="rId20"/>
    <p:sldId id="262" r:id="rId21"/>
    <p:sldId id="282" r:id="rId22"/>
    <p:sldId id="261" r:id="rId23"/>
    <p:sldId id="283" r:id="rId24"/>
    <p:sldId id="266" r:id="rId25"/>
    <p:sldId id="268"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960000"/>
    <a:srgbClr val="0054A8"/>
    <a:srgbClr val="0066CC"/>
    <a:srgbClr val="0033CC"/>
    <a:srgbClr val="4E66DC"/>
    <a:srgbClr val="497ED3"/>
    <a:srgbClr val="517E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1EBBA88-C8D0-4EB6-A1CC-129C48C07CD4}" type="datetimeFigureOut">
              <a:rPr lang="ru-RU"/>
              <a:pPr>
                <a:defRPr/>
              </a:pPr>
              <a:t>10.01.2019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AC6DA2-4C80-40A6-AE0C-3B0F724AD44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40F095F-3DDD-4567-82C7-6243DFC3F018}" type="datetimeFigureOut">
              <a:rPr lang="ru-RU"/>
              <a:pPr>
                <a:defRPr/>
              </a:pPr>
              <a:t>10.01.2019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5F7346-1A45-4F6D-92CC-2426BC257B8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2D89BB-C626-4458-8A47-ABB2F96A22E2}" type="datetimeFigureOut">
              <a:rPr lang="ru-RU"/>
              <a:pPr>
                <a:defRPr/>
              </a:pPr>
              <a:t>10.01.2019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2954F5-AD1F-4F39-9523-3BC9F9D7B4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30E0B3-EB41-48AA-9A33-C37745BEC5CB}" type="datetimeFigureOut">
              <a:rPr lang="ru-RU"/>
              <a:pPr>
                <a:defRPr/>
              </a:pPr>
              <a:t>10.01.2019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DF9B07-B99D-422D-AA48-4571EFF8D78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10EEE5A-2C36-475B-A29B-5EBB0CC4F072}" type="datetimeFigureOut">
              <a:rPr lang="ru-RU"/>
              <a:pPr>
                <a:defRPr/>
              </a:pPr>
              <a:t>10.01.2019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B78770-A676-48A1-9B40-C8CAA92CB75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8ABDFE5-3BDE-490C-873C-32113228ECE9}" type="datetimeFigureOut">
              <a:rPr lang="ru-RU"/>
              <a:pPr>
                <a:defRPr/>
              </a:pPr>
              <a:t>10.01.2019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2E6690-9C9C-4A4C-AE45-996BD0B641B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E13556-F956-4835-A7EC-728D5E7C266C}" type="datetimeFigureOut">
              <a:rPr lang="ru-RU"/>
              <a:pPr>
                <a:defRPr/>
              </a:pPr>
              <a:t>10.01.2019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96D52A9-DAAA-43CB-83B0-521E640E961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342AF4C-D746-438E-86CB-35EA39CEC7A6}" type="datetimeFigureOut">
              <a:rPr lang="ru-RU"/>
              <a:pPr>
                <a:defRPr/>
              </a:pPr>
              <a:t>10.01.2019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E547AE8-1620-46D7-AAAB-AF559DF26FD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54A31DE-5998-4B86-BD48-37438D78C1DC}" type="datetimeFigureOut">
              <a:rPr lang="ru-RU"/>
              <a:pPr>
                <a:defRPr/>
              </a:pPr>
              <a:t>10.01.2019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0D73495-6C80-45C2-B26A-60B0FBAD51D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DF4DC5-56E1-4EA1-9FDE-E92490B952B9}" type="datetimeFigureOut">
              <a:rPr lang="ru-RU"/>
              <a:pPr>
                <a:defRPr/>
              </a:pPr>
              <a:t>10.01.2019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4B556E-D446-41D6-A7D3-B2D4218AB02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D1873D-71B5-45BE-B096-B3B4C2B9C28D}" type="datetimeFigureOut">
              <a:rPr lang="ru-RU"/>
              <a:pPr>
                <a:defRPr/>
              </a:pPr>
              <a:t>10.01.2019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F4680A-4175-4068-8670-60D34F16DF9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0000">
            <a:alpha val="21176"/>
          </a:srgb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12F85BD-05A8-4367-8CFF-B4F004D35718}" type="datetimeFigureOut">
              <a:rPr lang="ru-RU"/>
              <a:pPr>
                <a:defRPr/>
              </a:pPr>
              <a:t>10.01.2019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8FBEAB3-DE10-41E7-8C7A-F2D2D85573E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643998" cy="769441"/>
          </a:xfrm>
          <a:prstGeom prst="rect">
            <a:avLst/>
          </a:prstGeom>
          <a:noFill/>
        </p:spPr>
        <p:txBody>
          <a:bodyPr wrap="square">
            <a:spAutoFit/>
          </a:bodyPr>
          <a:lstStyle/>
          <a:p>
            <a:pPr algn="ctr" fontAlgn="auto">
              <a:spcBef>
                <a:spcPts val="0"/>
              </a:spcBef>
              <a:spcAft>
                <a:spcPts val="0"/>
              </a:spcAft>
              <a:defRPr/>
            </a:pPr>
            <a:r>
              <a:rPr lang="ru-RU"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autilus Pompilius" pitchFamily="50" charset="-52"/>
                <a:ea typeface="Cambria Math" pitchFamily="18" charset="0"/>
              </a:rPr>
              <a:t>Волшебные голоса Италии</a:t>
            </a:r>
          </a:p>
        </p:txBody>
      </p:sp>
      <p:pic>
        <p:nvPicPr>
          <p:cNvPr id="3" name="Рисунок 2" descr="milano_549.jpg"/>
          <p:cNvPicPr>
            <a:picLocks noChangeAspect="1"/>
          </p:cNvPicPr>
          <p:nvPr/>
        </p:nvPicPr>
        <p:blipFill>
          <a:blip r:embed="rId2" cstate="print"/>
          <a:stretch>
            <a:fillRect/>
          </a:stretch>
        </p:blipFill>
        <p:spPr>
          <a:xfrm>
            <a:off x="1214414" y="1500174"/>
            <a:ext cx="6467475" cy="4143375"/>
          </a:xfrm>
          <a:prstGeom prst="rect">
            <a:avLst/>
          </a:prstGeom>
          <a:ln w="19050">
            <a:solidFill>
              <a:schemeClr val="tx2">
                <a:lumMod val="40000"/>
                <a:lumOff val="60000"/>
              </a:schemeClr>
            </a:solidFill>
          </a:ln>
          <a:effectLst>
            <a:outerShdw blurRad="292100" dist="139700" dir="2700000" algn="tl" rotWithShape="0">
              <a:srgbClr val="333333">
                <a:alpha val="65000"/>
              </a:srgbClr>
            </a:outerShdw>
          </a:effectLst>
        </p:spPr>
      </p:pic>
      <p:sp>
        <p:nvSpPr>
          <p:cNvPr id="13315" name="TextBox 3"/>
          <p:cNvSpPr txBox="1">
            <a:spLocks noChangeArrowheads="1"/>
          </p:cNvSpPr>
          <p:nvPr/>
        </p:nvSpPr>
        <p:spPr bwMode="auto">
          <a:xfrm>
            <a:off x="714348" y="5857892"/>
            <a:ext cx="7429500" cy="830997"/>
          </a:xfrm>
          <a:prstGeom prst="rect">
            <a:avLst/>
          </a:prstGeom>
          <a:noFill/>
          <a:ln w="9525">
            <a:noFill/>
            <a:miter lim="800000"/>
            <a:headEnd/>
            <a:tailEnd/>
          </a:ln>
        </p:spPr>
        <p:txBody>
          <a:bodyPr>
            <a:spAutoFit/>
          </a:bodyPr>
          <a:lstStyle/>
          <a:p>
            <a:pPr algn="ctr"/>
            <a:r>
              <a:rPr lang="ru-RU" sz="2400" dirty="0">
                <a:solidFill>
                  <a:srgbClr val="003399"/>
                </a:solidFill>
                <a:latin typeface="Cambria" pitchFamily="18" charset="0"/>
              </a:rPr>
              <a:t>ИИЦ – Научная библиотека </a:t>
            </a:r>
            <a:r>
              <a:rPr lang="ru-RU" sz="2400" dirty="0" smtClean="0">
                <a:solidFill>
                  <a:srgbClr val="003399"/>
                </a:solidFill>
                <a:latin typeface="Cambria" pitchFamily="18" charset="0"/>
              </a:rPr>
              <a:t>представляет </a:t>
            </a:r>
          </a:p>
          <a:p>
            <a:pPr algn="ctr"/>
            <a:r>
              <a:rPr lang="ru-RU" sz="2400" dirty="0" smtClean="0">
                <a:solidFill>
                  <a:srgbClr val="003399"/>
                </a:solidFill>
                <a:latin typeface="Cambria" pitchFamily="18" charset="0"/>
              </a:rPr>
              <a:t>виртуальную выставку-обзор  </a:t>
            </a:r>
            <a:endParaRPr lang="ru-RU" sz="2400" dirty="0">
              <a:solidFill>
                <a:srgbClr val="003399"/>
              </a:solidFill>
              <a:latin typeface="Cambr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3071813" y="142875"/>
            <a:ext cx="5715000" cy="6740525"/>
          </a:xfrm>
          <a:prstGeom prst="rect">
            <a:avLst/>
          </a:prstGeom>
          <a:noFill/>
          <a:ln w="9525">
            <a:noFill/>
            <a:miter lim="800000"/>
            <a:headEnd/>
            <a:tailEnd/>
          </a:ln>
        </p:spPr>
        <p:txBody>
          <a:bodyPr>
            <a:spAutoFit/>
          </a:bodyPr>
          <a:lstStyle/>
          <a:p>
            <a:pPr algn="ctr"/>
            <a:r>
              <a:rPr lang="ru-RU">
                <a:latin typeface="Cambria" pitchFamily="18" charset="0"/>
              </a:rPr>
              <a:t>  </a:t>
            </a:r>
            <a:r>
              <a:rPr lang="ru-RU">
                <a:solidFill>
                  <a:srgbClr val="003399"/>
                </a:solidFill>
                <a:latin typeface="Cambria" pitchFamily="18" charset="0"/>
              </a:rPr>
              <a:t>Середина XX века отмечена именами певцов, обладающих блестящей вокальной техникой и артистическим мастерством. Эти качества позволили им быть интерпретаторами вокальных партий довердиевского периода, а также музыки Верди, Леонкавалло, Масканьи, Пуччини и композиторов последующего периода. Среди созвездия певцов выделяется </a:t>
            </a:r>
            <a:r>
              <a:rPr lang="ru-RU" b="1">
                <a:solidFill>
                  <a:srgbClr val="003399"/>
                </a:solidFill>
                <a:latin typeface="Cambria" pitchFamily="18" charset="0"/>
              </a:rPr>
              <a:t>Беньямино Джильи </a:t>
            </a:r>
            <a:r>
              <a:rPr lang="ru-RU">
                <a:solidFill>
                  <a:srgbClr val="003399"/>
                </a:solidFill>
                <a:latin typeface="Cambria" pitchFamily="18" charset="0"/>
              </a:rPr>
              <a:t>(1890-1957) – редкий лирический тенор широкого диапазона, исключительно нежного, чистого, чарующего тембра. После смерти Карузо он открывал новый сезон Метрополитен-опера. В этом прославленном театре прошли двенадцать лет яркой театральной деятельности певца. С постоянным ошеломляющим успехом он исполнял партии Герцога, де Грие, Рудольфа, Каварадосси. Работа в Метрополитен-опера не нарушала интенсивных гастрольных поездок. Волшебный голос певца звучал в Германии, Дании, Бразилии, Англии. В этот период Джильи снимался в многочисленных кинокартинах, где он пел арии из опер и неаполитанские песни. </a:t>
            </a:r>
            <a:br>
              <a:rPr lang="ru-RU">
                <a:solidFill>
                  <a:srgbClr val="003399"/>
                </a:solidFill>
                <a:latin typeface="Cambria" pitchFamily="18" charset="0"/>
              </a:rPr>
            </a:br>
            <a:r>
              <a:rPr lang="ru-RU">
                <a:latin typeface="Cambria" pitchFamily="18" charset="0"/>
              </a:rPr>
              <a:t/>
            </a:r>
            <a:br>
              <a:rPr lang="ru-RU">
                <a:latin typeface="Cambria" pitchFamily="18" charset="0"/>
              </a:rPr>
            </a:br>
            <a:r>
              <a:rPr lang="ru-RU">
                <a:latin typeface="Cambria" pitchFamily="18" charset="0"/>
              </a:rPr>
              <a:t> </a:t>
            </a:r>
            <a:endParaRPr lang="ru-RU">
              <a:solidFill>
                <a:srgbClr val="003399"/>
              </a:solidFill>
              <a:latin typeface="Cambria" pitchFamily="18" charset="0"/>
            </a:endParaRPr>
          </a:p>
        </p:txBody>
      </p:sp>
      <p:pic>
        <p:nvPicPr>
          <p:cNvPr id="3" name="Рисунок 2" descr="певцы0002.BMP"/>
          <p:cNvPicPr>
            <a:picLocks noChangeAspect="1"/>
          </p:cNvPicPr>
          <p:nvPr/>
        </p:nvPicPr>
        <p:blipFill>
          <a:blip r:embed="rId2" cstate="print"/>
          <a:stretch>
            <a:fillRect/>
          </a:stretch>
        </p:blipFill>
        <p:spPr>
          <a:xfrm>
            <a:off x="357188" y="1285875"/>
            <a:ext cx="2500312" cy="393065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500063" y="500063"/>
            <a:ext cx="4000500" cy="4246562"/>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Поразительно умение Джильи передавать стилистические особенности произведений: исполняя оперы французских композиторов, он уделяет внимание изяществу, грациозности вокальной линии; выступая в произведениях Беллини, Доницетти, покоряет искусством bel canto, в партиях Моцарта  - хрустальной чистотой, в партиях Верди голос приобретает сочность, густоту. В 30-е годы обнаруживается тяготение Джильи к драматическим партиям - Манрико, Радамес. </a:t>
            </a:r>
          </a:p>
        </p:txBody>
      </p:sp>
      <p:pic>
        <p:nvPicPr>
          <p:cNvPr id="3" name="Рисунок 2" descr="певцы0019.BMP"/>
          <p:cNvPicPr>
            <a:picLocks noChangeAspect="1"/>
          </p:cNvPicPr>
          <p:nvPr/>
        </p:nvPicPr>
        <p:blipFill>
          <a:blip r:embed="rId2" cstate="print"/>
          <a:srcRect/>
          <a:stretch>
            <a:fillRect/>
          </a:stretch>
        </p:blipFill>
        <p:spPr>
          <a:xfrm>
            <a:off x="5286375" y="428625"/>
            <a:ext cx="3214688" cy="4427538"/>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3555" name="TextBox 3"/>
          <p:cNvSpPr txBox="1">
            <a:spLocks noChangeArrowheads="1"/>
          </p:cNvSpPr>
          <p:nvPr/>
        </p:nvSpPr>
        <p:spPr bwMode="auto">
          <a:xfrm>
            <a:off x="5643563" y="5214938"/>
            <a:ext cx="2143125" cy="923925"/>
          </a:xfrm>
          <a:prstGeom prst="rect">
            <a:avLst/>
          </a:prstGeom>
          <a:noFill/>
          <a:ln w="9525">
            <a:noFill/>
            <a:miter lim="800000"/>
            <a:headEnd/>
            <a:tailEnd/>
          </a:ln>
        </p:spPr>
        <p:txBody>
          <a:bodyPr>
            <a:spAutoFit/>
          </a:bodyPr>
          <a:lstStyle/>
          <a:p>
            <a:r>
              <a:rPr lang="ru-RU" i="1">
                <a:solidFill>
                  <a:srgbClr val="003399"/>
                </a:solidFill>
                <a:latin typeface="Cambria" pitchFamily="18" charset="0"/>
              </a:rPr>
              <a:t>Таким Беньямино Джильи пришел в </a:t>
            </a:r>
          </a:p>
          <a:p>
            <a:r>
              <a:rPr lang="ru-RU" i="1">
                <a:solidFill>
                  <a:srgbClr val="003399"/>
                </a:solidFill>
                <a:latin typeface="Cambria" pitchFamily="18" charset="0"/>
              </a:rPr>
              <a:t>Ла Скала в 1918г.</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3500438" y="500063"/>
            <a:ext cx="5357812" cy="5632450"/>
          </a:xfrm>
          <a:prstGeom prst="rect">
            <a:avLst/>
          </a:prstGeom>
          <a:noFill/>
          <a:ln w="9525">
            <a:noFill/>
            <a:miter lim="800000"/>
            <a:headEnd/>
            <a:tailEnd/>
          </a:ln>
        </p:spPr>
        <p:txBody>
          <a:bodyPr>
            <a:spAutoFit/>
          </a:bodyPr>
          <a:lstStyle/>
          <a:p>
            <a:pPr algn="ctr"/>
            <a:r>
              <a:rPr lang="ru-RU" b="1">
                <a:solidFill>
                  <a:srgbClr val="003399"/>
                </a:solidFill>
                <a:latin typeface="Cambria" pitchFamily="18" charset="0"/>
              </a:rPr>
              <a:t>Тотти Даль Монте </a:t>
            </a:r>
            <a:r>
              <a:rPr lang="ru-RU">
                <a:solidFill>
                  <a:srgbClr val="003399"/>
                </a:solidFill>
                <a:latin typeface="Cambria" pitchFamily="18" charset="0"/>
              </a:rPr>
              <a:t>(1893-1975) –  сопрано широкого творческого диапазона, исполнительница вокальных партий колоратурного, лирического и лирико-драматического плана. Встреча и занятия с превосходной певицей, всемирно известной Барбарой Маркезио оказались решающими в выборе профессиональной деятельности. Поверив в необычайную вокальную одаренность Тоти Даль Монте, Б. Маркезио безвозмездно обучала ее искусству bel canto, свободному дыханию, тонкой фразировке, помогла приобрести безупречность стиля, использовать все краски голоса для исполнения вокальных партий различных композиторов. Благодаря своей талантливости и прекрасной школе, Тотти Даль Монте с неизменным успехом исполняла произведения Беллини, Доницетти, Верди, Масканьи, Леонкавалло в ведущих театрах Италии, Европы и Америки. </a:t>
            </a:r>
          </a:p>
        </p:txBody>
      </p:sp>
      <p:pic>
        <p:nvPicPr>
          <p:cNvPr id="3" name="Рисунок 2" descr="89582354__totismile.jpg"/>
          <p:cNvPicPr>
            <a:picLocks noChangeAspect="1"/>
          </p:cNvPicPr>
          <p:nvPr/>
        </p:nvPicPr>
        <p:blipFill>
          <a:blip r:embed="rId2" cstate="print"/>
          <a:srcRect/>
          <a:stretch>
            <a:fillRect/>
          </a:stretch>
        </p:blipFill>
        <p:spPr>
          <a:xfrm>
            <a:off x="214313" y="428625"/>
            <a:ext cx="3113087" cy="4357688"/>
          </a:xfrm>
          <a:prstGeom prst="rect">
            <a:avLst/>
          </a:prstGeom>
          <a:ln w="19050">
            <a:solidFill>
              <a:schemeClr val="bg1">
                <a:lumMod val="95000"/>
              </a:schemeClr>
            </a:solidFill>
          </a:ln>
          <a:effectLst>
            <a:outerShdw blurRad="292100" dist="139700" dir="2700000" algn="tl" rotWithShape="0">
              <a:srgbClr val="333333">
                <a:alpha val="65000"/>
              </a:srgbClr>
            </a:outerShdw>
          </a:effectLst>
        </p:spPr>
      </p:pic>
      <p:sp>
        <p:nvSpPr>
          <p:cNvPr id="24579" name="TextBox 3"/>
          <p:cNvSpPr txBox="1">
            <a:spLocks noChangeArrowheads="1"/>
          </p:cNvSpPr>
          <p:nvPr/>
        </p:nvSpPr>
        <p:spPr bwMode="auto">
          <a:xfrm>
            <a:off x="357188" y="5143500"/>
            <a:ext cx="3071812" cy="369888"/>
          </a:xfrm>
          <a:prstGeom prst="rect">
            <a:avLst/>
          </a:prstGeom>
          <a:noFill/>
          <a:ln w="9525">
            <a:noFill/>
            <a:miter lim="800000"/>
            <a:headEnd/>
            <a:tailEnd/>
          </a:ln>
        </p:spPr>
        <p:txBody>
          <a:bodyPr>
            <a:spAutoFit/>
          </a:bodyPr>
          <a:lstStyle/>
          <a:p>
            <a:r>
              <a:rPr lang="ru-RU" i="1">
                <a:solidFill>
                  <a:srgbClr val="003399"/>
                </a:solidFill>
                <a:latin typeface="Cambria" pitchFamily="18" charset="0"/>
              </a:rPr>
              <a:t>Тотти Даль Монте, 1935г.</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500063" y="714375"/>
            <a:ext cx="4929187" cy="4246563"/>
          </a:xfrm>
          <a:prstGeom prst="rect">
            <a:avLst/>
          </a:prstGeom>
          <a:noFill/>
          <a:ln w="9525">
            <a:noFill/>
            <a:miter lim="800000"/>
            <a:headEnd/>
            <a:tailEnd/>
          </a:ln>
        </p:spPr>
        <p:txBody>
          <a:bodyPr>
            <a:spAutoFit/>
          </a:bodyPr>
          <a:lstStyle/>
          <a:p>
            <a:pPr algn="ctr"/>
            <a:r>
              <a:rPr lang="ru-RU" b="1">
                <a:solidFill>
                  <a:srgbClr val="003399"/>
                </a:solidFill>
                <a:latin typeface="Cambria" pitchFamily="18" charset="0"/>
              </a:rPr>
              <a:t>Марио Дель Монако </a:t>
            </a:r>
            <a:r>
              <a:rPr lang="ru-RU">
                <a:solidFill>
                  <a:srgbClr val="003399"/>
                </a:solidFill>
                <a:latin typeface="Cambria" pitchFamily="18" charset="0"/>
              </a:rPr>
              <a:t>(1915-1982) – один из выдающихся певцов ХХ века, обладавший редкими вокальными данными. Его голос обширного диапазона, необычайной силы и насыщенности, с баритональными низами и сверкающими верхними нотами, неповторим по тембру. «Король теноров» – так называли Дель Монако. Блестящее мастерство, тонкое чувство стиля  и искусство перевоплощения позволяли артисту  исполнять разнохарактерные партии оперного репертуара. Особенно близки Дель Монако героико-драматические и трагические партии  в операх Верди, Пуччини, Масканьи, Леонкавалло. </a:t>
            </a:r>
          </a:p>
        </p:txBody>
      </p:sp>
      <p:pic>
        <p:nvPicPr>
          <p:cNvPr id="3" name="Рисунок 2" descr="певцы0028.BMP"/>
          <p:cNvPicPr>
            <a:picLocks noChangeAspect="1"/>
          </p:cNvPicPr>
          <p:nvPr/>
        </p:nvPicPr>
        <p:blipFill>
          <a:blip r:embed="rId2" cstate="print"/>
          <a:srcRect/>
          <a:stretch>
            <a:fillRect/>
          </a:stretch>
        </p:blipFill>
        <p:spPr>
          <a:xfrm>
            <a:off x="6143625" y="357188"/>
            <a:ext cx="2136775" cy="4357687"/>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5603" name="TextBox 3"/>
          <p:cNvSpPr txBox="1">
            <a:spLocks noChangeArrowheads="1"/>
          </p:cNvSpPr>
          <p:nvPr/>
        </p:nvSpPr>
        <p:spPr bwMode="auto">
          <a:xfrm>
            <a:off x="5857875" y="5072063"/>
            <a:ext cx="2786063" cy="923925"/>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Ирина Архипова и Марио Дель Монако в опере Ж.Бизе «Кармен»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3714750" y="857250"/>
            <a:ext cx="5072063" cy="3970338"/>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За свою карьеру Марио Дель Монако установил несколько рекордов, которые, наверное, никто и никогда не сможет повторить. Великий певец записал на пластинки тридцать опер и десятки концертов с различными программами. Он провел более двух тысяч спектаклей, превысив достижение Беньямино Джильи. </a:t>
            </a:r>
          </a:p>
          <a:p>
            <a:pPr algn="ctr"/>
            <a:r>
              <a:rPr lang="ru-RU">
                <a:solidFill>
                  <a:srgbClr val="003399"/>
                </a:solidFill>
                <a:latin typeface="Cambria" pitchFamily="18" charset="0"/>
              </a:rPr>
              <a:t>Крупнейшим достижением  артиста является роль Отелло в опере Верди, исполняемая с мужественной страстностью и глубокой психологической правдивостью. Певец даже завещал похоронить  себя в костюме любимого героя. </a:t>
            </a:r>
          </a:p>
        </p:txBody>
      </p:sp>
      <p:pic>
        <p:nvPicPr>
          <p:cNvPr id="4" name="Рисунок 3" descr="певцы0032.BMP"/>
          <p:cNvPicPr>
            <a:picLocks noChangeAspect="1"/>
          </p:cNvPicPr>
          <p:nvPr/>
        </p:nvPicPr>
        <p:blipFill>
          <a:blip r:embed="rId2" cstate="print"/>
          <a:srcRect/>
          <a:stretch>
            <a:fillRect/>
          </a:stretch>
        </p:blipFill>
        <p:spPr>
          <a:xfrm>
            <a:off x="1000125" y="500063"/>
            <a:ext cx="2443163" cy="4643437"/>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6627" name="Прямоугольник 4"/>
          <p:cNvSpPr>
            <a:spLocks noChangeArrowheads="1"/>
          </p:cNvSpPr>
          <p:nvPr/>
        </p:nvSpPr>
        <p:spPr bwMode="auto">
          <a:xfrm>
            <a:off x="214313" y="5500688"/>
            <a:ext cx="3786187" cy="646112"/>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Мария Каллас и Марио Дель Монако в «Норме» В.Беллини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4071938" y="571500"/>
            <a:ext cx="4286250" cy="4800600"/>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 С именем </a:t>
            </a:r>
            <a:r>
              <a:rPr lang="ru-RU" b="1">
                <a:solidFill>
                  <a:srgbClr val="003399"/>
                </a:solidFill>
                <a:latin typeface="Cambria" pitchFamily="18" charset="0"/>
              </a:rPr>
              <a:t>Тито Гобби </a:t>
            </a:r>
            <a:r>
              <a:rPr lang="ru-RU">
                <a:solidFill>
                  <a:srgbClr val="003399"/>
                </a:solidFill>
                <a:latin typeface="Cambria" pitchFamily="18" charset="0"/>
              </a:rPr>
              <a:t>(1913-1984), выдающегося певца современности, связано немало страниц в истории музыкальной культуры Италии. У него  был редкий по красоте тембра голос огромного диапазона. Он в совершенстве владел вокальной техникой, и это позволило ему достичь высот мастерства. В репертуаре  Тито Гобби было 99 опер. Самые любимые роли – Фальстаф, Яго, Симон Бокканегра, Белькоре, Амонасро,  Скарпиа, Риголетто, Фигаро –  с 1944 по 1952 год он спел эту партию 362 раза, износив, по шутливому признанию певца, </a:t>
            </a:r>
          </a:p>
          <a:p>
            <a:pPr algn="ctr"/>
            <a:r>
              <a:rPr lang="ru-RU">
                <a:solidFill>
                  <a:srgbClr val="003399"/>
                </a:solidFill>
                <a:latin typeface="Cambria" pitchFamily="18" charset="0"/>
              </a:rPr>
              <a:t>8 костюмов.</a:t>
            </a:r>
          </a:p>
        </p:txBody>
      </p:sp>
      <p:pic>
        <p:nvPicPr>
          <p:cNvPr id="5" name="Рисунок 4" descr="певцы0031.BMP"/>
          <p:cNvPicPr>
            <a:picLocks noChangeAspect="1"/>
          </p:cNvPicPr>
          <p:nvPr/>
        </p:nvPicPr>
        <p:blipFill>
          <a:blip r:embed="rId2" cstate="print"/>
          <a:srcRect/>
          <a:stretch>
            <a:fillRect/>
          </a:stretch>
        </p:blipFill>
        <p:spPr>
          <a:xfrm>
            <a:off x="642938" y="285750"/>
            <a:ext cx="2714625" cy="4668838"/>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7651" name="Прямоугольник 5"/>
          <p:cNvSpPr>
            <a:spLocks noChangeArrowheads="1"/>
          </p:cNvSpPr>
          <p:nvPr/>
        </p:nvSpPr>
        <p:spPr bwMode="auto">
          <a:xfrm>
            <a:off x="642938" y="5143500"/>
            <a:ext cx="2714625" cy="646113"/>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Тито Гобби – Скарпиа </a:t>
            </a:r>
          </a:p>
          <a:p>
            <a:pPr algn="ctr"/>
            <a:r>
              <a:rPr lang="ru-RU">
                <a:solidFill>
                  <a:srgbClr val="003399"/>
                </a:solidFill>
                <a:latin typeface="Cambria" pitchFamily="18" charset="0"/>
              </a:rPr>
              <a:t>в «Тоске» Д.Пуччини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642938" y="285750"/>
            <a:ext cx="7715250" cy="1754188"/>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«Тито Гобби от природы был наделен замечательными не только вокальными, но и актерскими данными, темпераментом, удивительным даром перевоплощения, что позволяло ему создавать  выразительные и запоминающиеся  музыкально-сценические образы».</a:t>
            </a:r>
          </a:p>
          <a:p>
            <a:endParaRPr lang="ru-RU">
              <a:solidFill>
                <a:srgbClr val="003399"/>
              </a:solidFill>
              <a:latin typeface="Cambria" pitchFamily="18" charset="0"/>
            </a:endParaRPr>
          </a:p>
          <a:p>
            <a:r>
              <a:rPr lang="ru-RU">
                <a:solidFill>
                  <a:srgbClr val="003399"/>
                </a:solidFill>
                <a:latin typeface="Cambria" pitchFamily="18" charset="0"/>
              </a:rPr>
              <a:t>                                                                                                     Святослав Бэлза.</a:t>
            </a:r>
          </a:p>
        </p:txBody>
      </p:sp>
      <p:pic>
        <p:nvPicPr>
          <p:cNvPr id="5" name="Рисунок 4" descr="певцы0030.BMP"/>
          <p:cNvPicPr>
            <a:picLocks noChangeAspect="1"/>
          </p:cNvPicPr>
          <p:nvPr/>
        </p:nvPicPr>
        <p:blipFill>
          <a:blip r:embed="rId2" cstate="print"/>
          <a:srcRect/>
          <a:stretch>
            <a:fillRect/>
          </a:stretch>
        </p:blipFill>
        <p:spPr>
          <a:xfrm>
            <a:off x="2143125" y="2286000"/>
            <a:ext cx="4357688" cy="3227388"/>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8675" name="Прямоугольник 5"/>
          <p:cNvSpPr>
            <a:spLocks noChangeArrowheads="1"/>
          </p:cNvSpPr>
          <p:nvPr/>
        </p:nvSpPr>
        <p:spPr bwMode="auto">
          <a:xfrm>
            <a:off x="2286000" y="6000750"/>
            <a:ext cx="4151313" cy="369888"/>
          </a:xfrm>
          <a:prstGeom prst="rect">
            <a:avLst/>
          </a:prstGeom>
          <a:noFill/>
          <a:ln w="9525">
            <a:noFill/>
            <a:miter lim="800000"/>
            <a:headEnd/>
            <a:tailEnd/>
          </a:ln>
        </p:spPr>
        <p:txBody>
          <a:bodyPr wrap="none">
            <a:spAutoFit/>
          </a:bodyPr>
          <a:lstStyle/>
          <a:p>
            <a:pPr algn="ctr"/>
            <a:r>
              <a:rPr lang="ru-RU" i="1">
                <a:solidFill>
                  <a:srgbClr val="003399"/>
                </a:solidFill>
                <a:latin typeface="Cambria" pitchFamily="18" charset="0"/>
              </a:rPr>
              <a:t>Тито Гоби – Риголетто в опере Верди.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4143375" y="571500"/>
            <a:ext cx="4500563" cy="4524375"/>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Для каждого, кто слышал </a:t>
            </a:r>
            <a:r>
              <a:rPr lang="ru-RU" b="1">
                <a:solidFill>
                  <a:srgbClr val="003399"/>
                </a:solidFill>
                <a:latin typeface="Cambria" pitchFamily="18" charset="0"/>
              </a:rPr>
              <a:t>Ренату Тебальди </a:t>
            </a:r>
            <a:r>
              <a:rPr lang="ru-RU">
                <a:solidFill>
                  <a:srgbClr val="003399"/>
                </a:solidFill>
                <a:latin typeface="Cambria" pitchFamily="18" charset="0"/>
              </a:rPr>
              <a:t>(1922- 2004), в ее триумфах не было загадки: они объяснялись прежде всего выдающимися вокальными данными. Её редкому по красоте  и силе лирико-драматическому сопрано были подвластны любые виртуозные трудности, но в равной степени и любые оттенки выразительности. Итальянская критика называла ее голос чудом, особо подчеркивая , что драматические сопрано редко достигают гибкости и чистоты сопрано лирического.</a:t>
            </a:r>
          </a:p>
          <a:p>
            <a:pPr algn="ctr"/>
            <a:r>
              <a:rPr lang="ru-RU">
                <a:solidFill>
                  <a:srgbClr val="003399"/>
                </a:solidFill>
                <a:latin typeface="Cambria" pitchFamily="18" charset="0"/>
              </a:rPr>
              <a:t>«Мисс Аншлаг» – так называли Тебальди, и недаром: когда пела она, залы театров были переполнены. </a:t>
            </a:r>
          </a:p>
        </p:txBody>
      </p:sp>
      <p:pic>
        <p:nvPicPr>
          <p:cNvPr id="3" name="Рисунок 2" descr="Tebaldi.jpg"/>
          <p:cNvPicPr>
            <a:picLocks noChangeAspect="1"/>
          </p:cNvPicPr>
          <p:nvPr/>
        </p:nvPicPr>
        <p:blipFill>
          <a:blip r:embed="rId2" cstate="print"/>
          <a:stretch>
            <a:fillRect/>
          </a:stretch>
        </p:blipFill>
        <p:spPr>
          <a:xfrm>
            <a:off x="928688" y="714375"/>
            <a:ext cx="2643187" cy="3870325"/>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9699" name="TextBox 3"/>
          <p:cNvSpPr txBox="1">
            <a:spLocks noChangeArrowheads="1"/>
          </p:cNvSpPr>
          <p:nvPr/>
        </p:nvSpPr>
        <p:spPr bwMode="auto">
          <a:xfrm>
            <a:off x="1000125" y="5000625"/>
            <a:ext cx="2571750" cy="369888"/>
          </a:xfrm>
          <a:prstGeom prst="rect">
            <a:avLst/>
          </a:prstGeom>
          <a:noFill/>
          <a:ln w="9525">
            <a:noFill/>
            <a:miter lim="800000"/>
            <a:headEnd/>
            <a:tailEnd/>
          </a:ln>
        </p:spPr>
        <p:txBody>
          <a:bodyPr>
            <a:spAutoFit/>
          </a:bodyPr>
          <a:lstStyle/>
          <a:p>
            <a:r>
              <a:rPr lang="ru-RU" i="1">
                <a:solidFill>
                  <a:srgbClr val="003399"/>
                </a:solidFill>
                <a:latin typeface="Cambria" pitchFamily="18" charset="0"/>
              </a:rPr>
              <a:t>Рената Тебальди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3786188" y="285750"/>
            <a:ext cx="4857750" cy="369888"/>
          </a:xfrm>
          <a:prstGeom prst="rect">
            <a:avLst/>
          </a:prstGeom>
          <a:noFill/>
          <a:ln w="9525">
            <a:noFill/>
            <a:miter lim="800000"/>
            <a:headEnd/>
            <a:tailEnd/>
          </a:ln>
        </p:spPr>
        <p:txBody>
          <a:bodyPr>
            <a:spAutoFit/>
          </a:bodyPr>
          <a:lstStyle/>
          <a:p>
            <a:r>
              <a:rPr lang="ru-RU" b="1">
                <a:solidFill>
                  <a:srgbClr val="003399"/>
                </a:solidFill>
                <a:latin typeface="Cambria" pitchFamily="18" charset="0"/>
              </a:rPr>
              <a:t>             </a:t>
            </a:r>
            <a:endParaRPr lang="ru-RU">
              <a:solidFill>
                <a:srgbClr val="003399"/>
              </a:solidFill>
              <a:latin typeface="Cambria" pitchFamily="18" charset="0"/>
            </a:endParaRPr>
          </a:p>
        </p:txBody>
      </p:sp>
      <p:sp>
        <p:nvSpPr>
          <p:cNvPr id="30722" name="Прямоугольник 5"/>
          <p:cNvSpPr>
            <a:spLocks noChangeArrowheads="1"/>
          </p:cNvSpPr>
          <p:nvPr/>
        </p:nvSpPr>
        <p:spPr bwMode="auto">
          <a:xfrm>
            <a:off x="3857625" y="500063"/>
            <a:ext cx="4857750" cy="5354637"/>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С театром «Ла Скала» связаны крупнейшие достижения певицы — Маргарита в «Фаусте» Гуно, Эльза в «Лоэнгрине» Вагнера, центральные сопрановые партии в «Травиате», «Силе судьбы», «Аиде» Верди, «Тоске» и «Богеме» Пуччини.</a:t>
            </a:r>
          </a:p>
          <a:p>
            <a:pPr algn="ctr"/>
            <a:r>
              <a:rPr lang="ru-RU">
                <a:solidFill>
                  <a:srgbClr val="003399"/>
                </a:solidFill>
                <a:latin typeface="Cambria" pitchFamily="18" charset="0"/>
              </a:rPr>
              <a:t>Но наряду с этим Тебальди с успехом пела уже в 40-х годах во всех лучших театрах Италии, а в 50-х — за рубежом в Англии, США, Австрии, Франции, Аргентине и других странах. На протяжении длительного периода она совмещала обязанности солистки «Ла Скала» с регулярными выступлениями в «Метрополитен-опера». Артистка сотрудничала со всеми крупнейшими дирижерами своего времени, много концертировала, записывалась на пластинки.</a:t>
            </a:r>
          </a:p>
        </p:txBody>
      </p:sp>
      <p:pic>
        <p:nvPicPr>
          <p:cNvPr id="4" name="Рисунок 3" descr="певцы0034.BMP"/>
          <p:cNvPicPr>
            <a:picLocks noChangeAspect="1"/>
          </p:cNvPicPr>
          <p:nvPr/>
        </p:nvPicPr>
        <p:blipFill>
          <a:blip r:embed="rId2" cstate="print"/>
          <a:srcRect/>
          <a:stretch>
            <a:fillRect/>
          </a:stretch>
        </p:blipFill>
        <p:spPr>
          <a:xfrm>
            <a:off x="1000125" y="357188"/>
            <a:ext cx="2500313" cy="4900612"/>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30724" name="TextBox 4"/>
          <p:cNvSpPr txBox="1">
            <a:spLocks noChangeArrowheads="1"/>
          </p:cNvSpPr>
          <p:nvPr/>
        </p:nvSpPr>
        <p:spPr bwMode="auto">
          <a:xfrm>
            <a:off x="785813" y="5500688"/>
            <a:ext cx="3071812" cy="923925"/>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Антонио Вотто и Рената Тебальди (Аида) перед началом спектакля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0011.BMP"/>
          <p:cNvPicPr>
            <a:picLocks noChangeAspect="1"/>
          </p:cNvPicPr>
          <p:nvPr/>
        </p:nvPicPr>
        <p:blipFill>
          <a:blip r:embed="rId2" cstate="print"/>
          <a:stretch>
            <a:fillRect/>
          </a:stretch>
        </p:blipFill>
        <p:spPr>
          <a:xfrm>
            <a:off x="571500" y="500063"/>
            <a:ext cx="3656013" cy="4357687"/>
          </a:xfrm>
          <a:prstGeom prst="rect">
            <a:avLst/>
          </a:prstGeom>
          <a:ln>
            <a:solidFill>
              <a:schemeClr val="bg1"/>
            </a:solidFill>
          </a:ln>
          <a:effectLst>
            <a:outerShdw blurRad="292100" dist="139700" dir="2700000" algn="tl" rotWithShape="0">
              <a:srgbClr val="333333">
                <a:alpha val="65000"/>
              </a:srgbClr>
            </a:outerShdw>
          </a:effectLst>
        </p:spPr>
      </p:pic>
      <p:sp>
        <p:nvSpPr>
          <p:cNvPr id="31746" name="TextBox 2"/>
          <p:cNvSpPr txBox="1">
            <a:spLocks noChangeArrowheads="1"/>
          </p:cNvSpPr>
          <p:nvPr/>
        </p:nvSpPr>
        <p:spPr bwMode="auto">
          <a:xfrm>
            <a:off x="4786313" y="1000125"/>
            <a:ext cx="3857625" cy="4524375"/>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Вокальные данные </a:t>
            </a:r>
            <a:r>
              <a:rPr lang="ru-RU" b="1">
                <a:solidFill>
                  <a:srgbClr val="003399"/>
                </a:solidFill>
                <a:latin typeface="Cambria" pitchFamily="18" charset="0"/>
              </a:rPr>
              <a:t>Лучано Паваротти </a:t>
            </a:r>
            <a:r>
              <a:rPr lang="ru-RU">
                <a:solidFill>
                  <a:srgbClr val="003399"/>
                </a:solidFill>
                <a:latin typeface="Cambria" pitchFamily="18" charset="0"/>
              </a:rPr>
              <a:t>(р.1935) представляются редкостными. У него чистый проникновенный голос, сочетающий металлический блеск и трепетную  красоту тембра, широту диапазона и плавность переходов от одного регистра к другому. Природная музыкальность дополняется взыскательным вкусом и чувством ансамбля, которые выработаны годами. Все это дает основание знатокам приравнивать его к лучшим вокалистам настоящего </a:t>
            </a:r>
          </a:p>
          <a:p>
            <a:pPr algn="ctr"/>
            <a:r>
              <a:rPr lang="ru-RU">
                <a:solidFill>
                  <a:srgbClr val="003399"/>
                </a:solidFill>
                <a:latin typeface="Cambria" pitchFamily="18" charset="0"/>
              </a:rPr>
              <a:t>и прошлого.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евцы0017.BMP"/>
          <p:cNvPicPr>
            <a:picLocks noChangeAspect="1"/>
          </p:cNvPicPr>
          <p:nvPr/>
        </p:nvPicPr>
        <p:blipFill>
          <a:blip r:embed="rId2" cstate="print"/>
          <a:stretch>
            <a:fillRect/>
          </a:stretch>
        </p:blipFill>
        <p:spPr>
          <a:xfrm>
            <a:off x="714375" y="428625"/>
            <a:ext cx="3527425" cy="4786313"/>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14338" name="TextBox 3"/>
          <p:cNvSpPr txBox="1">
            <a:spLocks noChangeArrowheads="1"/>
          </p:cNvSpPr>
          <p:nvPr/>
        </p:nvSpPr>
        <p:spPr bwMode="auto">
          <a:xfrm>
            <a:off x="571500" y="5500688"/>
            <a:ext cx="3714750" cy="646112"/>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Миланцы «осаждают» любимый оперный театр Ла Скала</a:t>
            </a:r>
          </a:p>
        </p:txBody>
      </p:sp>
      <p:pic>
        <p:nvPicPr>
          <p:cNvPr id="5" name="Рисунок 4" descr="певцы0015.BMP"/>
          <p:cNvPicPr>
            <a:picLocks noChangeAspect="1"/>
          </p:cNvPicPr>
          <p:nvPr/>
        </p:nvPicPr>
        <p:blipFill>
          <a:blip r:embed="rId3" cstate="print"/>
          <a:srcRect/>
          <a:stretch>
            <a:fillRect/>
          </a:stretch>
        </p:blipFill>
        <p:spPr>
          <a:xfrm>
            <a:off x="4786313" y="2214563"/>
            <a:ext cx="3186112" cy="4000500"/>
          </a:xfrm>
          <a:prstGeom prst="rect">
            <a:avLst/>
          </a:prstGeom>
          <a:ln>
            <a:solidFill>
              <a:schemeClr val="bg1"/>
            </a:solidFill>
          </a:ln>
          <a:effectLst>
            <a:outerShdw blurRad="292100" dist="139700" dir="2700000" algn="tl" rotWithShape="0">
              <a:srgbClr val="333333">
                <a:alpha val="65000"/>
              </a:srgbClr>
            </a:outerShdw>
          </a:effectLst>
        </p:spPr>
      </p:pic>
      <p:sp>
        <p:nvSpPr>
          <p:cNvPr id="14340" name="Прямоугольник 5"/>
          <p:cNvSpPr>
            <a:spLocks noChangeArrowheads="1"/>
          </p:cNvSpPr>
          <p:nvPr/>
        </p:nvSpPr>
        <p:spPr bwMode="auto">
          <a:xfrm>
            <a:off x="4357688" y="285750"/>
            <a:ext cx="4572000" cy="1754188"/>
          </a:xfrm>
          <a:prstGeom prst="rect">
            <a:avLst/>
          </a:prstGeom>
          <a:noFill/>
          <a:ln w="9525">
            <a:noFill/>
            <a:miter lim="800000"/>
            <a:headEnd/>
            <a:tailEnd/>
          </a:ln>
        </p:spPr>
        <p:txBody>
          <a:bodyPr>
            <a:spAutoFit/>
          </a:bodyPr>
          <a:lstStyle/>
          <a:p>
            <a:pPr algn="ctr"/>
            <a:r>
              <a:rPr lang="ru-RU" dirty="0">
                <a:solidFill>
                  <a:srgbClr val="0054A8"/>
                </a:solidFill>
                <a:latin typeface="Cambria" pitchFamily="18" charset="0"/>
              </a:rPr>
              <a:t>Оперные театры Италии – настоящие центры культурной жизни.  Главными из них с давних пор являются «</a:t>
            </a:r>
            <a:r>
              <a:rPr lang="ru-RU" dirty="0" err="1">
                <a:solidFill>
                  <a:srgbClr val="0054A8"/>
                </a:solidFill>
                <a:latin typeface="Cambria" pitchFamily="18" charset="0"/>
              </a:rPr>
              <a:t>Ла</a:t>
            </a:r>
            <a:r>
              <a:rPr lang="ru-RU" dirty="0">
                <a:solidFill>
                  <a:srgbClr val="0054A8"/>
                </a:solidFill>
                <a:latin typeface="Cambria" pitchFamily="18" charset="0"/>
              </a:rPr>
              <a:t> Скала» в Милане, «Сан-Карло» в Неаполе, «Театр </a:t>
            </a:r>
            <a:r>
              <a:rPr lang="ru-RU" dirty="0" err="1">
                <a:solidFill>
                  <a:srgbClr val="0054A8"/>
                </a:solidFill>
                <a:latin typeface="Cambria" pitchFamily="18" charset="0"/>
              </a:rPr>
              <a:t>Коммунале</a:t>
            </a:r>
            <a:r>
              <a:rPr lang="ru-RU" dirty="0">
                <a:solidFill>
                  <a:srgbClr val="0054A8"/>
                </a:solidFill>
                <a:latin typeface="Cambria" pitchFamily="18" charset="0"/>
              </a:rPr>
              <a:t>» во Флоренции и </a:t>
            </a:r>
          </a:p>
          <a:p>
            <a:pPr algn="ctr"/>
            <a:r>
              <a:rPr lang="ru-RU" dirty="0">
                <a:solidFill>
                  <a:srgbClr val="0054A8"/>
                </a:solidFill>
                <a:latin typeface="Cambria" pitchFamily="18" charset="0"/>
              </a:rPr>
              <a:t>Римская опера.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евцы0006.BMP"/>
          <p:cNvPicPr>
            <a:picLocks noChangeAspect="1"/>
          </p:cNvPicPr>
          <p:nvPr/>
        </p:nvPicPr>
        <p:blipFill>
          <a:blip r:embed="rId2" cstate="print"/>
          <a:stretch>
            <a:fillRect/>
          </a:stretch>
        </p:blipFill>
        <p:spPr>
          <a:xfrm>
            <a:off x="285750" y="500063"/>
            <a:ext cx="3022600" cy="4286250"/>
          </a:xfrm>
          <a:prstGeom prst="rect">
            <a:avLst/>
          </a:prstGeom>
          <a:ln>
            <a:solidFill>
              <a:schemeClr val="bg1"/>
            </a:solidFill>
          </a:ln>
          <a:effectLst>
            <a:outerShdw blurRad="292100" dist="139700" dir="2700000" algn="tl" rotWithShape="0">
              <a:srgbClr val="333333">
                <a:alpha val="65000"/>
              </a:srgbClr>
            </a:outerShdw>
          </a:effectLst>
        </p:spPr>
      </p:pic>
      <p:pic>
        <p:nvPicPr>
          <p:cNvPr id="4" name="Рисунок 3" descr="певцы0007.BMP"/>
          <p:cNvPicPr>
            <a:picLocks noChangeAspect="1"/>
          </p:cNvPicPr>
          <p:nvPr/>
        </p:nvPicPr>
        <p:blipFill>
          <a:blip r:embed="rId3" cstate="print"/>
          <a:stretch>
            <a:fillRect/>
          </a:stretch>
        </p:blipFill>
        <p:spPr>
          <a:xfrm>
            <a:off x="642938" y="1428750"/>
            <a:ext cx="3143250" cy="4745038"/>
          </a:xfrm>
          <a:prstGeom prst="rect">
            <a:avLst/>
          </a:prstGeom>
          <a:ln>
            <a:solidFill>
              <a:srgbClr val="003399"/>
            </a:solidFill>
          </a:ln>
          <a:effectLst>
            <a:outerShdw blurRad="292100" dist="139700" dir="2700000" algn="tl" rotWithShape="0">
              <a:srgbClr val="333333">
                <a:alpha val="65000"/>
              </a:srgbClr>
            </a:outerShdw>
          </a:effectLst>
        </p:spPr>
      </p:pic>
      <p:sp>
        <p:nvSpPr>
          <p:cNvPr id="32771" name="Прямоугольник 6"/>
          <p:cNvSpPr>
            <a:spLocks noChangeArrowheads="1"/>
          </p:cNvSpPr>
          <p:nvPr/>
        </p:nvSpPr>
        <p:spPr bwMode="auto">
          <a:xfrm>
            <a:off x="4071938" y="857250"/>
            <a:ext cx="4786312" cy="3970338"/>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Если свою карьеру Паваротти начинал как типичный лирический тенор, свободно  «плававший в водах бельканто», то со временем к числу его достоинств добавилось уверенное мастерство, голос приобрел тембровое богатство и полноту. «Его голос – феноменальный инструмент, одно из чудес природы, которые появляются очень редко, может быть раз в сто лет», - говорит дирижер Рихард Бониндж. Однако Паваротти никогда не бросался в крайности и опасные эксперименты. Каждую партию он готовил тщательно и постепенно.</a:t>
            </a:r>
            <a:endParaRPr lang="ru-RU">
              <a:latin typeface="Cambr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642938" y="214313"/>
            <a:ext cx="3571875" cy="5908675"/>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Характерно, что Вильгельма Телля в опере Россини певец поначалу спел в студии грамзаписи, где обстановка более спокойна, чем на сцене, и лишь потом вынес на суд публики. Затем стал петь в «Любовном напитке», «Богеме», «Эрнани», «Бале-маскараде», «Турандот», «Кармен», «Вертере», «Идоменее» и ряде других опер.  В его репертуаре примерно сорок партий в различных спектаклях.  О том, какое место занимает певец в истории вокального искусства современности, говорят непрекращающиеся поиски его  вокального наследника.  Но равных Паваротти пока нет и не предвидится.</a:t>
            </a:r>
          </a:p>
        </p:txBody>
      </p:sp>
      <p:pic>
        <p:nvPicPr>
          <p:cNvPr id="5" name="Рисунок 4" descr="певцы0012.BMP"/>
          <p:cNvPicPr>
            <a:picLocks noChangeAspect="1"/>
          </p:cNvPicPr>
          <p:nvPr/>
        </p:nvPicPr>
        <p:blipFill>
          <a:blip r:embed="rId2" cstate="print"/>
          <a:stretch>
            <a:fillRect/>
          </a:stretch>
        </p:blipFill>
        <p:spPr>
          <a:xfrm>
            <a:off x="5000625" y="214313"/>
            <a:ext cx="3738563" cy="5383212"/>
          </a:xfrm>
          <a:prstGeom prst="rect">
            <a:avLst/>
          </a:prstGeom>
          <a:ln>
            <a:solidFill>
              <a:schemeClr val="bg1"/>
            </a:solidFill>
          </a:ln>
          <a:effectLst>
            <a:outerShdw blurRad="292100" dist="139700" dir="2700000" algn="tl" rotWithShape="0">
              <a:srgbClr val="333333">
                <a:alpha val="65000"/>
              </a:srgbClr>
            </a:outerShdw>
          </a:effectLst>
        </p:spPr>
      </p:pic>
      <p:pic>
        <p:nvPicPr>
          <p:cNvPr id="6" name="Рисунок 5" descr="певцы0013.BMP"/>
          <p:cNvPicPr>
            <a:picLocks noChangeAspect="1"/>
          </p:cNvPicPr>
          <p:nvPr/>
        </p:nvPicPr>
        <p:blipFill>
          <a:blip r:embed="rId3" cstate="print"/>
          <a:srcRect/>
          <a:stretch>
            <a:fillRect/>
          </a:stretch>
        </p:blipFill>
        <p:spPr>
          <a:xfrm>
            <a:off x="4500563" y="1428750"/>
            <a:ext cx="3643312" cy="4700588"/>
          </a:xfrm>
          <a:prstGeom prst="rect">
            <a:avLst/>
          </a:prstGeom>
          <a:ln>
            <a:solidFill>
              <a:srgbClr val="003399"/>
            </a:solid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3"/>
          <p:cNvSpPr>
            <a:spLocks noChangeArrowheads="1"/>
          </p:cNvSpPr>
          <p:nvPr/>
        </p:nvSpPr>
        <p:spPr bwMode="auto">
          <a:xfrm>
            <a:off x="857250" y="4143375"/>
            <a:ext cx="7643813" cy="2032000"/>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Событием в оперной жизни 1990 года стало совместное выступление в Риме на чемпионате мира по футболу Трех величайших Теноров мира. Пласидо Доминго, Лучано Паваротти и Хосе Каррерас выступили на сцене в Термах Каракаллы. В концерте участвовало сразу два оркестра: Флорентийский и оркестр Римского оперного театра. Затем певцы отправились в мировое турне. В общей сложности Три Тенора за 11 лет дали 35 концертов. Проект имел огромный коммерческий успех</a:t>
            </a:r>
            <a:r>
              <a:rPr lang="ru-RU">
                <a:latin typeface="Cambria" pitchFamily="18" charset="0"/>
              </a:rPr>
              <a:t>.</a:t>
            </a:r>
          </a:p>
        </p:txBody>
      </p:sp>
      <p:pic>
        <p:nvPicPr>
          <p:cNvPr id="5" name="Рисунок 4" descr="66531314cc59.jpg"/>
          <p:cNvPicPr>
            <a:picLocks noChangeAspect="1"/>
          </p:cNvPicPr>
          <p:nvPr/>
        </p:nvPicPr>
        <p:blipFill>
          <a:blip r:embed="rId2" cstate="print"/>
          <a:stretch>
            <a:fillRect/>
          </a:stretch>
        </p:blipFill>
        <p:spPr>
          <a:xfrm>
            <a:off x="2071688" y="428625"/>
            <a:ext cx="4876800" cy="3505200"/>
          </a:xfrm>
          <a:prstGeom prst="rect">
            <a:avLst/>
          </a:prstGeom>
          <a:ln>
            <a:solidFill>
              <a:schemeClr val="bg1">
                <a:lumMod val="95000"/>
              </a:schemeClr>
            </a:solid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6.jpg"/>
          <p:cNvPicPr>
            <a:picLocks noChangeAspect="1"/>
          </p:cNvPicPr>
          <p:nvPr/>
        </p:nvPicPr>
        <p:blipFill>
          <a:blip r:embed="rId2" cstate="print">
            <a:lum bright="22000" contrast="-20000"/>
          </a:blip>
          <a:stretch>
            <a:fillRect/>
          </a:stretch>
        </p:blipFill>
        <p:spPr>
          <a:xfrm>
            <a:off x="1928813" y="142875"/>
            <a:ext cx="5143500" cy="3570288"/>
          </a:xfrm>
          <a:prstGeom prst="rect">
            <a:avLst/>
          </a:prstGeom>
          <a:ln>
            <a:solidFill>
              <a:schemeClr val="accent1"/>
            </a:solidFill>
          </a:ln>
          <a:effectLst>
            <a:outerShdw blurRad="292100" dist="139700" dir="2700000" algn="tl" rotWithShape="0">
              <a:srgbClr val="333333">
                <a:alpha val="65000"/>
              </a:srgbClr>
            </a:outerShdw>
          </a:effectLst>
        </p:spPr>
      </p:pic>
      <p:sp>
        <p:nvSpPr>
          <p:cNvPr id="35842" name="Прямоугольник 2"/>
          <p:cNvSpPr>
            <a:spLocks noChangeArrowheads="1"/>
          </p:cNvSpPr>
          <p:nvPr/>
        </p:nvSpPr>
        <p:spPr bwMode="auto">
          <a:xfrm>
            <a:off x="142875" y="3929063"/>
            <a:ext cx="8643938" cy="2586037"/>
          </a:xfrm>
          <a:prstGeom prst="rect">
            <a:avLst/>
          </a:prstGeom>
          <a:noFill/>
          <a:ln w="9525">
            <a:noFill/>
            <a:miter lim="800000"/>
            <a:headEnd/>
            <a:tailEnd/>
          </a:ln>
        </p:spPr>
        <p:txBody>
          <a:bodyPr>
            <a:spAutoFit/>
          </a:bodyPr>
          <a:lstStyle/>
          <a:p>
            <a:pPr algn="ctr"/>
            <a:r>
              <a:rPr lang="ru-RU">
                <a:solidFill>
                  <a:srgbClr val="0054A8"/>
                </a:solidFill>
                <a:latin typeface="Cambria" pitchFamily="18" charset="0"/>
              </a:rPr>
              <a:t>Еще на заре Возрождения итальянские поэты создали мелодичный, звучный стих, которым трубадуры воспевали любовь, честь, доблесть и славу. Народные менестрели рассказали в песнях о горестях и радостях простого люда. Затем появились другие поэтические и музыкальные формы, зазвучали серенады, романсы, арии. Это было началом рождения музыкальной драмы, стремлением выразить большие чувства, поведать о больших событиях. Так в стихах и песнях, в музыке и операх раскрывал богатство души итальянский народ.  </a:t>
            </a:r>
          </a:p>
          <a:p>
            <a:pPr algn="ctr"/>
            <a:r>
              <a:rPr lang="ru-RU">
                <a:solidFill>
                  <a:srgbClr val="0054A8"/>
                </a:solidFill>
                <a:latin typeface="Cambria" pitchFamily="18" charset="0"/>
              </a:rPr>
              <a:t>… Наступили новые времена. Что же стало с оперой и песней?</a:t>
            </a:r>
          </a:p>
          <a:p>
            <a:pPr algn="ctr"/>
            <a:r>
              <a:rPr lang="ru-RU">
                <a:solidFill>
                  <a:srgbClr val="0054A8"/>
                </a:solidFill>
                <a:latin typeface="Cambria" pitchFamily="18" charset="0"/>
              </a:rPr>
              <a:t> Они по-прежнему любимы народом.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евцы0003.BMP"/>
          <p:cNvPicPr>
            <a:picLocks noChangeAspect="1"/>
          </p:cNvPicPr>
          <p:nvPr/>
        </p:nvPicPr>
        <p:blipFill>
          <a:blip r:embed="rId2" cstate="print"/>
          <a:stretch>
            <a:fillRect/>
          </a:stretch>
        </p:blipFill>
        <p:spPr>
          <a:xfrm>
            <a:off x="285750" y="142875"/>
            <a:ext cx="2613025" cy="4000500"/>
          </a:xfrm>
          <a:prstGeom prst="rect">
            <a:avLst/>
          </a:prstGeom>
          <a:ln>
            <a:solidFill>
              <a:schemeClr val="bg1"/>
            </a:solidFill>
          </a:ln>
          <a:effectLst>
            <a:outerShdw blurRad="292100" dist="139700" dir="2700000" algn="tl" rotWithShape="0">
              <a:srgbClr val="333333">
                <a:alpha val="65000"/>
              </a:srgbClr>
            </a:outerShdw>
          </a:effectLst>
        </p:spPr>
      </p:pic>
      <p:pic>
        <p:nvPicPr>
          <p:cNvPr id="5" name="Рисунок 4" descr="певцы0016.BMP"/>
          <p:cNvPicPr>
            <a:picLocks noChangeAspect="1"/>
          </p:cNvPicPr>
          <p:nvPr/>
        </p:nvPicPr>
        <p:blipFill>
          <a:blip r:embed="rId3" cstate="print"/>
          <a:srcRect/>
          <a:stretch>
            <a:fillRect/>
          </a:stretch>
        </p:blipFill>
        <p:spPr>
          <a:xfrm>
            <a:off x="6072188" y="285750"/>
            <a:ext cx="2728912" cy="4572000"/>
          </a:xfrm>
          <a:prstGeom prst="rect">
            <a:avLst/>
          </a:prstGeom>
          <a:ln>
            <a:solidFill>
              <a:schemeClr val="bg1"/>
            </a:solidFill>
          </a:ln>
          <a:effectLst>
            <a:outerShdw blurRad="292100" dist="139700" dir="2700000" algn="tl" rotWithShape="0">
              <a:srgbClr val="333333">
                <a:alpha val="65000"/>
              </a:srgbClr>
            </a:outerShdw>
          </a:effectLst>
        </p:spPr>
      </p:pic>
      <p:pic>
        <p:nvPicPr>
          <p:cNvPr id="8" name="Рисунок 7" descr="певцы0038.BMP"/>
          <p:cNvPicPr>
            <a:picLocks noChangeAspect="1"/>
          </p:cNvPicPr>
          <p:nvPr/>
        </p:nvPicPr>
        <p:blipFill>
          <a:blip r:embed="rId4" cstate="print"/>
          <a:srcRect/>
          <a:stretch>
            <a:fillRect/>
          </a:stretch>
        </p:blipFill>
        <p:spPr bwMode="auto">
          <a:xfrm>
            <a:off x="3214688" y="2000250"/>
            <a:ext cx="2709862" cy="4265613"/>
          </a:xfrm>
          <a:prstGeom prst="rect">
            <a:avLst/>
          </a:prstGeom>
          <a:noFill/>
          <a:ln w="9525">
            <a:solidFill>
              <a:srgbClr val="003399"/>
            </a:solidFill>
            <a:miter lim="800000"/>
            <a:headEnd/>
            <a:tailEnd/>
          </a:ln>
          <a:effectLst>
            <a:outerShdw dist="139700" dir="2700000" algn="tl" rotWithShape="0">
              <a:srgbClr val="333333">
                <a:alpha val="64999"/>
              </a:srgbClr>
            </a:outerShdw>
          </a:effectLst>
        </p:spPr>
      </p:pic>
      <p:sp>
        <p:nvSpPr>
          <p:cNvPr id="36868" name="TextBox 8"/>
          <p:cNvSpPr txBox="1">
            <a:spLocks noChangeArrowheads="1"/>
          </p:cNvSpPr>
          <p:nvPr/>
        </p:nvSpPr>
        <p:spPr bwMode="auto">
          <a:xfrm>
            <a:off x="3500438" y="2571750"/>
            <a:ext cx="2143125" cy="1692275"/>
          </a:xfrm>
          <a:prstGeom prst="rect">
            <a:avLst/>
          </a:prstGeom>
          <a:noFill/>
          <a:ln w="9525">
            <a:noFill/>
            <a:miter lim="800000"/>
            <a:headEnd/>
            <a:tailEnd/>
          </a:ln>
        </p:spPr>
        <p:txBody>
          <a:bodyPr>
            <a:spAutoFit/>
          </a:bodyPr>
          <a:lstStyle/>
          <a:p>
            <a:pPr algn="ctr"/>
            <a:r>
              <a:rPr lang="ru-RU" sz="1600">
                <a:latin typeface="Cambria" pitchFamily="18" charset="0"/>
              </a:rPr>
              <a:t>Ю.ВОЛКОВ</a:t>
            </a:r>
          </a:p>
          <a:p>
            <a:pPr algn="ctr"/>
            <a:endParaRPr lang="ru-RU" sz="1600">
              <a:latin typeface="Cambria" pitchFamily="18" charset="0"/>
            </a:endParaRPr>
          </a:p>
          <a:p>
            <a:pPr algn="ctr"/>
            <a:r>
              <a:rPr lang="ru-RU" b="1">
                <a:solidFill>
                  <a:srgbClr val="960000"/>
                </a:solidFill>
                <a:latin typeface="Cambria" pitchFamily="18" charset="0"/>
              </a:rPr>
              <a:t>ПЕСНЯ </a:t>
            </a:r>
          </a:p>
          <a:p>
            <a:pPr algn="ctr"/>
            <a:r>
              <a:rPr lang="ru-RU" b="1">
                <a:solidFill>
                  <a:srgbClr val="960000"/>
                </a:solidFill>
                <a:latin typeface="Cambria" pitchFamily="18" charset="0"/>
              </a:rPr>
              <a:t>ОПЕРА</a:t>
            </a:r>
          </a:p>
          <a:p>
            <a:pPr algn="ctr"/>
            <a:r>
              <a:rPr lang="ru-RU" b="1">
                <a:solidFill>
                  <a:srgbClr val="960000"/>
                </a:solidFill>
                <a:latin typeface="Cambria" pitchFamily="18" charset="0"/>
              </a:rPr>
              <a:t>ПЕВЦЫ </a:t>
            </a:r>
          </a:p>
          <a:p>
            <a:pPr algn="ctr"/>
            <a:r>
              <a:rPr lang="ru-RU" b="1">
                <a:solidFill>
                  <a:srgbClr val="960000"/>
                </a:solidFill>
                <a:latin typeface="Cambria" pitchFamily="18" charset="0"/>
              </a:rPr>
              <a:t>ИТАЛИИ</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38" y="301625"/>
            <a:ext cx="7858125" cy="6556375"/>
          </a:xfrm>
          <a:prstGeom prst="rect">
            <a:avLst/>
          </a:prstGeom>
          <a:noFill/>
        </p:spPr>
        <p:txBody>
          <a:bodyPr>
            <a:spAutoFit/>
          </a:bodyPr>
          <a:lstStyle/>
          <a:p>
            <a:pPr fontAlgn="auto">
              <a:spcBef>
                <a:spcPts val="0"/>
              </a:spcBef>
              <a:spcAft>
                <a:spcPts val="0"/>
              </a:spcAft>
              <a:defRPr/>
            </a:pPr>
            <a:r>
              <a:rPr lang="ru-RU" dirty="0">
                <a:solidFill>
                  <a:srgbClr val="003399"/>
                </a:solidFill>
                <a:latin typeface="+mn-lt"/>
              </a:rPr>
              <a:t>                                </a:t>
            </a:r>
            <a:r>
              <a:rPr lang="ru-RU" dirty="0" smtClean="0">
                <a:solidFill>
                  <a:srgbClr val="003399"/>
                </a:solidFill>
                <a:latin typeface="+mn-lt"/>
              </a:rPr>
              <a:t>                   Список литературы</a:t>
            </a:r>
            <a:endParaRPr lang="ru-RU" dirty="0">
              <a:solidFill>
                <a:srgbClr val="003399"/>
              </a:solidFill>
              <a:latin typeface="+mn-lt"/>
            </a:endParaRPr>
          </a:p>
          <a:p>
            <a:pPr fontAlgn="auto">
              <a:spcBef>
                <a:spcPts val="0"/>
              </a:spcBef>
              <a:spcAft>
                <a:spcPts val="0"/>
              </a:spcAft>
              <a:defRPr/>
            </a:pPr>
            <a:r>
              <a:rPr lang="ru-RU" dirty="0">
                <a:solidFill>
                  <a:srgbClr val="003399"/>
                </a:solidFill>
                <a:latin typeface="+mn-lt"/>
              </a:rPr>
              <a:t> </a:t>
            </a:r>
          </a:p>
          <a:p>
            <a:pPr marL="342900" indent="-342900" fontAlgn="auto">
              <a:spcBef>
                <a:spcPts val="0"/>
              </a:spcBef>
              <a:spcAft>
                <a:spcPts val="0"/>
              </a:spcAft>
              <a:buFont typeface="+mj-lt"/>
              <a:buAutoNum type="arabicPeriod"/>
              <a:defRPr/>
            </a:pPr>
            <a:r>
              <a:rPr lang="ru-RU" sz="1600" dirty="0">
                <a:solidFill>
                  <a:srgbClr val="003399"/>
                </a:solidFill>
                <a:latin typeface="+mn-lt"/>
              </a:rPr>
              <a:t>Аллегри, </a:t>
            </a:r>
            <a:r>
              <a:rPr lang="ru-RU" sz="1600" dirty="0" err="1">
                <a:solidFill>
                  <a:srgbClr val="003399"/>
                </a:solidFill>
                <a:latin typeface="+mn-lt"/>
              </a:rPr>
              <a:t>Ренцо</a:t>
            </a:r>
            <a:r>
              <a:rPr lang="ru-RU" sz="1600" dirty="0">
                <a:solidFill>
                  <a:srgbClr val="003399"/>
                </a:solidFill>
                <a:latin typeface="+mn-lt"/>
              </a:rPr>
              <a:t>.  Звезды мировой оперной сцены рассказывают. Цена успеха [Текст] / Р. Аллегри ; пер. с </a:t>
            </a:r>
            <a:r>
              <a:rPr lang="ru-RU" sz="1600" dirty="0" err="1">
                <a:solidFill>
                  <a:srgbClr val="003399"/>
                </a:solidFill>
                <a:latin typeface="+mn-lt"/>
              </a:rPr>
              <a:t>итал</a:t>
            </a:r>
            <a:r>
              <a:rPr lang="ru-RU" sz="1600" dirty="0">
                <a:solidFill>
                  <a:srgbClr val="003399"/>
                </a:solidFill>
                <a:latin typeface="+mn-lt"/>
              </a:rPr>
              <a:t>. И. Г. Константиновой. — Санкт-Петербург ; Москва ; Краснодар : Лань : Планета музыки, 2012. — 330 с.</a:t>
            </a:r>
          </a:p>
          <a:p>
            <a:pPr marL="342900" indent="-342900" fontAlgn="auto">
              <a:spcBef>
                <a:spcPts val="0"/>
              </a:spcBef>
              <a:spcAft>
                <a:spcPts val="0"/>
              </a:spcAft>
              <a:buFont typeface="+mj-lt"/>
              <a:buAutoNum type="arabicPeriod"/>
              <a:defRPr/>
            </a:pPr>
            <a:r>
              <a:rPr lang="ru-RU" sz="1600" dirty="0">
                <a:solidFill>
                  <a:srgbClr val="003399"/>
                </a:solidFill>
                <a:latin typeface="+mn-lt"/>
              </a:rPr>
              <a:t>Волков, Ю. А</a:t>
            </a:r>
            <a:r>
              <a:rPr lang="ru-RU" sz="1600" b="1" u="sng" dirty="0">
                <a:solidFill>
                  <a:srgbClr val="003399"/>
                </a:solidFill>
                <a:latin typeface="+mn-lt"/>
              </a:rPr>
              <a:t>.</a:t>
            </a:r>
            <a:r>
              <a:rPr lang="ru-RU" sz="1600" dirty="0">
                <a:solidFill>
                  <a:srgbClr val="003399"/>
                </a:solidFill>
                <a:latin typeface="+mn-lt"/>
              </a:rPr>
              <a:t> Песни, опера, певцы Италии [Текст] / Ю. А. Волков. — М. : Искусство, 1967. — 220 с.</a:t>
            </a:r>
          </a:p>
          <a:p>
            <a:pPr marL="342900" indent="-342900" fontAlgn="auto">
              <a:spcBef>
                <a:spcPts val="0"/>
              </a:spcBef>
              <a:spcAft>
                <a:spcPts val="0"/>
              </a:spcAft>
              <a:buFont typeface="+mj-lt"/>
              <a:buAutoNum type="arabicPeriod"/>
              <a:defRPr/>
            </a:pPr>
            <a:r>
              <a:rPr lang="ru-RU" sz="1600" dirty="0">
                <a:solidFill>
                  <a:srgbClr val="003399"/>
                </a:solidFill>
                <a:latin typeface="+mn-lt"/>
              </a:rPr>
              <a:t>Константинова, Ирина Георгиевна. </a:t>
            </a:r>
            <a:r>
              <a:rPr lang="ru-RU" sz="1600" dirty="0" err="1">
                <a:solidFill>
                  <a:srgbClr val="003399"/>
                </a:solidFill>
                <a:latin typeface="+mn-lt"/>
              </a:rPr>
              <a:t>Ла</a:t>
            </a:r>
            <a:r>
              <a:rPr lang="ru-RU" sz="1600" dirty="0">
                <a:solidFill>
                  <a:srgbClr val="003399"/>
                </a:solidFill>
                <a:latin typeface="+mn-lt"/>
              </a:rPr>
              <a:t> Скала [Текст] / авт. очерка И. Г. Константинова, Л. М. Тарасов. — М. : Музыка, 1977. — 180 с.</a:t>
            </a:r>
          </a:p>
          <a:p>
            <a:pPr marL="342900" indent="-342900" fontAlgn="auto">
              <a:spcBef>
                <a:spcPts val="0"/>
              </a:spcBef>
              <a:spcAft>
                <a:spcPts val="0"/>
              </a:spcAft>
              <a:buFont typeface="+mj-lt"/>
              <a:buAutoNum type="arabicPeriod"/>
              <a:defRPr/>
            </a:pPr>
            <a:r>
              <a:rPr lang="ru-RU" sz="1600" dirty="0">
                <a:solidFill>
                  <a:srgbClr val="003399"/>
                </a:solidFill>
                <a:latin typeface="+mn-lt"/>
              </a:rPr>
              <a:t>Лесс, Александр </a:t>
            </a:r>
            <a:r>
              <a:rPr lang="ru-RU" sz="1600" dirty="0" err="1">
                <a:solidFill>
                  <a:srgbClr val="003399"/>
                </a:solidFill>
                <a:latin typeface="+mn-lt"/>
              </a:rPr>
              <a:t>Лазаревич</a:t>
            </a:r>
            <a:r>
              <a:rPr lang="ru-RU" sz="1600" dirty="0">
                <a:solidFill>
                  <a:srgbClr val="003399"/>
                </a:solidFill>
                <a:latin typeface="+mn-lt"/>
              </a:rPr>
              <a:t>. </a:t>
            </a:r>
            <a:r>
              <a:rPr lang="ru-RU" sz="1600" dirty="0" err="1">
                <a:solidFill>
                  <a:srgbClr val="003399"/>
                </a:solidFill>
                <a:latin typeface="+mn-lt"/>
              </a:rPr>
              <a:t>Титта</a:t>
            </a:r>
            <a:r>
              <a:rPr lang="ru-RU" sz="1600" dirty="0">
                <a:solidFill>
                  <a:srgbClr val="003399"/>
                </a:solidFill>
                <a:latin typeface="+mn-lt"/>
              </a:rPr>
              <a:t> </a:t>
            </a:r>
            <a:r>
              <a:rPr lang="ru-RU" sz="1600" dirty="0" err="1">
                <a:solidFill>
                  <a:srgbClr val="003399"/>
                </a:solidFill>
                <a:latin typeface="+mn-lt"/>
              </a:rPr>
              <a:t>Руффо</a:t>
            </a:r>
            <a:r>
              <a:rPr lang="ru-RU" sz="1600" dirty="0">
                <a:solidFill>
                  <a:srgbClr val="003399"/>
                </a:solidFill>
                <a:latin typeface="+mn-lt"/>
              </a:rPr>
              <a:t>: жизнь и творчество [Текст] / А. Лесс. — М. : Совет. композитор, 1983. — 136 с.</a:t>
            </a:r>
          </a:p>
          <a:p>
            <a:pPr marL="342900" indent="-342900" fontAlgn="auto">
              <a:spcBef>
                <a:spcPts val="0"/>
              </a:spcBef>
              <a:spcAft>
                <a:spcPts val="0"/>
              </a:spcAft>
              <a:buFont typeface="+mj-lt"/>
              <a:buAutoNum type="arabicPeriod"/>
              <a:defRPr/>
            </a:pPr>
            <a:r>
              <a:rPr lang="ru-RU" sz="1600" dirty="0" err="1">
                <a:solidFill>
                  <a:srgbClr val="003399"/>
                </a:solidFill>
                <a:latin typeface="+mn-lt"/>
              </a:rPr>
              <a:t>Марафьоти</a:t>
            </a:r>
            <a:r>
              <a:rPr lang="ru-RU" sz="1600" dirty="0">
                <a:solidFill>
                  <a:srgbClr val="003399"/>
                </a:solidFill>
                <a:latin typeface="+mn-lt"/>
              </a:rPr>
              <a:t>, Марио. Метод пения </a:t>
            </a:r>
            <a:r>
              <a:rPr lang="ru-RU" sz="1600" dirty="0" err="1">
                <a:solidFill>
                  <a:srgbClr val="003399"/>
                </a:solidFill>
                <a:latin typeface="+mn-lt"/>
              </a:rPr>
              <a:t>Карузо</a:t>
            </a:r>
            <a:r>
              <a:rPr lang="ru-RU" sz="1600" dirty="0">
                <a:solidFill>
                  <a:srgbClr val="003399"/>
                </a:solidFill>
                <a:latin typeface="+mn-lt"/>
              </a:rPr>
              <a:t>. Научный подход к голосообразованию [Текст] / М. </a:t>
            </a:r>
            <a:r>
              <a:rPr lang="ru-RU" sz="1600" dirty="0" err="1">
                <a:solidFill>
                  <a:srgbClr val="003399"/>
                </a:solidFill>
                <a:latin typeface="+mn-lt"/>
              </a:rPr>
              <a:t>Марафьоти</a:t>
            </a:r>
            <a:r>
              <a:rPr lang="ru-RU" sz="1600" dirty="0">
                <a:solidFill>
                  <a:srgbClr val="003399"/>
                </a:solidFill>
                <a:latin typeface="+mn-lt"/>
              </a:rPr>
              <a:t> ; пер. Н. А. Александровой. — Санкт-Петербург ; Москва ; Краснодар : Лань : Планета музыки, 2015. — 283 с.</a:t>
            </a:r>
          </a:p>
          <a:p>
            <a:pPr marL="342900" indent="-342900" fontAlgn="auto">
              <a:spcBef>
                <a:spcPts val="0"/>
              </a:spcBef>
              <a:spcAft>
                <a:spcPts val="0"/>
              </a:spcAft>
              <a:buFont typeface="+mj-lt"/>
              <a:buAutoNum type="arabicPeriod"/>
              <a:defRPr/>
            </a:pPr>
            <a:r>
              <a:rPr lang="ru-RU" sz="1600" dirty="0" err="1">
                <a:solidFill>
                  <a:srgbClr val="003399"/>
                </a:solidFill>
                <a:latin typeface="+mn-lt"/>
              </a:rPr>
              <a:t>Мугинштейн</a:t>
            </a:r>
            <a:r>
              <a:rPr lang="ru-RU" sz="1600" dirty="0">
                <a:solidFill>
                  <a:srgbClr val="003399"/>
                </a:solidFill>
                <a:latin typeface="+mn-lt"/>
              </a:rPr>
              <a:t>, Михаил Львович. Хроника мировой оперы, 1600-2000 / </a:t>
            </a:r>
            <a:r>
              <a:rPr lang="ru-RU" sz="1600" dirty="0" err="1">
                <a:solidFill>
                  <a:srgbClr val="003399"/>
                </a:solidFill>
                <a:latin typeface="+mn-lt"/>
              </a:rPr>
              <a:t>М.Л.Мугинштейн</a:t>
            </a:r>
            <a:r>
              <a:rPr lang="ru-RU" sz="1600" dirty="0">
                <a:solidFill>
                  <a:srgbClr val="003399"/>
                </a:solidFill>
                <a:latin typeface="+mn-lt"/>
              </a:rPr>
              <a:t>. — Екатеринбург : </a:t>
            </a:r>
            <a:r>
              <a:rPr lang="ru-RU" sz="1600" dirty="0" err="1">
                <a:solidFill>
                  <a:srgbClr val="003399"/>
                </a:solidFill>
                <a:latin typeface="+mn-lt"/>
              </a:rPr>
              <a:t>У-Фактория</a:t>
            </a:r>
            <a:r>
              <a:rPr lang="ru-RU" sz="1600" dirty="0">
                <a:solidFill>
                  <a:srgbClr val="003399"/>
                </a:solidFill>
                <a:latin typeface="+mn-lt"/>
              </a:rPr>
              <a:t>, 2005. — 640с.</a:t>
            </a:r>
          </a:p>
          <a:p>
            <a:pPr marL="342900" indent="-342900" fontAlgn="auto">
              <a:spcBef>
                <a:spcPts val="0"/>
              </a:spcBef>
              <a:spcAft>
                <a:spcPts val="0"/>
              </a:spcAft>
              <a:buFont typeface="+mj-lt"/>
              <a:buAutoNum type="arabicPeriod"/>
              <a:defRPr/>
            </a:pPr>
            <a:r>
              <a:rPr lang="ru-RU" sz="1600" dirty="0" err="1">
                <a:solidFill>
                  <a:srgbClr val="003399"/>
                </a:solidFill>
                <a:latin typeface="+mn-lt"/>
              </a:rPr>
              <a:t>Самин</a:t>
            </a:r>
            <a:r>
              <a:rPr lang="ru-RU" sz="1600" dirty="0">
                <a:solidFill>
                  <a:srgbClr val="003399"/>
                </a:solidFill>
                <a:latin typeface="+mn-lt"/>
              </a:rPr>
              <a:t>, Д. К</a:t>
            </a:r>
            <a:r>
              <a:rPr lang="ru-RU" sz="1600" b="1" u="sng" dirty="0">
                <a:solidFill>
                  <a:srgbClr val="003399"/>
                </a:solidFill>
                <a:latin typeface="+mn-lt"/>
              </a:rPr>
              <a:t>.</a:t>
            </a:r>
            <a:r>
              <a:rPr lang="ru-RU" sz="1600" dirty="0">
                <a:solidFill>
                  <a:srgbClr val="003399"/>
                </a:solidFill>
                <a:latin typeface="+mn-lt"/>
              </a:rPr>
              <a:t> Сто великих вокалистов [Текст] / </a:t>
            </a:r>
            <a:r>
              <a:rPr lang="ru-RU" sz="1600" dirty="0" err="1">
                <a:solidFill>
                  <a:srgbClr val="003399"/>
                </a:solidFill>
                <a:latin typeface="+mn-lt"/>
              </a:rPr>
              <a:t>Авт.-сост.Д.К.Самин</a:t>
            </a:r>
            <a:r>
              <a:rPr lang="ru-RU" sz="1600" dirty="0">
                <a:solidFill>
                  <a:srgbClr val="003399"/>
                </a:solidFill>
                <a:latin typeface="+mn-lt"/>
              </a:rPr>
              <a:t>. — М. : Вече, 2003. — 480с.</a:t>
            </a:r>
          </a:p>
          <a:p>
            <a:pPr marL="342900" indent="-342900" fontAlgn="auto">
              <a:spcBef>
                <a:spcPts val="0"/>
              </a:spcBef>
              <a:spcAft>
                <a:spcPts val="0"/>
              </a:spcAft>
              <a:buFont typeface="+mj-lt"/>
              <a:buAutoNum type="arabicPeriod"/>
              <a:defRPr/>
            </a:pPr>
            <a:r>
              <a:rPr lang="ru-RU" sz="1600" dirty="0">
                <a:solidFill>
                  <a:srgbClr val="003399"/>
                </a:solidFill>
                <a:latin typeface="+mn-lt"/>
              </a:rPr>
              <a:t>Сидорович, Д. Е</a:t>
            </a:r>
            <a:r>
              <a:rPr lang="ru-RU" sz="1600" b="1" u="sng" dirty="0">
                <a:solidFill>
                  <a:srgbClr val="003399"/>
                </a:solidFill>
                <a:latin typeface="+mn-lt"/>
              </a:rPr>
              <a:t>.</a:t>
            </a:r>
            <a:r>
              <a:rPr lang="ru-RU" sz="1600" dirty="0">
                <a:solidFill>
                  <a:srgbClr val="003399"/>
                </a:solidFill>
                <a:latin typeface="+mn-lt"/>
              </a:rPr>
              <a:t> Великие музыканты ХХ века [Текст] / </a:t>
            </a:r>
            <a:r>
              <a:rPr lang="ru-RU" sz="1600" dirty="0" err="1">
                <a:solidFill>
                  <a:srgbClr val="003399"/>
                </a:solidFill>
                <a:latin typeface="+mn-lt"/>
              </a:rPr>
              <a:t>Авт.-сост.Д.Е.Сидорович</a:t>
            </a:r>
            <a:r>
              <a:rPr lang="ru-RU" sz="1600" dirty="0">
                <a:solidFill>
                  <a:srgbClr val="003399"/>
                </a:solidFill>
                <a:latin typeface="+mn-lt"/>
              </a:rPr>
              <a:t>. — М. : Мартин, 2003. — 512с.</a:t>
            </a:r>
          </a:p>
          <a:p>
            <a:pPr marL="342900" indent="-342900" fontAlgn="auto">
              <a:spcBef>
                <a:spcPts val="0"/>
              </a:spcBef>
              <a:spcAft>
                <a:spcPts val="0"/>
              </a:spcAft>
              <a:buFont typeface="+mj-lt"/>
              <a:buAutoNum type="arabicPeriod"/>
              <a:defRPr/>
            </a:pPr>
            <a:r>
              <a:rPr lang="ru-RU" sz="1600" dirty="0" err="1">
                <a:solidFill>
                  <a:srgbClr val="003399"/>
                </a:solidFill>
                <a:latin typeface="+mn-lt"/>
              </a:rPr>
              <a:t>Сорокина,И</a:t>
            </a:r>
            <a:r>
              <a:rPr lang="ru-RU" sz="1600" dirty="0">
                <a:solidFill>
                  <a:srgbClr val="003399"/>
                </a:solidFill>
                <a:latin typeface="+mn-lt"/>
              </a:rPr>
              <a:t>.  Большому Лучано  - семьдесят [Текст]  / И. Сорокина //  Музыкальная жизнь. – 2005.- № 10. – С.36-40.</a:t>
            </a:r>
          </a:p>
          <a:p>
            <a:pPr marL="342900" indent="-342900" fontAlgn="auto">
              <a:spcBef>
                <a:spcPts val="0"/>
              </a:spcBef>
              <a:spcAft>
                <a:spcPts val="0"/>
              </a:spcAft>
              <a:buFont typeface="+mj-lt"/>
              <a:buAutoNum type="arabicPeriod"/>
              <a:defRPr/>
            </a:pPr>
            <a:r>
              <a:rPr lang="ru-RU" sz="1600" dirty="0" err="1">
                <a:solidFill>
                  <a:srgbClr val="003399"/>
                </a:solidFill>
                <a:latin typeface="+mn-lt"/>
              </a:rPr>
              <a:t>Сорокина,И</a:t>
            </a:r>
            <a:r>
              <a:rPr lang="ru-RU" sz="1600" dirty="0">
                <a:solidFill>
                  <a:srgbClr val="003399"/>
                </a:solidFill>
                <a:latin typeface="+mn-lt"/>
              </a:rPr>
              <a:t>. «Петухи», деньги и рок-н-ролл или Лучано Паваротти </a:t>
            </a:r>
            <a:r>
              <a:rPr lang="ru-RU" sz="1600" dirty="0" smtClean="0">
                <a:solidFill>
                  <a:srgbClr val="003399"/>
                </a:solidFill>
                <a:latin typeface="+mn-lt"/>
              </a:rPr>
              <a:t>сегодня [</a:t>
            </a:r>
            <a:r>
              <a:rPr lang="ru-RU" sz="1600" dirty="0">
                <a:solidFill>
                  <a:srgbClr val="003399"/>
                </a:solidFill>
                <a:latin typeface="+mn-lt"/>
              </a:rPr>
              <a:t>Текст]  / И. Сорокина //  Музыкальная жизнь. – 2000.- № 8. – С.40-42.</a:t>
            </a:r>
          </a:p>
          <a:p>
            <a:pPr marL="342900" indent="-342900" fontAlgn="auto">
              <a:spcBef>
                <a:spcPts val="0"/>
              </a:spcBef>
              <a:spcAft>
                <a:spcPts val="0"/>
              </a:spcAft>
              <a:buFont typeface="+mj-lt"/>
              <a:buAutoNum type="arabicPeriod"/>
              <a:defRPr/>
            </a:pPr>
            <a:endParaRPr lang="ru-RU" sz="1600" dirty="0">
              <a:solidFill>
                <a:srgbClr val="003399"/>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4214813" y="571500"/>
            <a:ext cx="4500562" cy="4800600"/>
          </a:xfrm>
          <a:prstGeom prst="rect">
            <a:avLst/>
          </a:prstGeom>
          <a:noFill/>
          <a:ln w="9525">
            <a:noFill/>
            <a:miter lim="800000"/>
            <a:headEnd/>
            <a:tailEnd/>
          </a:ln>
        </p:spPr>
        <p:txBody>
          <a:bodyPr>
            <a:spAutoFit/>
          </a:bodyPr>
          <a:lstStyle/>
          <a:p>
            <a:pPr algn="ctr"/>
            <a:r>
              <a:rPr lang="ru-RU" dirty="0">
                <a:latin typeface="Cambria" pitchFamily="18" charset="0"/>
              </a:rPr>
              <a:t>  </a:t>
            </a:r>
            <a:r>
              <a:rPr lang="ru-RU" dirty="0">
                <a:solidFill>
                  <a:srgbClr val="0054A8"/>
                </a:solidFill>
                <a:latin typeface="Cambria" pitchFamily="18" charset="0"/>
              </a:rPr>
              <a:t>Выражение «итальянская опера»  является признаком высочайшего мастерства как авторов, так и исполнителей этого жанра. В оперной музыке главное – голос. И не просто хороший, а непременно прекрасный голос, поставленный, способный  передать тончайшие и ярчайшие музыкальные оттенки, восхитить необыкновенной виртуозностью или поразить нежнейшим звуком. В силу своей  природной музыкальности, мелодичности родного языка итальянцы всегда тяготели к музыке.</a:t>
            </a:r>
            <a:r>
              <a:rPr lang="en-US" dirty="0">
                <a:solidFill>
                  <a:srgbClr val="0054A8"/>
                </a:solidFill>
                <a:latin typeface="Cambria" pitchFamily="18" charset="0"/>
              </a:rPr>
              <a:t> </a:t>
            </a:r>
            <a:r>
              <a:rPr lang="ru-RU" dirty="0">
                <a:solidFill>
                  <a:srgbClr val="0054A8"/>
                </a:solidFill>
                <a:latin typeface="Cambria" pitchFamily="18" charset="0"/>
              </a:rPr>
              <a:t> Недаром Италия – родина искусства бельканто (ит. </a:t>
            </a:r>
            <a:r>
              <a:rPr lang="en-US" dirty="0" err="1">
                <a:solidFill>
                  <a:srgbClr val="0054A8"/>
                </a:solidFill>
                <a:latin typeface="Cambria" pitchFamily="18" charset="0"/>
              </a:rPr>
              <a:t>bel</a:t>
            </a:r>
            <a:r>
              <a:rPr lang="en-US" dirty="0">
                <a:solidFill>
                  <a:srgbClr val="0054A8"/>
                </a:solidFill>
                <a:latin typeface="Cambria" pitchFamily="18" charset="0"/>
              </a:rPr>
              <a:t>  canto – </a:t>
            </a:r>
            <a:r>
              <a:rPr lang="ru-RU" dirty="0">
                <a:solidFill>
                  <a:srgbClr val="0054A8"/>
                </a:solidFill>
                <a:latin typeface="Cambria" pitchFamily="18" charset="0"/>
              </a:rPr>
              <a:t> прекрасное пение).</a:t>
            </a:r>
          </a:p>
          <a:p>
            <a:pPr algn="ctr"/>
            <a:endParaRPr lang="ru-RU" dirty="0">
              <a:solidFill>
                <a:srgbClr val="0054A8"/>
              </a:solidFill>
              <a:latin typeface="Cambria" pitchFamily="18" charset="0"/>
            </a:endParaRPr>
          </a:p>
        </p:txBody>
      </p:sp>
      <p:pic>
        <p:nvPicPr>
          <p:cNvPr id="4" name="Рисунок 3" descr="певцы0004.BMP"/>
          <p:cNvPicPr>
            <a:picLocks noChangeAspect="1"/>
          </p:cNvPicPr>
          <p:nvPr/>
        </p:nvPicPr>
        <p:blipFill>
          <a:blip r:embed="rId2" cstate="print"/>
          <a:stretch>
            <a:fillRect/>
          </a:stretch>
        </p:blipFill>
        <p:spPr>
          <a:xfrm>
            <a:off x="571500" y="928688"/>
            <a:ext cx="3400425" cy="4357687"/>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BMP"/>
          <p:cNvPicPr>
            <a:picLocks noChangeAspect="1"/>
          </p:cNvPicPr>
          <p:nvPr/>
        </p:nvPicPr>
        <p:blipFill>
          <a:blip r:embed="rId2" cstate="print"/>
          <a:stretch>
            <a:fillRect/>
          </a:stretch>
        </p:blipFill>
        <p:spPr>
          <a:xfrm>
            <a:off x="428625" y="142875"/>
            <a:ext cx="2563813" cy="3643313"/>
          </a:xfrm>
          <a:prstGeom prst="rect">
            <a:avLst/>
          </a:prstGeom>
          <a:ln>
            <a:solidFill>
              <a:schemeClr val="bg1"/>
            </a:solidFill>
          </a:ln>
          <a:effectLst>
            <a:outerShdw blurRad="292100" dist="139700" dir="2700000" algn="tl" rotWithShape="0">
              <a:srgbClr val="333333">
                <a:alpha val="65000"/>
              </a:srgbClr>
            </a:outerShdw>
          </a:effectLst>
        </p:spPr>
      </p:pic>
      <p:pic>
        <p:nvPicPr>
          <p:cNvPr id="3" name="Рисунок 2" descr="певцы0001.BMP"/>
          <p:cNvPicPr>
            <a:picLocks noChangeAspect="1"/>
          </p:cNvPicPr>
          <p:nvPr/>
        </p:nvPicPr>
        <p:blipFill>
          <a:blip r:embed="rId3" cstate="print"/>
          <a:stretch>
            <a:fillRect/>
          </a:stretch>
        </p:blipFill>
        <p:spPr>
          <a:xfrm>
            <a:off x="571500" y="1857375"/>
            <a:ext cx="3925888" cy="4572000"/>
          </a:xfrm>
          <a:prstGeom prst="rect">
            <a:avLst/>
          </a:prstGeom>
          <a:ln>
            <a:solidFill>
              <a:schemeClr val="accent1"/>
            </a:solid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sp>
        <p:nvSpPr>
          <p:cNvPr id="16387" name="Прямоугольник 3"/>
          <p:cNvSpPr>
            <a:spLocks noChangeArrowheads="1"/>
          </p:cNvSpPr>
          <p:nvPr/>
        </p:nvSpPr>
        <p:spPr bwMode="auto">
          <a:xfrm>
            <a:off x="5000625" y="428625"/>
            <a:ext cx="3786188" cy="5354638"/>
          </a:xfrm>
          <a:prstGeom prst="rect">
            <a:avLst/>
          </a:prstGeom>
          <a:noFill/>
          <a:ln w="9525">
            <a:noFill/>
            <a:miter lim="800000"/>
            <a:headEnd/>
            <a:tailEnd/>
          </a:ln>
        </p:spPr>
        <p:txBody>
          <a:bodyPr>
            <a:spAutoFit/>
          </a:bodyPr>
          <a:lstStyle/>
          <a:p>
            <a:pPr algn="ctr"/>
            <a:r>
              <a:rPr lang="ru-RU" b="1">
                <a:solidFill>
                  <a:srgbClr val="0054A8"/>
                </a:solidFill>
                <a:latin typeface="Cambria" pitchFamily="18" charset="0"/>
              </a:rPr>
              <a:t>Энрико Карузо</a:t>
            </a:r>
            <a:r>
              <a:rPr lang="ru-RU">
                <a:solidFill>
                  <a:srgbClr val="0054A8"/>
                </a:solidFill>
                <a:latin typeface="Cambria" pitchFamily="18" charset="0"/>
              </a:rPr>
              <a:t> (1873-1921) – великий певец, имя которого, без сомнений, известно во всех уголках нашей необъятной планеты. Его песни и чарующий вокал являют собой образец высшего музыкального искусства. Именно поэтому его композиции легко перешагнули границы стран и континентов, прославив имя великого итальянца на много десятков лет. Вершиной его искусства была роль Канио ("Паяцы"). Сочетание необычайно мощного голоса, пленительного тембра, истинной эмоциональности, порывистости и нежности делало исполнение Карузо неповторимым.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500063" y="285750"/>
            <a:ext cx="8215312" cy="1754188"/>
          </a:xfrm>
          <a:prstGeom prst="rect">
            <a:avLst/>
          </a:prstGeom>
          <a:noFill/>
          <a:ln w="9525">
            <a:noFill/>
            <a:miter lim="800000"/>
            <a:headEnd/>
            <a:tailEnd/>
          </a:ln>
        </p:spPr>
        <p:txBody>
          <a:bodyPr>
            <a:spAutoFit/>
          </a:bodyPr>
          <a:lstStyle/>
          <a:p>
            <a:pPr algn="ctr"/>
            <a:r>
              <a:rPr lang="ru-RU">
                <a:solidFill>
                  <a:srgbClr val="0054A8"/>
                </a:solidFill>
                <a:latin typeface="Cambria" pitchFamily="18" charset="0"/>
              </a:rPr>
              <a:t>Современники Карузо отмечали его удивительную способность менять тембр в зависимости от характера вокальной партии. Широта репертуара певца поразительна: он пел в пятидесяти семи операх. Несмотря на его утверждение, что все, исполняемое им, он любил в равной мере, наиболее удачными были партии с ярко выраженным эмоциональным накалом. </a:t>
            </a:r>
            <a:br>
              <a:rPr lang="ru-RU">
                <a:solidFill>
                  <a:srgbClr val="0054A8"/>
                </a:solidFill>
                <a:latin typeface="Cambria" pitchFamily="18" charset="0"/>
              </a:rPr>
            </a:br>
            <a:endParaRPr lang="ru-RU">
              <a:solidFill>
                <a:srgbClr val="0054A8"/>
              </a:solidFill>
              <a:latin typeface="Cambria" pitchFamily="18" charset="0"/>
            </a:endParaRPr>
          </a:p>
        </p:txBody>
      </p:sp>
      <p:pic>
        <p:nvPicPr>
          <p:cNvPr id="3" name="Рисунок 2" descr="певцы0014.BMP"/>
          <p:cNvPicPr>
            <a:picLocks noChangeAspect="1"/>
          </p:cNvPicPr>
          <p:nvPr/>
        </p:nvPicPr>
        <p:blipFill>
          <a:blip r:embed="rId2" cstate="print"/>
          <a:stretch>
            <a:fillRect/>
          </a:stretch>
        </p:blipFill>
        <p:spPr>
          <a:xfrm>
            <a:off x="4429125" y="2071688"/>
            <a:ext cx="2979738" cy="4286250"/>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17411" name="TextBox 3"/>
          <p:cNvSpPr txBox="1">
            <a:spLocks noChangeArrowheads="1"/>
          </p:cNvSpPr>
          <p:nvPr/>
        </p:nvSpPr>
        <p:spPr bwMode="auto">
          <a:xfrm>
            <a:off x="714375" y="4643438"/>
            <a:ext cx="3429000" cy="1477962"/>
          </a:xfrm>
          <a:prstGeom prst="rect">
            <a:avLst/>
          </a:prstGeom>
          <a:noFill/>
          <a:ln w="9525">
            <a:noFill/>
            <a:miter lim="800000"/>
            <a:headEnd/>
            <a:tailEnd/>
          </a:ln>
        </p:spPr>
        <p:txBody>
          <a:bodyPr>
            <a:spAutoFit/>
          </a:bodyPr>
          <a:lstStyle/>
          <a:p>
            <a:pPr algn="ctr"/>
            <a:r>
              <a:rPr lang="ru-RU" i="1">
                <a:solidFill>
                  <a:srgbClr val="0054A8"/>
                </a:solidFill>
                <a:latin typeface="Cambria" pitchFamily="18" charset="0"/>
              </a:rPr>
              <a:t>Энрико Карузо – герцог Мантуанский в опере Верди «Риголетто» – одна из </a:t>
            </a:r>
          </a:p>
          <a:p>
            <a:pPr algn="ctr"/>
            <a:r>
              <a:rPr lang="ru-RU" i="1">
                <a:solidFill>
                  <a:srgbClr val="0054A8"/>
                </a:solidFill>
                <a:latin typeface="Cambria" pitchFamily="18" charset="0"/>
              </a:rPr>
              <a:t>его коронных партий. </a:t>
            </a:r>
          </a:p>
          <a:p>
            <a:pPr algn="ctr"/>
            <a:r>
              <a:rPr lang="ru-RU" i="1">
                <a:solidFill>
                  <a:srgbClr val="0054A8"/>
                </a:solidFill>
                <a:latin typeface="Cambria" pitchFamily="18" charset="0"/>
              </a:rPr>
              <a:t>Театр Ла Скала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3"/>
          <p:cNvSpPr>
            <a:spLocks noChangeArrowheads="1"/>
          </p:cNvSpPr>
          <p:nvPr/>
        </p:nvSpPr>
        <p:spPr bwMode="auto">
          <a:xfrm>
            <a:off x="142875" y="285750"/>
            <a:ext cx="8643938" cy="2586038"/>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Энрико Карузо обладал редкой трудоспособностью. Ежедневные занятия, длящиеся не менее двух часов, начинались с комплекса упражнений, развивающих кантилену, технику беглости, широту диапазона, филировку, ровность звучания во всех регистрах. Использование различных тембров помогало певцу создавать правдивые высокохудожественные образы различных, часто диаметрально противоположных характеров. Так, известен случай, когда Карузо с большим успехом пел басовую партию в спектакле "Богема" вместо заболевшего артиста. В этом же спектакле он исполнял и партию Рудольфа в привычном теноровом звучании</a:t>
            </a:r>
            <a:r>
              <a:rPr lang="ru-RU">
                <a:solidFill>
                  <a:srgbClr val="0054A8"/>
                </a:solidFill>
                <a:latin typeface="Cambria" pitchFamily="18" charset="0"/>
              </a:rPr>
              <a:t>. </a:t>
            </a:r>
          </a:p>
        </p:txBody>
      </p:sp>
      <p:pic>
        <p:nvPicPr>
          <p:cNvPr id="6" name="Рисунок 5" descr="певцы0018.BMP"/>
          <p:cNvPicPr>
            <a:picLocks noChangeAspect="1"/>
          </p:cNvPicPr>
          <p:nvPr/>
        </p:nvPicPr>
        <p:blipFill>
          <a:blip r:embed="rId2" cstate="print"/>
          <a:srcRect/>
          <a:stretch>
            <a:fillRect/>
          </a:stretch>
        </p:blipFill>
        <p:spPr>
          <a:xfrm>
            <a:off x="928688" y="3214688"/>
            <a:ext cx="4637087" cy="3000375"/>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18435" name="TextBox 6"/>
          <p:cNvSpPr txBox="1">
            <a:spLocks noChangeArrowheads="1"/>
          </p:cNvSpPr>
          <p:nvPr/>
        </p:nvSpPr>
        <p:spPr bwMode="auto">
          <a:xfrm>
            <a:off x="5929313" y="4929188"/>
            <a:ext cx="2143125" cy="1200150"/>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Титта Руффо, Энрико Карузо, Федор Шаляпин. </a:t>
            </a:r>
          </a:p>
          <a:p>
            <a:pPr algn="ctr"/>
            <a:r>
              <a:rPr lang="ru-RU" i="1">
                <a:solidFill>
                  <a:srgbClr val="003399"/>
                </a:solidFill>
                <a:latin typeface="Cambria" pitchFamily="18" charset="0"/>
              </a:rPr>
              <a:t>С картины С.Таде.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0023.BMP"/>
          <p:cNvPicPr>
            <a:picLocks noChangeAspect="1"/>
          </p:cNvPicPr>
          <p:nvPr/>
        </p:nvPicPr>
        <p:blipFill>
          <a:blip r:embed="rId2" cstate="print"/>
          <a:srcRect/>
          <a:stretch>
            <a:fillRect/>
          </a:stretch>
        </p:blipFill>
        <p:spPr>
          <a:xfrm>
            <a:off x="642938" y="500063"/>
            <a:ext cx="2933700" cy="4572000"/>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3" name="Рисунок 2" descr="певцы0024.BMP"/>
          <p:cNvPicPr>
            <a:picLocks noChangeAspect="1"/>
          </p:cNvPicPr>
          <p:nvPr/>
        </p:nvPicPr>
        <p:blipFill>
          <a:blip r:embed="rId3" cstate="print"/>
          <a:srcRect/>
          <a:stretch>
            <a:fillRect/>
          </a:stretch>
        </p:blipFill>
        <p:spPr>
          <a:xfrm>
            <a:off x="6000750" y="214313"/>
            <a:ext cx="2659063" cy="3786187"/>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4" name="Рисунок 3" descr="певцы0025.BMP"/>
          <p:cNvPicPr>
            <a:picLocks noChangeAspect="1"/>
          </p:cNvPicPr>
          <p:nvPr/>
        </p:nvPicPr>
        <p:blipFill>
          <a:blip r:embed="rId4" cstate="print"/>
          <a:srcRect/>
          <a:stretch>
            <a:fillRect/>
          </a:stretch>
        </p:blipFill>
        <p:spPr>
          <a:xfrm>
            <a:off x="4143375" y="2857500"/>
            <a:ext cx="3071813" cy="3686175"/>
          </a:xfrm>
          <a:prstGeom prst="rect">
            <a:avLst/>
          </a:prstGeom>
          <a:ln>
            <a:solidFill>
              <a:srgbClr val="003399"/>
            </a:solid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4500563" y="285750"/>
            <a:ext cx="4071937" cy="6186488"/>
          </a:xfrm>
          <a:prstGeom prst="rect">
            <a:avLst/>
          </a:prstGeom>
          <a:noFill/>
          <a:ln w="9525">
            <a:noFill/>
            <a:miter lim="800000"/>
            <a:headEnd/>
            <a:tailEnd/>
          </a:ln>
        </p:spPr>
        <p:txBody>
          <a:bodyPr>
            <a:spAutoFit/>
          </a:bodyPr>
          <a:lstStyle/>
          <a:p>
            <a:pPr algn="ctr"/>
            <a:r>
              <a:rPr lang="ru-RU">
                <a:solidFill>
                  <a:srgbClr val="003399"/>
                </a:solidFill>
                <a:latin typeface="Cambria" pitchFamily="18" charset="0"/>
              </a:rPr>
              <a:t>Одним из лучших певцов верди-веристского направления (итал. verismo, от vero - истинный, правдивый) был </a:t>
            </a:r>
            <a:r>
              <a:rPr lang="ru-RU" b="1">
                <a:solidFill>
                  <a:srgbClr val="003399"/>
                </a:solidFill>
                <a:latin typeface="Cambria" pitchFamily="18" charset="0"/>
              </a:rPr>
              <a:t>Титта Руффо </a:t>
            </a:r>
            <a:r>
              <a:rPr lang="ru-RU">
                <a:solidFill>
                  <a:srgbClr val="003399"/>
                </a:solidFill>
                <a:latin typeface="Cambria" pitchFamily="18" charset="0"/>
              </a:rPr>
              <a:t> (1877–1953) – обладатель редкого голоса широчайшего диапазона, силы и исключительной красоты тембра. Современники отмечали его способность использовать различные краски, делавшие его голос то мягким и "бархатистым", то резким и металлическим (звонким, холодным). В репертуар знаменитого драматического баритона входило более шестидесяти произведений. Наиболее любимыми были партии в операх Верди и композиторов-веристов – Фигаро, Дон Карлос, Риголетто (считается одним из лучших исполнителей), Амонасро, Тонио, Гамлет .</a:t>
            </a:r>
          </a:p>
        </p:txBody>
      </p:sp>
      <p:pic>
        <p:nvPicPr>
          <p:cNvPr id="5" name="Рисунок 4" descr="певцы0020.BMP"/>
          <p:cNvPicPr>
            <a:picLocks noChangeAspect="1"/>
          </p:cNvPicPr>
          <p:nvPr/>
        </p:nvPicPr>
        <p:blipFill>
          <a:blip r:embed="rId2" cstate="print"/>
          <a:stretch>
            <a:fillRect/>
          </a:stretch>
        </p:blipFill>
        <p:spPr>
          <a:xfrm>
            <a:off x="500063" y="285750"/>
            <a:ext cx="3365500" cy="4714875"/>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0483" name="TextBox 3"/>
          <p:cNvSpPr txBox="1">
            <a:spLocks noChangeArrowheads="1"/>
          </p:cNvSpPr>
          <p:nvPr/>
        </p:nvSpPr>
        <p:spPr bwMode="auto">
          <a:xfrm>
            <a:off x="214313" y="5214938"/>
            <a:ext cx="3714750" cy="1200150"/>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Портрет Титта Руффо, подаренный им с дарственной надписью Леониду Собинову Петербург, 1905 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вцы0022.BMP"/>
          <p:cNvPicPr>
            <a:picLocks noChangeAspect="1"/>
          </p:cNvPicPr>
          <p:nvPr/>
        </p:nvPicPr>
        <p:blipFill>
          <a:blip r:embed="rId2" cstate="print"/>
          <a:srcRect/>
          <a:stretch>
            <a:fillRect/>
          </a:stretch>
        </p:blipFill>
        <p:spPr>
          <a:xfrm>
            <a:off x="142875" y="142875"/>
            <a:ext cx="2565400" cy="4071938"/>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6" name="Рисунок 5" descr="певцы0026.BMP"/>
          <p:cNvPicPr>
            <a:picLocks noChangeAspect="1"/>
          </p:cNvPicPr>
          <p:nvPr/>
        </p:nvPicPr>
        <p:blipFill>
          <a:blip r:embed="rId3" cstate="print"/>
          <a:srcRect/>
          <a:stretch>
            <a:fillRect/>
          </a:stretch>
        </p:blipFill>
        <p:spPr>
          <a:xfrm>
            <a:off x="2286000" y="1000125"/>
            <a:ext cx="2928938" cy="4357688"/>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7" name="Рисунок 6" descr="певцы0027.BMP"/>
          <p:cNvPicPr>
            <a:picLocks noChangeAspect="1"/>
          </p:cNvPicPr>
          <p:nvPr/>
        </p:nvPicPr>
        <p:blipFill>
          <a:blip r:embed="rId4" cstate="print"/>
          <a:srcRect/>
          <a:stretch>
            <a:fillRect/>
          </a:stretch>
        </p:blipFill>
        <p:spPr>
          <a:xfrm>
            <a:off x="5786438" y="2714625"/>
            <a:ext cx="2997200" cy="3786188"/>
          </a:xfrm>
          <a:prstGeom prst="rect">
            <a:avLst/>
          </a:prstGeom>
          <a:ln>
            <a:solidFill>
              <a:schemeClr val="bg1">
                <a:lumMod val="95000"/>
              </a:schemeClr>
            </a:solidFill>
          </a:ln>
          <a:effectLst>
            <a:outerShdw blurRad="292100" dist="139700" dir="2700000" algn="tl" rotWithShape="0">
              <a:srgbClr val="333333">
                <a:alpha val="65000"/>
              </a:srgbClr>
            </a:outerShdw>
          </a:effectLst>
        </p:spPr>
      </p:pic>
      <p:sp>
        <p:nvSpPr>
          <p:cNvPr id="21508" name="TextBox 7"/>
          <p:cNvSpPr txBox="1">
            <a:spLocks noChangeArrowheads="1"/>
          </p:cNvSpPr>
          <p:nvPr/>
        </p:nvSpPr>
        <p:spPr bwMode="auto">
          <a:xfrm>
            <a:off x="2214563" y="5715000"/>
            <a:ext cx="3000375" cy="923925"/>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Титта Руффо в роли Риголетто в опере Дж.Верди. 1905 г.</a:t>
            </a:r>
          </a:p>
        </p:txBody>
      </p:sp>
      <p:sp>
        <p:nvSpPr>
          <p:cNvPr id="21509" name="TextBox 8"/>
          <p:cNvSpPr txBox="1">
            <a:spLocks noChangeArrowheads="1"/>
          </p:cNvSpPr>
          <p:nvPr/>
        </p:nvSpPr>
        <p:spPr bwMode="auto">
          <a:xfrm>
            <a:off x="5786438" y="1357313"/>
            <a:ext cx="3000375" cy="923925"/>
          </a:xfrm>
          <a:prstGeom prst="rect">
            <a:avLst/>
          </a:prstGeom>
          <a:noFill/>
          <a:ln w="9525">
            <a:noFill/>
            <a:miter lim="800000"/>
            <a:headEnd/>
            <a:tailEnd/>
          </a:ln>
        </p:spPr>
        <p:txBody>
          <a:bodyPr>
            <a:spAutoFit/>
          </a:bodyPr>
          <a:lstStyle/>
          <a:p>
            <a:pPr algn="ctr"/>
            <a:r>
              <a:rPr lang="ru-RU" i="1">
                <a:solidFill>
                  <a:srgbClr val="003399"/>
                </a:solidFill>
                <a:latin typeface="Cambria" pitchFamily="18" charset="0"/>
              </a:rPr>
              <a:t>«Севильский цирюльник» Дж.Россини. Титта Руффо в роли Фигаро</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1576</Words>
  <PresentationFormat>Экран (4:3)</PresentationFormat>
  <Paragraphs>71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105</cp:revision>
  <dcterms:modified xsi:type="dcterms:W3CDTF">2019-01-10T04:18:29Z</dcterms:modified>
</cp:coreProperties>
</file>