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302" r:id="rId5"/>
    <p:sldId id="304" r:id="rId6"/>
    <p:sldId id="303" r:id="rId7"/>
    <p:sldId id="301" r:id="rId8"/>
    <p:sldId id="300" r:id="rId9"/>
    <p:sldId id="299" r:id="rId10"/>
    <p:sldId id="296" r:id="rId11"/>
    <p:sldId id="297" r:id="rId12"/>
    <p:sldId id="298" r:id="rId13"/>
    <p:sldId id="310" r:id="rId14"/>
    <p:sldId id="305" r:id="rId15"/>
    <p:sldId id="308" r:id="rId16"/>
    <p:sldId id="313" r:id="rId17"/>
    <p:sldId id="309" r:id="rId18"/>
    <p:sldId id="311" r:id="rId19"/>
    <p:sldId id="312" r:id="rId20"/>
    <p:sldId id="314" r:id="rId21"/>
    <p:sldId id="315" r:id="rId22"/>
    <p:sldId id="316" r:id="rId23"/>
    <p:sldId id="317" r:id="rId24"/>
    <p:sldId id="319" r:id="rId25"/>
    <p:sldId id="321" r:id="rId26"/>
    <p:sldId id="318" r:id="rId27"/>
    <p:sldId id="320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FFFF"/>
    <a:srgbClr val="99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59FA-BCC9-4544-BFE6-B33D15214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6A24-D582-4D47-90A4-F3D3BD31B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D73A-4E4A-4835-B323-E00C035F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54768-01B0-4D80-A080-46B526ED0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698-FDB1-4891-9427-594263D2F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BD84B-D6B1-4B1B-8777-441C5A18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BE73-2FF0-487D-8C50-329E65E4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C985-0022-4312-BA98-1E3E0DB75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112B-3C08-45E7-8E0F-6EA87BB9E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673E-FAA1-48CC-8794-02427664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FBB4-B90F-4AFA-8C57-FCC971439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F49405-83F9-41C3-80F5-3C86C3EC1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milanoscalanottefp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39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533400"/>
            <a:ext cx="5105400" cy="603242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ru-RU" sz="2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ИИЦ-Научная</a:t>
            </a: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библиотека представляет  виртуальную выставку к 160-летию </a:t>
            </a:r>
          </a:p>
          <a:p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со дня рождения </a:t>
            </a:r>
          </a:p>
          <a:p>
            <a:r>
              <a:rPr lang="ru-RU" sz="2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Джакомо</a:t>
            </a: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Пуччини</a:t>
            </a:r>
            <a:endParaRPr lang="ru-RU" sz="2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ru-RU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«Я – человек театра»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0031"/>
          <p:cNvPicPr>
            <a:picLocks noChangeAspect="1" noChangeArrowheads="1"/>
          </p:cNvPicPr>
          <p:nvPr/>
        </p:nvPicPr>
        <p:blipFill>
          <a:blip r:embed="rId3"/>
          <a:srcRect l="6557"/>
          <a:stretch>
            <a:fillRect/>
          </a:stretch>
        </p:blipFill>
        <p:spPr bwMode="auto">
          <a:xfrm>
            <a:off x="1371600" y="2895600"/>
            <a:ext cx="2316480" cy="36576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" name="Picture 4" descr="Image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2463552" cy="36607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228600"/>
            <a:ext cx="861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1900" dirty="0" smtClean="0">
                <a:latin typeface="+mn-lt"/>
              </a:rPr>
              <a:t>Три оперы, созданные на рубеже </a:t>
            </a:r>
            <a:r>
              <a:rPr lang="en-US" sz="1900" dirty="0" smtClean="0">
                <a:latin typeface="+mn-lt"/>
              </a:rPr>
              <a:t>XIX</a:t>
            </a:r>
            <a:r>
              <a:rPr lang="ru-RU" sz="1900" dirty="0" smtClean="0">
                <a:latin typeface="+mn-lt"/>
              </a:rPr>
              <a:t>–</a:t>
            </a:r>
            <a:r>
              <a:rPr lang="en-US" sz="1900" dirty="0" smtClean="0">
                <a:latin typeface="+mn-lt"/>
              </a:rPr>
              <a:t>XX</a:t>
            </a:r>
            <a:r>
              <a:rPr lang="ru-RU" sz="1900" dirty="0" smtClean="0">
                <a:latin typeface="+mn-lt"/>
              </a:rPr>
              <a:t> веков, знаменуют вершину творческого и жизненного пути </a:t>
            </a:r>
            <a:r>
              <a:rPr lang="ru-RU" sz="1900" dirty="0" err="1" smtClean="0">
                <a:latin typeface="+mn-lt"/>
              </a:rPr>
              <a:t>Пуччини</a:t>
            </a:r>
            <a:r>
              <a:rPr lang="ru-RU" sz="1900" dirty="0" smtClean="0">
                <a:latin typeface="+mn-lt"/>
              </a:rPr>
              <a:t>.  «Большой оперной триадой» можно назвать эти произведения, столь различные по сюжету и замыслу и в то же время связанные общностью драматургических принципов. Лирические сцены «Богемы», мрачная трагедия «Тоски» и трогательная драма «Мадам Баттерфляй» составили золотой фонд итальянского оперного театра и позволили критике заговорить уже не столько о </a:t>
            </a:r>
            <a:r>
              <a:rPr lang="ru-RU" sz="1900" dirty="0" err="1" smtClean="0">
                <a:latin typeface="+mn-lt"/>
              </a:rPr>
              <a:t>веристском</a:t>
            </a:r>
            <a:r>
              <a:rPr lang="ru-RU" sz="1900" dirty="0" smtClean="0">
                <a:latin typeface="+mn-lt"/>
              </a:rPr>
              <a:t>, сколько о </a:t>
            </a:r>
            <a:r>
              <a:rPr lang="ru-RU" sz="1900" dirty="0" err="1" smtClean="0">
                <a:latin typeface="+mn-lt"/>
              </a:rPr>
              <a:t>пуччиниевском</a:t>
            </a:r>
            <a:r>
              <a:rPr lang="ru-RU" sz="1900" dirty="0" smtClean="0">
                <a:latin typeface="+mn-lt"/>
              </a:rPr>
              <a:t> направлении в итальянской оперной музыке.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3076427" cy="4114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228600"/>
            <a:ext cx="8458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«БОГЕМА» 1896г.</a:t>
            </a:r>
          </a:p>
          <a:p>
            <a:r>
              <a:rPr lang="ru-RU" sz="2100" dirty="0" smtClean="0">
                <a:latin typeface="+mn-lt"/>
              </a:rPr>
              <a:t>Премьера оперы «Богема» решительно выдвинула </a:t>
            </a:r>
            <a:r>
              <a:rPr lang="ru-RU" sz="2100" dirty="0" err="1" smtClean="0">
                <a:latin typeface="+mn-lt"/>
              </a:rPr>
              <a:t>Пуччини</a:t>
            </a:r>
            <a:r>
              <a:rPr lang="ru-RU" sz="2100" dirty="0" smtClean="0">
                <a:latin typeface="+mn-lt"/>
              </a:rPr>
              <a:t> на первое место среди композиторов новой итальянской школы.</a:t>
            </a:r>
          </a:p>
          <a:p>
            <a:endParaRPr lang="ru-RU" sz="20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905000"/>
            <a:ext cx="40386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i="1" dirty="0" smtClean="0">
                <a:latin typeface="+mn-lt"/>
              </a:rPr>
              <a:t>«Богема» </a:t>
            </a:r>
            <a:r>
              <a:rPr lang="ru-RU" sz="2000" b="1" i="1" dirty="0" err="1" smtClean="0">
                <a:latin typeface="+mn-lt"/>
              </a:rPr>
              <a:t>Пуччини</a:t>
            </a:r>
            <a:r>
              <a:rPr lang="ru-RU" sz="2000" b="1" i="1" dirty="0" smtClean="0">
                <a:latin typeface="+mn-lt"/>
              </a:rPr>
              <a:t>! Вечная песня юности! Песня о радости и печали, любви и одиночестве, таланте и нищете! Во всем наследии композитора едва ли найдется опера настолько известная, настолько «запетая», но и настолько любимая в оперных аудиториях всего мира».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i="1" dirty="0" smtClean="0">
                <a:latin typeface="+mn-lt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 smtClean="0">
              <a:latin typeface="+mn-lt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b="1" dirty="0" smtClean="0">
                <a:latin typeface="+mn-lt"/>
              </a:rPr>
              <a:t>    В кн. : </a:t>
            </a:r>
            <a:r>
              <a:rPr lang="ru-RU" b="1" dirty="0" err="1" smtClean="0">
                <a:latin typeface="+mn-lt"/>
              </a:rPr>
              <a:t>Левашева</a:t>
            </a:r>
            <a:r>
              <a:rPr lang="ru-RU" b="1" dirty="0" smtClean="0">
                <a:latin typeface="+mn-lt"/>
              </a:rPr>
              <a:t>, О. </a:t>
            </a:r>
            <a:r>
              <a:rPr lang="ru-RU" b="1" dirty="0" err="1" smtClean="0">
                <a:latin typeface="+mn-lt"/>
              </a:rPr>
              <a:t>Пуччини</a:t>
            </a:r>
            <a:r>
              <a:rPr lang="ru-RU" b="1" dirty="0" smtClean="0">
                <a:latin typeface="+mn-lt"/>
              </a:rPr>
              <a:t> </a:t>
            </a:r>
          </a:p>
          <a:p>
            <a:pPr algn="r">
              <a:lnSpc>
                <a:spcPct val="80000"/>
              </a:lnSpc>
              <a:defRPr/>
            </a:pPr>
            <a:r>
              <a:rPr lang="ru-RU" b="1" dirty="0" smtClean="0">
                <a:latin typeface="+mn-lt"/>
              </a:rPr>
              <a:t>и его современники [Текст] /       </a:t>
            </a:r>
          </a:p>
          <a:p>
            <a:pPr algn="r">
              <a:lnSpc>
                <a:spcPct val="80000"/>
              </a:lnSpc>
              <a:defRPr/>
            </a:pPr>
            <a:r>
              <a:rPr lang="ru-RU" b="1" dirty="0" smtClean="0">
                <a:latin typeface="+mn-lt"/>
              </a:rPr>
              <a:t>О. </a:t>
            </a:r>
            <a:r>
              <a:rPr lang="ru-RU" b="1" dirty="0" err="1" smtClean="0">
                <a:latin typeface="+mn-lt"/>
              </a:rPr>
              <a:t>Левашева</a:t>
            </a:r>
            <a:r>
              <a:rPr lang="ru-RU" b="1" dirty="0" smtClean="0">
                <a:latin typeface="+mn-lt"/>
              </a:rPr>
              <a:t>. М. : Советский композитор, 1980. – с. 139.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910363" cy="3733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5" descr="Image0009"/>
          <p:cNvPicPr>
            <a:picLocks noChangeAspect="1" noChangeArrowheads="1"/>
          </p:cNvPicPr>
          <p:nvPr/>
        </p:nvPicPr>
        <p:blipFill>
          <a:blip r:embed="rId4"/>
          <a:srcRect l="143" b="2667"/>
          <a:stretch>
            <a:fillRect/>
          </a:stretch>
        </p:blipFill>
        <p:spPr bwMode="auto">
          <a:xfrm>
            <a:off x="1828800" y="2895600"/>
            <a:ext cx="2724411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0600" y="38100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2000" dirty="0" smtClean="0">
                <a:latin typeface="+mn-lt"/>
              </a:rPr>
              <a:t>Партитура «Богемы» и сейчас, спустя столько лет, поражает свежестью оркестровых красок. Это одна из самых совершенных, драматически и </a:t>
            </a:r>
            <a:r>
              <a:rPr lang="ru-RU" sz="2000" dirty="0" err="1" smtClean="0">
                <a:latin typeface="+mn-lt"/>
              </a:rPr>
              <a:t>колористически</a:t>
            </a:r>
            <a:r>
              <a:rPr lang="ru-RU" sz="2000" dirty="0" smtClean="0">
                <a:latin typeface="+mn-lt"/>
              </a:rPr>
              <a:t> богатых партитур в мировой оперной литературе.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533400"/>
            <a:ext cx="403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i="1" dirty="0" smtClean="0">
                <a:latin typeface="+mn-lt"/>
              </a:rPr>
              <a:t>      «Человек умирает, правительства меняются, но мелодии «Богемы» будут жить».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b="1" dirty="0" smtClean="0">
                <a:latin typeface="+mn-lt"/>
              </a:rPr>
              <a:t>Т. Эдисон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i="1" dirty="0" smtClean="0"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7000" y="457200"/>
            <a:ext cx="287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</a:rPr>
              <a:t>«ТОСКА» 1900г.</a:t>
            </a:r>
            <a:endParaRPr lang="ru-RU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175260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n-lt"/>
              </a:rPr>
              <a:t>Драма французского писателя В. Сарду «</a:t>
            </a:r>
            <a:r>
              <a:rPr lang="ru-RU" sz="2000" dirty="0" err="1" smtClean="0">
                <a:latin typeface="+mn-lt"/>
              </a:rPr>
              <a:t>Флория</a:t>
            </a:r>
            <a:r>
              <a:rPr lang="ru-RU" sz="2000" dirty="0" smtClean="0">
                <a:latin typeface="+mn-lt"/>
              </a:rPr>
              <a:t> Тоска» (со знаменитой Сарой Бернар в главной роли) вызывает к жизни оперу «Тоска» – произведение с яркими театральными эффектами, повышенными эмоциями и большими человеческими чувствами. За один год опера вошла в репертуар всех театров мира.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latin typeface="+mn-lt"/>
              </a:rPr>
              <a:t>Ни одна опера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не вызывала, да и не вызывает вплоть до наших дней таких противоречивых оценок.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>
              <a:latin typeface="+mn-lt"/>
            </a:endParaRPr>
          </a:p>
        </p:txBody>
      </p:sp>
      <p:pic>
        <p:nvPicPr>
          <p:cNvPr id="5" name="Picture 5" descr="Image0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950076" cy="395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age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"/>
            <a:ext cx="2575112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362200"/>
            <a:ext cx="2667000" cy="343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1066800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2000" dirty="0" smtClean="0">
                <a:latin typeface="+mn-lt"/>
              </a:rPr>
              <a:t>«Тоска» стала «пробным камнем» для нескольких поколений певцов разных национальностей. Многие оперные артисты своей известностью в большой мере обязаны этой опере. «Тоска» родилась вместе с </a:t>
            </a:r>
            <a:r>
              <a:rPr lang="en-US" sz="2000" dirty="0" smtClean="0">
                <a:latin typeface="+mn-lt"/>
              </a:rPr>
              <a:t>XX</a:t>
            </a:r>
            <a:r>
              <a:rPr lang="ru-RU" sz="2000" dirty="0" smtClean="0">
                <a:latin typeface="+mn-lt"/>
              </a:rPr>
              <a:t> веком. И с этой оперой вступил в новую фазу творчества сам композитор.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1066800"/>
            <a:ext cx="419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2209800" algn="l"/>
              </a:tabLst>
              <a:defRPr/>
            </a:pPr>
            <a:r>
              <a:rPr lang="ru-RU" dirty="0"/>
              <a:t>  </a:t>
            </a:r>
            <a:r>
              <a:rPr lang="ru-RU" sz="2200" b="1" i="1" dirty="0">
                <a:latin typeface="+mn-lt"/>
              </a:rPr>
              <a:t>«Слушая пламенную, горячую музыку «Тоски», невольно вспоминаешь страницы из истории борьбы за освобождение Италии, судьбы замечательных итальянских патриотов</a:t>
            </a:r>
            <a:r>
              <a:rPr lang="ru-RU" sz="2200" b="1" i="1" dirty="0" smtClean="0">
                <a:latin typeface="+mn-lt"/>
              </a:rPr>
              <a:t>».</a:t>
            </a:r>
          </a:p>
          <a:p>
            <a:pPr>
              <a:tabLst>
                <a:tab pos="2209800" algn="l"/>
              </a:tabLst>
              <a:defRPr/>
            </a:pPr>
            <a:r>
              <a:rPr lang="ru-RU" sz="2200" b="1" i="1" dirty="0" smtClean="0">
                <a:latin typeface="+mn-lt"/>
              </a:rPr>
              <a:t>                                                     </a:t>
            </a:r>
            <a:endParaRPr lang="ru-RU" sz="2200" b="1" i="1" dirty="0">
              <a:latin typeface="+mn-lt"/>
            </a:endParaRPr>
          </a:p>
          <a:p>
            <a:pPr algn="r">
              <a:tabLst>
                <a:tab pos="2209800" algn="l"/>
              </a:tabLst>
              <a:defRPr/>
            </a:pPr>
            <a:r>
              <a:rPr lang="ru-RU" sz="2000" b="1" dirty="0">
                <a:latin typeface="+mn-lt"/>
              </a:rPr>
              <a:t> О.Е. </a:t>
            </a:r>
            <a:r>
              <a:rPr lang="ru-RU" sz="2000" b="1" dirty="0" err="1">
                <a:latin typeface="+mn-lt"/>
              </a:rPr>
              <a:t>Левашева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Picture 5" descr="Image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747" y="854270"/>
            <a:ext cx="2938254" cy="463213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05400" y="5867400"/>
            <a:ext cx="29024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latin typeface="+mn-lt"/>
              </a:rPr>
              <a:t>Тоска – </a:t>
            </a:r>
            <a:r>
              <a:rPr lang="ru-RU" b="1" dirty="0" err="1" smtClean="0">
                <a:latin typeface="+mn-lt"/>
              </a:rPr>
              <a:t>Рената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Тебальди</a:t>
            </a:r>
            <a:endParaRPr lang="ru-RU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3600" y="228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«ЧИО–ЧИО–САН» 1904г.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(«МАДАМ БАТТЕРФЛЯЙ»)</a:t>
            </a:r>
            <a:endParaRPr lang="ru-RU" sz="2400" dirty="0">
              <a:latin typeface="+mj-lt"/>
            </a:endParaRPr>
          </a:p>
        </p:txBody>
      </p:sp>
      <p:pic>
        <p:nvPicPr>
          <p:cNvPr id="4" name="Picture 5" descr="Image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311525" cy="444408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86200" y="16002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+mn-lt"/>
              </a:rPr>
              <a:t> Среди опер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«Мадам Баттерфляй» в наибольшей степени заслуживает названия </a:t>
            </a:r>
            <a:r>
              <a:rPr lang="ru-RU" sz="2000" dirty="0" err="1" smtClean="0">
                <a:latin typeface="+mn-lt"/>
              </a:rPr>
              <a:t>лирико</a:t>
            </a:r>
            <a:r>
              <a:rPr lang="ru-RU" sz="2000" dirty="0" smtClean="0">
                <a:latin typeface="+mn-lt"/>
              </a:rPr>
              <a:t>–психологической драмы. Образ маленькой японки, бесспорно, самый сложный и тонко разработанный женский характер в оперном наследии композитора.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latin typeface="+mn-lt"/>
              </a:rPr>
              <a:t>Опера стала не только одним из популярнейших произведений в мире, но и самым дорогим детищем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, а </a:t>
            </a:r>
            <a:r>
              <a:rPr lang="ru-RU" sz="2000" dirty="0" err="1" smtClean="0">
                <a:latin typeface="+mn-lt"/>
              </a:rPr>
              <a:t>Чио</a:t>
            </a:r>
            <a:r>
              <a:rPr lang="ru-RU" sz="2000" dirty="0" smtClean="0">
                <a:latin typeface="+mn-lt"/>
              </a:rPr>
              <a:t>–</a:t>
            </a:r>
            <a:r>
              <a:rPr lang="ru-RU" sz="2000" dirty="0" err="1" smtClean="0">
                <a:latin typeface="+mn-lt"/>
              </a:rPr>
              <a:t>чио</a:t>
            </a:r>
            <a:r>
              <a:rPr lang="ru-RU" sz="2000" dirty="0" smtClean="0">
                <a:latin typeface="+mn-lt"/>
              </a:rPr>
              <a:t>–Сан – его любимой оперной героиней (карикатуристы не раз изображали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в обществе </a:t>
            </a:r>
            <a:r>
              <a:rPr lang="ru-RU" sz="2000" dirty="0" err="1" smtClean="0">
                <a:latin typeface="+mn-lt"/>
              </a:rPr>
              <a:t>Чио</a:t>
            </a:r>
            <a:r>
              <a:rPr lang="ru-RU" sz="2000" dirty="0" smtClean="0">
                <a:latin typeface="+mn-lt"/>
              </a:rPr>
              <a:t>–</a:t>
            </a:r>
            <a:r>
              <a:rPr lang="ru-RU" sz="2000" dirty="0" err="1" smtClean="0">
                <a:latin typeface="+mn-lt"/>
              </a:rPr>
              <a:t>Чио</a:t>
            </a:r>
            <a:r>
              <a:rPr lang="ru-RU" sz="2000" dirty="0" smtClean="0">
                <a:latin typeface="+mn-lt"/>
              </a:rPr>
              <a:t>–сан).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0014"/>
          <p:cNvPicPr>
            <a:picLocks noChangeAspect="1" noChangeArrowheads="1"/>
          </p:cNvPicPr>
          <p:nvPr/>
        </p:nvPicPr>
        <p:blipFill>
          <a:blip r:embed="rId3"/>
          <a:srcRect l="7776" t="3045" r="851" b="1047"/>
          <a:stretch>
            <a:fillRect/>
          </a:stretch>
        </p:blipFill>
        <p:spPr bwMode="auto">
          <a:xfrm>
            <a:off x="4724400" y="228600"/>
            <a:ext cx="2743200" cy="367705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5" descr="Image0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38400"/>
            <a:ext cx="2898058" cy="3657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685800"/>
            <a:ext cx="403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n-lt"/>
              </a:rPr>
              <a:t>Подобно Верди,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становится смелым реформатором оперы, продолжая и развивая творческие искания его последних лет. Он создает особый, новый для итальянской оперы, гибкий и своеобразный, речитативно–ариозный вокальный стиль, ставший одним из главных компонентов оперного искусства </a:t>
            </a:r>
            <a:r>
              <a:rPr lang="en-US" sz="2000" dirty="0" smtClean="0">
                <a:latin typeface="+mn-lt"/>
              </a:rPr>
              <a:t>XX</a:t>
            </a:r>
            <a:r>
              <a:rPr lang="ru-RU" sz="2000" dirty="0" smtClean="0">
                <a:latin typeface="+mn-lt"/>
              </a:rPr>
              <a:t> века. Отсюда – чрезвычайное внимание к слову, призванное, по выражению самого композитора, запечатлеть каждое «тончайшее </a:t>
            </a:r>
          </a:p>
          <a:p>
            <a:pPr>
              <a:defRPr/>
            </a:pPr>
            <a:r>
              <a:rPr lang="ru-RU" sz="2000" dirty="0" smtClean="0">
                <a:latin typeface="+mn-lt"/>
              </a:rPr>
              <a:t>движение души».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Image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2869162" cy="3733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90800" y="304800"/>
            <a:ext cx="44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«ДЖАННИ СКИККИ» 1918 г.</a:t>
            </a: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17526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+mn-lt"/>
              </a:rPr>
              <a:t>Итальянские критики справедливо оценивали «</a:t>
            </a:r>
            <a:r>
              <a:rPr lang="ru-RU" sz="2000" dirty="0" err="1" smtClean="0">
                <a:latin typeface="+mn-lt"/>
              </a:rPr>
              <a:t>Джанни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Скикки</a:t>
            </a:r>
            <a:r>
              <a:rPr lang="ru-RU" sz="2000" dirty="0" smtClean="0">
                <a:latin typeface="+mn-lt"/>
              </a:rPr>
              <a:t>» как лучшую национальную комическую оперу после «Фальстафа» Верди. Здесь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не стремится к разносторонней обрисовке характеров, сложному полифоническому письму. Все здесь изящно, легко, лаконично, все подчинено занимательному сценическому действию.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7000" y="609600"/>
            <a:ext cx="3067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«ТУРАНДОТ» 1926г.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14478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latin typeface="+mn-lt"/>
              </a:rPr>
              <a:t>Одно из самых значительных и сложных произведений во всей оперной литературе </a:t>
            </a:r>
            <a:r>
              <a:rPr lang="en-US" sz="2000" dirty="0" smtClean="0">
                <a:latin typeface="+mn-lt"/>
              </a:rPr>
              <a:t>XX</a:t>
            </a:r>
            <a:r>
              <a:rPr lang="ru-RU" sz="2000" dirty="0" smtClean="0">
                <a:latin typeface="+mn-lt"/>
              </a:rPr>
              <a:t> века Премьера «</a:t>
            </a:r>
            <a:r>
              <a:rPr lang="ru-RU" sz="2000" dirty="0" err="1" smtClean="0">
                <a:latin typeface="+mn-lt"/>
              </a:rPr>
              <a:t>Турандот</a:t>
            </a:r>
            <a:r>
              <a:rPr lang="ru-RU" sz="2000" dirty="0" smtClean="0">
                <a:latin typeface="+mn-lt"/>
              </a:rPr>
              <a:t>» состоялась 25 апреля 1926 г. Дирижировал Тосканини. После того, как отзвучал последний аккорд, написанный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, Тосканини опустил дирижерскую палочку и сказал : «Здесь смерть вырвала перо из руки композитора». Только после этого вечера опера стала исполняться целиком.</a:t>
            </a:r>
          </a:p>
        </p:txBody>
      </p:sp>
      <p:pic>
        <p:nvPicPr>
          <p:cNvPr id="5" name="Picture 5" descr="Image0015"/>
          <p:cNvPicPr>
            <a:picLocks noChangeAspect="1" noChangeArrowheads="1"/>
          </p:cNvPicPr>
          <p:nvPr/>
        </p:nvPicPr>
        <p:blipFill>
          <a:blip r:embed="rId3"/>
          <a:srcRect t="1810" r="152"/>
          <a:stretch>
            <a:fillRect/>
          </a:stretch>
        </p:blipFill>
        <p:spPr bwMode="auto">
          <a:xfrm>
            <a:off x="533400" y="1447800"/>
            <a:ext cx="3276600" cy="43354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9200" y="1028343"/>
            <a:ext cx="6858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Constantia"/>
              </a:rPr>
              <a:t>И</a:t>
            </a:r>
            <a:r>
              <a:rPr lang="ru-RU" sz="2200" dirty="0" smtClean="0">
                <a:latin typeface="+mn-lt"/>
              </a:rPr>
              <a:t>менем </a:t>
            </a:r>
            <a:r>
              <a:rPr lang="ru-RU" sz="2200" dirty="0" err="1" smtClean="0">
                <a:latin typeface="+mn-lt"/>
              </a:rPr>
              <a:t>Джакомо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Пуччини</a:t>
            </a:r>
            <a:r>
              <a:rPr lang="ru-RU" sz="2200" dirty="0" smtClean="0">
                <a:latin typeface="+mn-lt"/>
              </a:rPr>
              <a:t> (</a:t>
            </a:r>
            <a:r>
              <a:rPr lang="ru-RU" sz="2000" dirty="0" smtClean="0">
                <a:latin typeface="+mn-lt"/>
              </a:rPr>
              <a:t>1858–1924),</a:t>
            </a:r>
          </a:p>
          <a:p>
            <a:r>
              <a:rPr lang="ru-RU" sz="2200" dirty="0" smtClean="0">
                <a:latin typeface="+mn-lt"/>
              </a:rPr>
              <a:t>по существу, определяется весь путь итальянского оперного театра первой четверти </a:t>
            </a:r>
            <a:r>
              <a:rPr lang="en-US" sz="2200" dirty="0" smtClean="0">
                <a:latin typeface="+mn-lt"/>
              </a:rPr>
              <a:t>XX</a:t>
            </a:r>
            <a:r>
              <a:rPr lang="ru-RU" sz="2200" dirty="0" smtClean="0">
                <a:latin typeface="+mn-lt"/>
              </a:rPr>
              <a:t> века. Более того, именно этим именем исчерпывается среди широкой аудитории общее представление об итальянской опере нового, </a:t>
            </a:r>
            <a:r>
              <a:rPr lang="ru-RU" sz="2200" dirty="0" err="1" smtClean="0">
                <a:latin typeface="+mn-lt"/>
              </a:rPr>
              <a:t>послевердиевского</a:t>
            </a:r>
            <a:r>
              <a:rPr lang="ru-RU" sz="2200" dirty="0" smtClean="0">
                <a:latin typeface="+mn-lt"/>
              </a:rPr>
              <a:t> времени. Завоевавшие мировую славу еще при жизни композитора, оперы </a:t>
            </a:r>
            <a:r>
              <a:rPr lang="ru-RU" sz="2200" dirty="0" err="1" smtClean="0">
                <a:latin typeface="+mn-lt"/>
              </a:rPr>
              <a:t>Пуччини</a:t>
            </a:r>
            <a:r>
              <a:rPr lang="ru-RU" sz="2200" dirty="0" smtClean="0">
                <a:latin typeface="+mn-lt"/>
              </a:rPr>
              <a:t> и до сих пор продолжают свое триумфальное шествие во всех странах мира. Для большинства любителей музыки </a:t>
            </a:r>
            <a:r>
              <a:rPr lang="ru-RU" sz="2200" dirty="0" err="1" smtClean="0">
                <a:latin typeface="+mn-lt"/>
              </a:rPr>
              <a:t>Пуччини</a:t>
            </a:r>
            <a:r>
              <a:rPr lang="ru-RU" sz="2200" dirty="0" smtClean="0">
                <a:latin typeface="+mn-lt"/>
              </a:rPr>
              <a:t> является истинным и, быть может, последним представителем итальянского оперного </a:t>
            </a:r>
            <a:r>
              <a:rPr lang="en-US" sz="2200" dirty="0" err="1" smtClean="0">
                <a:latin typeface="+mn-lt"/>
              </a:rPr>
              <a:t>bel</a:t>
            </a:r>
            <a:r>
              <a:rPr lang="en-US" sz="2200" dirty="0" smtClean="0">
                <a:latin typeface="+mn-lt"/>
              </a:rPr>
              <a:t> canto</a:t>
            </a:r>
            <a:r>
              <a:rPr lang="ru-RU" sz="2200" dirty="0" smtClean="0">
                <a:latin typeface="+mn-lt"/>
              </a:rPr>
              <a:t> в </a:t>
            </a:r>
            <a:r>
              <a:rPr lang="en-US" sz="2200" dirty="0" smtClean="0">
                <a:latin typeface="+mn-lt"/>
              </a:rPr>
              <a:t>XX </a:t>
            </a:r>
            <a:r>
              <a:rPr lang="ru-RU" sz="2200" dirty="0" smtClean="0">
                <a:latin typeface="+mn-lt"/>
              </a:rPr>
              <a:t> веке. 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2754500" cy="3962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990600"/>
            <a:ext cx="2819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+mn-lt"/>
              </a:rPr>
              <a:t>Мария </a:t>
            </a:r>
            <a:r>
              <a:rPr lang="ru-RU" dirty="0" err="1" smtClean="0">
                <a:latin typeface="+mn-lt"/>
              </a:rPr>
              <a:t>Каллас</a:t>
            </a:r>
            <a:r>
              <a:rPr lang="ru-RU" dirty="0" smtClean="0">
                <a:latin typeface="+mn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+mn-lt"/>
              </a:rPr>
              <a:t>в роли </a:t>
            </a:r>
            <a:r>
              <a:rPr lang="ru-RU" dirty="0" err="1" smtClean="0">
                <a:latin typeface="+mn-lt"/>
              </a:rPr>
              <a:t>Турандот</a:t>
            </a:r>
            <a:endParaRPr lang="ru-RU" dirty="0" smtClean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13716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smtClean="0">
                <a:latin typeface="+mn-lt"/>
              </a:rPr>
              <a:t>«В эту оперу я вложил всю свою душу; увидим же, насколько мои чувства созвучны с чувствами публики».</a:t>
            </a:r>
          </a:p>
          <a:p>
            <a:pPr algn="r">
              <a:defRPr/>
            </a:pPr>
            <a:endParaRPr lang="ru-RU" sz="2400" b="1" dirty="0" smtClean="0">
              <a:latin typeface="+mn-lt"/>
            </a:endParaRPr>
          </a:p>
          <a:p>
            <a:pPr algn="r">
              <a:defRPr/>
            </a:pPr>
            <a:endParaRPr lang="ru-RU" sz="2400" b="1" dirty="0" smtClean="0">
              <a:latin typeface="+mn-lt"/>
            </a:endParaRPr>
          </a:p>
          <a:p>
            <a:pPr algn="r">
              <a:defRPr/>
            </a:pPr>
            <a:r>
              <a:rPr lang="ru-RU" sz="2000" b="1" dirty="0" smtClean="0">
                <a:latin typeface="+mn-lt"/>
              </a:rPr>
              <a:t>   </a:t>
            </a:r>
            <a:r>
              <a:rPr lang="ru-RU" sz="2000" b="1" dirty="0" err="1" smtClean="0">
                <a:latin typeface="+mn-lt"/>
              </a:rPr>
              <a:t>Пуччини</a:t>
            </a:r>
            <a:r>
              <a:rPr lang="ru-RU" sz="2000" b="1" dirty="0" smtClean="0">
                <a:latin typeface="+mn-lt"/>
              </a:rPr>
              <a:t> об опере </a:t>
            </a:r>
          </a:p>
          <a:p>
            <a:pPr algn="r">
              <a:defRPr/>
            </a:pPr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 err="1" smtClean="0">
                <a:latin typeface="+mn-lt"/>
              </a:rPr>
              <a:t>Турандот</a:t>
            </a:r>
            <a:r>
              <a:rPr lang="ru-RU" sz="2000" b="1" dirty="0" smtClean="0">
                <a:latin typeface="+mn-lt"/>
              </a:rPr>
              <a:t>» (из письма </a:t>
            </a:r>
          </a:p>
          <a:p>
            <a:pPr algn="r">
              <a:defRPr/>
            </a:pPr>
            <a:r>
              <a:rPr lang="ru-RU" sz="2000" b="1" dirty="0" smtClean="0">
                <a:latin typeface="+mn-lt"/>
              </a:rPr>
              <a:t>к </a:t>
            </a:r>
            <a:r>
              <a:rPr lang="ru-RU" sz="2000" b="1" dirty="0" err="1" smtClean="0">
                <a:latin typeface="+mn-lt"/>
              </a:rPr>
              <a:t>Симони</a:t>
            </a:r>
            <a:r>
              <a:rPr lang="ru-RU" sz="2000" b="1" dirty="0" smtClean="0">
                <a:latin typeface="+mn-lt"/>
              </a:rPr>
              <a:t>).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age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2614002" cy="3352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Picture 5" descr="Image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0"/>
            <a:ext cx="2536161" cy="3660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19600" y="1143000"/>
            <a:ext cx="44196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200" b="1" i="1" dirty="0" smtClean="0">
                <a:latin typeface="+mn-lt"/>
              </a:rPr>
              <a:t>«Партитура «</a:t>
            </a:r>
            <a:r>
              <a:rPr lang="ru-RU" sz="2200" b="1" i="1" dirty="0" err="1" smtClean="0">
                <a:latin typeface="+mn-lt"/>
              </a:rPr>
              <a:t>Турандот</a:t>
            </a:r>
            <a:r>
              <a:rPr lang="ru-RU" sz="2200" b="1" i="1" dirty="0" smtClean="0">
                <a:latin typeface="+mn-lt"/>
              </a:rPr>
              <a:t>» – бесспорно величайшее завоевание </a:t>
            </a:r>
            <a:r>
              <a:rPr lang="ru-RU" sz="2200" b="1" i="1" dirty="0" err="1" smtClean="0">
                <a:latin typeface="+mn-lt"/>
              </a:rPr>
              <a:t>Пуччини</a:t>
            </a:r>
            <a:r>
              <a:rPr lang="ru-RU" sz="2200" b="1" i="1" dirty="0" smtClean="0">
                <a:latin typeface="+mn-lt"/>
              </a:rPr>
              <a:t>. Ее экзотический колорит, ее мужественный тонус и ее блестящая оркестровка – яркие признаки смелых дерзаний </a:t>
            </a:r>
            <a:r>
              <a:rPr lang="ru-RU" sz="2200" b="1" i="1" dirty="0" err="1" smtClean="0">
                <a:latin typeface="+mn-lt"/>
              </a:rPr>
              <a:t>Пуччини</a:t>
            </a:r>
            <a:r>
              <a:rPr lang="ru-RU" sz="2200" b="1" i="1" dirty="0" smtClean="0">
                <a:latin typeface="+mn-lt"/>
              </a:rPr>
              <a:t> как открывателя новых путей».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2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200" b="1" dirty="0" smtClean="0">
              <a:latin typeface="+mn-lt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200" b="1" dirty="0" smtClean="0">
                <a:latin typeface="+mn-lt"/>
              </a:rPr>
              <a:t>У. </a:t>
            </a:r>
            <a:r>
              <a:rPr lang="ru-RU" sz="2200" b="1" dirty="0" err="1" smtClean="0">
                <a:latin typeface="+mn-lt"/>
              </a:rPr>
              <a:t>Эшбрук</a:t>
            </a:r>
            <a:r>
              <a:rPr lang="ru-RU" sz="2200" b="1" dirty="0" smtClean="0">
                <a:latin typeface="+mn-lt"/>
              </a:rPr>
              <a:t>,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200" b="1" dirty="0" smtClean="0">
                <a:latin typeface="+mn-lt"/>
              </a:rPr>
              <a:t>музыковед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0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2971800" cy="420330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" y="5105400"/>
            <a:ext cx="26363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+mn-lt"/>
              </a:rPr>
              <a:t>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в последние годы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1066800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i="1" dirty="0" smtClean="0">
                <a:latin typeface="+mn-lt"/>
              </a:rPr>
              <a:t>«Я вижу сцену, ее краски, вижу персонажи и жесты персонажей. Я – человек театра. Если бы я не видел перед собой сцены, я не написал бы ни одной ноты».</a:t>
            </a:r>
          </a:p>
          <a:p>
            <a:pPr algn="l">
              <a:defRPr/>
            </a:pPr>
            <a:endParaRPr lang="ru-RU" sz="2400" b="1" dirty="0" smtClean="0">
              <a:latin typeface="+mn-lt"/>
            </a:endParaRPr>
          </a:p>
          <a:p>
            <a:pPr algn="l">
              <a:defRPr/>
            </a:pPr>
            <a:endParaRPr lang="ru-RU" sz="2400" b="1" dirty="0" smtClean="0">
              <a:latin typeface="+mn-lt"/>
            </a:endParaRPr>
          </a:p>
          <a:p>
            <a:pPr algn="r">
              <a:defRPr/>
            </a:pPr>
            <a:r>
              <a:rPr lang="ru-RU" sz="2000" b="1" dirty="0" err="1" smtClean="0">
                <a:latin typeface="+mn-lt"/>
              </a:rPr>
              <a:t>Пуччини</a:t>
            </a:r>
            <a:r>
              <a:rPr lang="ru-RU" sz="2000" b="1" dirty="0" smtClean="0">
                <a:latin typeface="+mn-lt"/>
              </a:rPr>
              <a:t>  </a:t>
            </a:r>
          </a:p>
          <a:p>
            <a:pPr algn="r">
              <a:defRPr/>
            </a:pPr>
            <a:r>
              <a:rPr lang="ru-RU" sz="2000" b="1" dirty="0" smtClean="0">
                <a:latin typeface="+mn-lt"/>
              </a:rPr>
              <a:t>(незадолго до смерти) 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0"/>
            <a:ext cx="3714750" cy="590073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" y="45720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2000" dirty="0" smtClean="0">
                <a:latin typeface="+mn-lt"/>
              </a:rPr>
              <a:t>Музыка Дж.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любима широчайшими кругами слушателей во всем мире. Нет ни одного оперного театра, который не ставил бы его популярнейших опер.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latin typeface="+mn-lt"/>
              </a:rPr>
              <a:t>        Не ослабевает интерес к его операм и у виднейших дирижеров мира, и у прославленных артистов–певцов.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 сохранял верность жизненной правде и как художник обращался не к узким кругам снобов и декадентов, а ко всему народу. Эти его качества в сочетании с редкой одаренностью и блестящим мастерством и дали ему возможность стать самым крупным композитором Италии </a:t>
            </a:r>
            <a:r>
              <a:rPr lang="ru-RU" sz="2000" dirty="0" err="1" smtClean="0">
                <a:latin typeface="+mn-lt"/>
              </a:rPr>
              <a:t>послевердиевской</a:t>
            </a:r>
            <a:r>
              <a:rPr lang="ru-RU" sz="2000" dirty="0" smtClean="0">
                <a:latin typeface="+mn-lt"/>
              </a:rPr>
              <a:t> эпохи.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4400" y="457200"/>
            <a:ext cx="6705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latin typeface="+mn-lt"/>
              </a:rPr>
              <a:t>В итальянском городе </a:t>
            </a:r>
            <a:r>
              <a:rPr lang="ru-RU" sz="2000" dirty="0" err="1" smtClean="0">
                <a:latin typeface="+mn-lt"/>
              </a:rPr>
              <a:t>Лукка</a:t>
            </a:r>
            <a:r>
              <a:rPr lang="ru-RU" sz="2000" dirty="0" smtClean="0">
                <a:latin typeface="+mn-lt"/>
              </a:rPr>
              <a:t> на </a:t>
            </a:r>
            <a:r>
              <a:rPr lang="ru-RU" sz="2000" dirty="0" err="1" smtClean="0">
                <a:latin typeface="+mn-lt"/>
              </a:rPr>
              <a:t>Виа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ди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Поджиа</a:t>
            </a:r>
            <a:r>
              <a:rPr lang="ru-RU" sz="2000" dirty="0" smtClean="0">
                <a:latin typeface="+mn-lt"/>
              </a:rPr>
              <a:t> расположен дом, где родился </a:t>
            </a:r>
            <a:r>
              <a:rPr lang="ru-RU" sz="2000" dirty="0" err="1" smtClean="0">
                <a:latin typeface="+mn-lt"/>
              </a:rPr>
              <a:t>Джакомо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. На стене дома прикреплена мемориальная доска со следующей надписью</a:t>
            </a:r>
            <a:r>
              <a:rPr lang="ru-RU" sz="2000" b="1" dirty="0" smtClean="0">
                <a:latin typeface="+mn-lt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latin typeface="+mn-lt"/>
              </a:rPr>
              <a:t>«Здесь 22 декабря 1858 года родился </a:t>
            </a:r>
            <a:r>
              <a:rPr lang="ru-RU" sz="2000" b="1" i="1" dirty="0" err="1" smtClean="0">
                <a:latin typeface="+mn-lt"/>
              </a:rPr>
              <a:t>Джакомо</a:t>
            </a:r>
            <a:r>
              <a:rPr lang="ru-RU" sz="2000" b="1" i="1" dirty="0" smtClean="0">
                <a:latin typeface="+mn-lt"/>
              </a:rPr>
              <a:t> </a:t>
            </a:r>
            <a:r>
              <a:rPr lang="ru-RU" sz="2000" b="1" i="1" dirty="0" err="1" smtClean="0">
                <a:latin typeface="+mn-lt"/>
              </a:rPr>
              <a:t>Пуччини</a:t>
            </a:r>
            <a:r>
              <a:rPr lang="ru-RU" sz="2000" b="1" i="1" dirty="0" smtClean="0">
                <a:latin typeface="+mn-lt"/>
              </a:rPr>
              <a:t>, происходящий из древнего рода музыкантов и достойный вечно живых традиций своей родины. Он создал легко запоминающиеся мелодии, обогатив их новыми голосами жизни. Как прославленный мастер, он — через стилистически совершенные и гибкие формы — вновь утвердил во всем мире национальное содержание искусства».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latin typeface="+mn-lt"/>
              </a:rPr>
              <a:t>     Город, гордый своим сыном,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i="1" dirty="0" smtClean="0">
                <a:latin typeface="+mn-lt"/>
              </a:rPr>
              <a:t>на тридцатый день после его смерти </a:t>
            </a:r>
            <a:br>
              <a:rPr lang="ru-RU" sz="2000" b="1" i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29 декабря 1924 года.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</a:t>
            </a:r>
          </a:p>
          <a:p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5059950526_d9a83c24d3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3548063" cy="51006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24400" y="1600200"/>
            <a:ext cx="365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По–разному выглядят могилы тех, чья жизнь стала достоянием истории. Близ могилы </a:t>
            </a:r>
            <a:r>
              <a:rPr lang="ru-RU" sz="2000" dirty="0" err="1" smtClean="0">
                <a:latin typeface="+mn-lt"/>
              </a:rPr>
              <a:t>Пуччини</a:t>
            </a:r>
            <a:r>
              <a:rPr lang="ru-RU" sz="2000" dirty="0" smtClean="0">
                <a:latin typeface="+mn-lt"/>
              </a:rPr>
              <a:t> выгравированы имена его оперных героев и героинь – свидетельство бескровных побед замечательного художника, который завоевал не страны, а сердца людей.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СПИСОК ИСПОЛЬЗОВАННОЙ  ЛИТЕРАТУРЫ</a:t>
            </a: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838200"/>
            <a:ext cx="7620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smtClean="0">
                <a:latin typeface="+mn-lt"/>
              </a:rPr>
              <a:t>Данилевич, Л. В. </a:t>
            </a:r>
            <a:r>
              <a:rPr lang="ru-RU" dirty="0" err="1" smtClean="0">
                <a:latin typeface="+mn-lt"/>
              </a:rPr>
              <a:t>Джакомо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[Текст ] / Л. Данилевич. – М. : Музыка, 1969. – 453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smtClean="0">
                <a:latin typeface="+mn-lt"/>
              </a:rPr>
              <a:t>История зарубежной музыки [Текст ] / ред. И. </a:t>
            </a:r>
            <a:r>
              <a:rPr lang="ru-RU" dirty="0" err="1" smtClean="0">
                <a:latin typeface="+mn-lt"/>
              </a:rPr>
              <a:t>Нестьев</a:t>
            </a:r>
            <a:r>
              <a:rPr lang="ru-RU" dirty="0" smtClean="0">
                <a:latin typeface="+mn-lt"/>
              </a:rPr>
              <a:t>. – М. : Музыка, 1988. – 447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smtClean="0">
                <a:latin typeface="+mn-lt"/>
              </a:rPr>
              <a:t>Келдыш, Т. </a:t>
            </a:r>
            <a:r>
              <a:rPr lang="ru-RU" dirty="0" err="1" smtClean="0">
                <a:latin typeface="+mn-lt"/>
              </a:rPr>
              <a:t>Джакомо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[Текст ] / Т. Келдыш. – Л. : </a:t>
            </a:r>
            <a:r>
              <a:rPr lang="ru-RU" dirty="0" err="1" smtClean="0">
                <a:latin typeface="+mn-lt"/>
              </a:rPr>
              <a:t>Музгиз</a:t>
            </a:r>
            <a:r>
              <a:rPr lang="ru-RU" dirty="0" smtClean="0">
                <a:latin typeface="+mn-lt"/>
              </a:rPr>
              <a:t>, 1962. – 87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err="1" smtClean="0">
                <a:latin typeface="+mn-lt"/>
              </a:rPr>
              <a:t>Ладвинская</a:t>
            </a:r>
            <a:r>
              <a:rPr lang="ru-RU" dirty="0" smtClean="0">
                <a:latin typeface="+mn-lt"/>
              </a:rPr>
              <a:t>, А. А. 70 знаменитых композиторов: судьба и творчество [Текст ] / А. А. </a:t>
            </a:r>
            <a:r>
              <a:rPr lang="ru-RU" dirty="0" err="1" smtClean="0">
                <a:latin typeface="+mn-lt"/>
              </a:rPr>
              <a:t>Ладвинская</a:t>
            </a:r>
            <a:r>
              <a:rPr lang="ru-RU" dirty="0" smtClean="0">
                <a:latin typeface="+mn-lt"/>
              </a:rPr>
              <a:t>. – Ростов </a:t>
            </a:r>
            <a:r>
              <a:rPr lang="ru-RU" dirty="0" err="1" smtClean="0">
                <a:latin typeface="+mn-lt"/>
              </a:rPr>
              <a:t>н</a:t>
            </a:r>
            <a:r>
              <a:rPr lang="ru-RU" dirty="0" smtClean="0">
                <a:latin typeface="+mn-lt"/>
              </a:rPr>
              <a:t>/Д : Феникс, 2007. – 414 с. – /Энциклопедии для всех)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err="1" smtClean="0">
                <a:latin typeface="+mn-lt"/>
              </a:rPr>
              <a:t>Левашева</a:t>
            </a:r>
            <a:r>
              <a:rPr lang="ru-RU" dirty="0" smtClean="0">
                <a:latin typeface="+mn-lt"/>
              </a:rPr>
              <a:t>, О.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и его современники [Текст ] / О. </a:t>
            </a:r>
            <a:r>
              <a:rPr lang="ru-RU" dirty="0" err="1" smtClean="0">
                <a:latin typeface="+mn-lt"/>
              </a:rPr>
              <a:t>Левашева</a:t>
            </a:r>
            <a:r>
              <a:rPr lang="ru-RU" dirty="0" smtClean="0">
                <a:latin typeface="+mn-lt"/>
              </a:rPr>
              <a:t>. – М. : Советский композитор, 1980. – 523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smtClean="0">
                <a:latin typeface="+mn-lt"/>
              </a:rPr>
              <a:t>Музыка </a:t>
            </a:r>
            <a:r>
              <a:rPr lang="en-US" dirty="0" smtClean="0">
                <a:latin typeface="+mn-lt"/>
              </a:rPr>
              <a:t>XX</a:t>
            </a:r>
            <a:r>
              <a:rPr lang="ru-RU" dirty="0" smtClean="0">
                <a:latin typeface="+mn-lt"/>
              </a:rPr>
              <a:t> века [Текст ] : очерки / ред. Д. В. Житомирский. – М. : Музыка, 1977. – 574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smtClean="0">
                <a:latin typeface="+mn-lt"/>
              </a:rPr>
              <a:t>Музыкальная литература зарубежных стран [Текст ] : учеб. пособие / сост. И. А. </a:t>
            </a:r>
            <a:r>
              <a:rPr lang="ru-RU" dirty="0" err="1" smtClean="0">
                <a:latin typeface="+mn-lt"/>
              </a:rPr>
              <a:t>Гивенталь</a:t>
            </a:r>
            <a:r>
              <a:rPr lang="ru-RU" dirty="0" smtClean="0">
                <a:latin typeface="+mn-lt"/>
              </a:rPr>
              <a:t>. – М. : Музыка, 2005. – 448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err="1" smtClean="0">
                <a:latin typeface="+mn-lt"/>
              </a:rPr>
              <a:t>Нестьев</a:t>
            </a:r>
            <a:r>
              <a:rPr lang="ru-RU" dirty="0" smtClean="0">
                <a:latin typeface="+mn-lt"/>
              </a:rPr>
              <a:t>, И. На рубеже двух столетий [Текст ] / И. </a:t>
            </a:r>
            <a:r>
              <a:rPr lang="ru-RU" dirty="0" err="1" smtClean="0">
                <a:latin typeface="+mn-lt"/>
              </a:rPr>
              <a:t>Нестьев</a:t>
            </a:r>
            <a:r>
              <a:rPr lang="ru-RU" dirty="0" smtClean="0">
                <a:latin typeface="+mn-lt"/>
              </a:rPr>
              <a:t>. – М. : Музыка, 1967. – 109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err="1" smtClean="0">
                <a:latin typeface="+mn-lt"/>
              </a:rPr>
              <a:t>Нестьев</a:t>
            </a:r>
            <a:r>
              <a:rPr lang="ru-RU" dirty="0" smtClean="0">
                <a:latin typeface="+mn-lt"/>
              </a:rPr>
              <a:t>, И. </a:t>
            </a:r>
            <a:r>
              <a:rPr lang="ru-RU" dirty="0" err="1" smtClean="0">
                <a:latin typeface="+mn-lt"/>
              </a:rPr>
              <a:t>Джакомо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 [Текст ] : очерк жизни и творчества / И. </a:t>
            </a:r>
            <a:r>
              <a:rPr lang="ru-RU" dirty="0" err="1" smtClean="0">
                <a:latin typeface="+mn-lt"/>
              </a:rPr>
              <a:t>Нестьев</a:t>
            </a:r>
            <a:r>
              <a:rPr lang="ru-RU" dirty="0" smtClean="0">
                <a:latin typeface="+mn-lt"/>
              </a:rPr>
              <a:t>. – М. : Музыка, 1966. – 169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 Арии из опер [Ноты]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</a:t>
            </a:r>
            <a:r>
              <a:rPr lang="ru-RU" dirty="0" err="1" smtClean="0">
                <a:latin typeface="+mn-lt"/>
              </a:rPr>
              <a:t>Музгиз</a:t>
            </a:r>
            <a:r>
              <a:rPr lang="ru-RU" dirty="0" smtClean="0">
                <a:latin typeface="+mn-lt"/>
              </a:rPr>
              <a:t>, 1962. – 32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 Ария </a:t>
            </a:r>
            <a:r>
              <a:rPr lang="ru-RU" dirty="0" err="1" smtClean="0">
                <a:latin typeface="+mn-lt"/>
              </a:rPr>
              <a:t>Каварадосси</a:t>
            </a:r>
            <a:r>
              <a:rPr lang="ru-RU" dirty="0" smtClean="0">
                <a:latin typeface="+mn-lt"/>
              </a:rPr>
              <a:t> [Ноты]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1991. – 4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  <a:defRPr/>
            </a:pPr>
            <a:endParaRPr lang="ru-RU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79248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2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Богема [Ноты] : клавир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1980. – 263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2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Две арии </a:t>
            </a:r>
            <a:r>
              <a:rPr lang="ru-RU" dirty="0" err="1" smtClean="0">
                <a:latin typeface="+mn-lt"/>
              </a:rPr>
              <a:t>Лиу</a:t>
            </a:r>
            <a:r>
              <a:rPr lang="ru-RU" dirty="0" smtClean="0">
                <a:latin typeface="+mn-lt"/>
              </a:rPr>
              <a:t> [Ноты]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1966. – 6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2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</a:t>
            </a:r>
            <a:r>
              <a:rPr lang="ru-RU" dirty="0" err="1" smtClean="0">
                <a:latin typeface="+mn-lt"/>
              </a:rPr>
              <a:t>Джанни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Скикки</a:t>
            </a:r>
            <a:r>
              <a:rPr lang="ru-RU" dirty="0" smtClean="0">
                <a:latin typeface="+mn-lt"/>
              </a:rPr>
              <a:t> [Ноты] : клавир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1983. – 160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2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Письма [Текст 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1971. – 366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2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Мадам Баттерфляй (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–Сан) [Текст 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М. : Музыка, 1965. – 98 с. – (Оперные либретто)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Мадам Баттерфляй (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–Сан) [Ноты] : клавир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М. : Музыка, 1978. – 280 с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  Первая ария </a:t>
            </a:r>
            <a:r>
              <a:rPr lang="ru-RU" dirty="0" err="1" smtClean="0">
                <a:latin typeface="+mn-lt"/>
              </a:rPr>
              <a:t>Каварадосси</a:t>
            </a:r>
            <a:r>
              <a:rPr lang="ru-RU" dirty="0" smtClean="0">
                <a:latin typeface="+mn-lt"/>
              </a:rPr>
              <a:t> [Ноты]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М. : Музыка, 1966. – 11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Тоска [Ноты] : клавир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1979. – 262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Три арии 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–Сан [Ноты]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М. : Музыка, 1964. – 12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</a:t>
            </a:r>
            <a:r>
              <a:rPr lang="ru-RU" dirty="0" err="1" smtClean="0">
                <a:latin typeface="+mn-lt"/>
              </a:rPr>
              <a:t>Турандот</a:t>
            </a:r>
            <a:r>
              <a:rPr lang="ru-RU" dirty="0" smtClean="0">
                <a:latin typeface="+mn-lt"/>
              </a:rPr>
              <a:t> [Ноты] : клавир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Л. : Музыка, 1980. – 447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, Дж. 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</a:t>
            </a:r>
            <a:r>
              <a:rPr lang="ru-RU" dirty="0" err="1" smtClean="0">
                <a:latin typeface="+mn-lt"/>
              </a:rPr>
              <a:t>Чио</a:t>
            </a:r>
            <a:r>
              <a:rPr lang="ru-RU" dirty="0" smtClean="0">
                <a:latin typeface="+mn-lt"/>
              </a:rPr>
              <a:t>–Сан [Ноты] : </a:t>
            </a:r>
            <a:r>
              <a:rPr lang="ru-RU" dirty="0" err="1" smtClean="0">
                <a:latin typeface="+mn-lt"/>
              </a:rPr>
              <a:t>облегч</a:t>
            </a:r>
            <a:r>
              <a:rPr lang="ru-RU" dirty="0" smtClean="0">
                <a:latin typeface="+mn-lt"/>
              </a:rPr>
              <a:t>. переложение для форт. / Дж.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. – М. : </a:t>
            </a:r>
            <a:r>
              <a:rPr lang="ru-RU" dirty="0" err="1" smtClean="0">
                <a:latin typeface="+mn-lt"/>
              </a:rPr>
              <a:t>Музгиз</a:t>
            </a:r>
            <a:r>
              <a:rPr lang="ru-RU" dirty="0" smtClean="0">
                <a:latin typeface="+mn-lt"/>
              </a:rPr>
              <a:t>, 1956. – 41 с.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 startAt="17"/>
              <a:defRPr/>
            </a:pPr>
            <a:r>
              <a:rPr lang="ru-RU" dirty="0" err="1" smtClean="0">
                <a:latin typeface="+mn-lt"/>
              </a:rPr>
              <a:t>Саймон</a:t>
            </a:r>
            <a:r>
              <a:rPr lang="ru-RU" dirty="0" smtClean="0">
                <a:latin typeface="+mn-lt"/>
              </a:rPr>
              <a:t>, Г. Сто великих опер и их сюжеты [Текст ] / Г. </a:t>
            </a:r>
            <a:r>
              <a:rPr lang="ru-RU" dirty="0" err="1" smtClean="0">
                <a:latin typeface="+mn-lt"/>
              </a:rPr>
              <a:t>Саймон</a:t>
            </a:r>
            <a:r>
              <a:rPr lang="ru-RU" dirty="0" smtClean="0">
                <a:latin typeface="+mn-lt"/>
              </a:rPr>
              <a:t>. – М. : КРОН–ПРЕСС, 1999. – 864 с. – (Академия)	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533400"/>
            <a:ext cx="5029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+mn-lt"/>
              </a:rPr>
              <a:t>      </a:t>
            </a:r>
            <a:r>
              <a:rPr lang="ru-RU" sz="2000" b="1" i="1" dirty="0" smtClean="0">
                <a:latin typeface="+mn-lt"/>
              </a:rPr>
              <a:t>«Безукоризненно одетый мужчина-южанин, с чуть заметным лукавым движением черных глаз и дымящейся сигаретой в углу рта. Его благородная осанка соединяет артистическую элегантность с юношеской выправкой спортсмена. Кажется, вот-вот с его уст сорвется остроумная шутка или пылкое восклицание. Таким  предстает перед нами </a:t>
            </a:r>
            <a:r>
              <a:rPr lang="ru-RU" sz="2000" b="1" i="1" dirty="0" err="1" smtClean="0">
                <a:latin typeface="+mn-lt"/>
              </a:rPr>
              <a:t>Джакомо</a:t>
            </a:r>
            <a:r>
              <a:rPr lang="ru-RU" sz="2000" b="1" i="1" dirty="0" smtClean="0">
                <a:latin typeface="+mn-lt"/>
              </a:rPr>
              <a:t> </a:t>
            </a:r>
            <a:r>
              <a:rPr lang="ru-RU" sz="2000" b="1" i="1" dirty="0" err="1" smtClean="0">
                <a:latin typeface="+mn-lt"/>
              </a:rPr>
              <a:t>Пуччини</a:t>
            </a:r>
            <a:r>
              <a:rPr lang="ru-RU" sz="2000" b="1" i="1" dirty="0" smtClean="0">
                <a:latin typeface="+mn-lt"/>
              </a:rPr>
              <a:t> на многочисленных фотографиях и рисунках…»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ru-RU" sz="2000" b="1" dirty="0" smtClean="0">
              <a:latin typeface="+mn-lt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000" b="1" dirty="0" smtClean="0">
                <a:latin typeface="+mn-lt"/>
              </a:rPr>
              <a:t>И. </a:t>
            </a:r>
            <a:r>
              <a:rPr lang="ru-RU" sz="2000" b="1" dirty="0" err="1" smtClean="0">
                <a:latin typeface="+mn-lt"/>
              </a:rPr>
              <a:t>Нестьев</a:t>
            </a:r>
            <a:endParaRPr lang="ru-RU" sz="2000" b="1" dirty="0">
              <a:latin typeface="+mn-lt"/>
            </a:endParaRPr>
          </a:p>
        </p:txBody>
      </p:sp>
      <p:pic>
        <p:nvPicPr>
          <p:cNvPr id="8" name="Picture 9" descr="Image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33400"/>
            <a:ext cx="3249612" cy="52339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Image0005"/>
          <p:cNvPicPr>
            <a:picLocks noChangeAspect="1" noChangeArrowheads="1"/>
          </p:cNvPicPr>
          <p:nvPr/>
        </p:nvPicPr>
        <p:blipFill>
          <a:blip r:embed="rId3"/>
          <a:srcRect l="18636"/>
          <a:stretch>
            <a:fillRect/>
          </a:stretch>
        </p:blipFill>
        <p:spPr bwMode="auto">
          <a:xfrm>
            <a:off x="381000" y="152400"/>
            <a:ext cx="2713540" cy="4267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6" descr="Image0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8600"/>
            <a:ext cx="2853338" cy="4181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83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895600"/>
            <a:ext cx="2667000" cy="369988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910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ru-RU" sz="2400" b="1" i="1" dirty="0" smtClean="0">
                <a:latin typeface="+mn-lt"/>
              </a:rPr>
              <a:t>«В искусстве самое главное – быть искренним»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000" b="1" dirty="0" smtClean="0">
                <a:latin typeface="+mn-lt"/>
              </a:rPr>
              <a:t>Дж. </a:t>
            </a:r>
            <a:r>
              <a:rPr lang="ru-RU" sz="2000" b="1" dirty="0" err="1" smtClean="0">
                <a:latin typeface="+mn-lt"/>
              </a:rPr>
              <a:t>Пуччини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688" y="381000"/>
            <a:ext cx="291495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6" descr="Копия Image0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57200"/>
            <a:ext cx="2918608" cy="45921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5486400"/>
            <a:ext cx="23715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err="1" smtClean="0">
                <a:latin typeface="+mn-lt"/>
              </a:rPr>
              <a:t>Микеле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– отец композитора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5562600"/>
            <a:ext cx="3581400" cy="5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+mn-lt"/>
              </a:rPr>
              <a:t>Альбина </a:t>
            </a:r>
            <a:r>
              <a:rPr lang="ru-RU" dirty="0" err="1" smtClean="0">
                <a:latin typeface="+mn-lt"/>
              </a:rPr>
              <a:t>Маджи-Пуччини</a:t>
            </a:r>
            <a:r>
              <a:rPr lang="ru-RU" dirty="0" smtClean="0">
                <a:latin typeface="+mn-lt"/>
              </a:rPr>
              <a:t> 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+mn-lt"/>
              </a:rPr>
              <a:t>мать композитора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age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2414436" cy="38695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62000" y="381000"/>
            <a:ext cx="2590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err="1" smtClean="0">
                <a:latin typeface="+mn-lt"/>
              </a:rPr>
              <a:t>Лукка</a:t>
            </a:r>
            <a:r>
              <a:rPr lang="ru-RU" dirty="0" smtClean="0">
                <a:latin typeface="+mn-lt"/>
              </a:rPr>
              <a:t>. Дом, где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latin typeface="+mn-lt"/>
              </a:rPr>
              <a:t>родился </a:t>
            </a:r>
            <a:r>
              <a:rPr lang="ru-RU" dirty="0" err="1" smtClean="0">
                <a:latin typeface="+mn-lt"/>
              </a:rPr>
              <a:t>Пуччини</a:t>
            </a:r>
            <a:endParaRPr lang="ru-RU" dirty="0" smtClean="0">
              <a:latin typeface="+mn-lt"/>
            </a:endParaRPr>
          </a:p>
        </p:txBody>
      </p:sp>
      <p:pic>
        <p:nvPicPr>
          <p:cNvPr id="6" name="Picture 5" descr="Image0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133350"/>
            <a:ext cx="2667000" cy="380134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5181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+mn-lt"/>
              </a:rPr>
              <a:t>     </a:t>
            </a:r>
            <a:r>
              <a:rPr lang="ru-RU" sz="2000" b="1" i="1" dirty="0" smtClean="0">
                <a:latin typeface="+mn-lt"/>
              </a:rPr>
              <a:t>«Он был первым композитором, который на рубеже </a:t>
            </a:r>
            <a:r>
              <a:rPr lang="en-US" sz="2000" b="1" i="1" dirty="0" smtClean="0">
                <a:latin typeface="+mn-lt"/>
              </a:rPr>
              <a:t>XIX</a:t>
            </a:r>
            <a:r>
              <a:rPr lang="ru-RU" sz="2000" b="1" i="1" dirty="0" smtClean="0">
                <a:latin typeface="+mn-lt"/>
              </a:rPr>
              <a:t>–</a:t>
            </a:r>
            <a:r>
              <a:rPr lang="en-US" sz="2000" b="1" i="1" dirty="0" smtClean="0">
                <a:latin typeface="+mn-lt"/>
              </a:rPr>
              <a:t>XX</a:t>
            </a:r>
            <a:r>
              <a:rPr lang="ru-RU" sz="2000" b="1" i="1" dirty="0" smtClean="0">
                <a:latin typeface="+mn-lt"/>
              </a:rPr>
              <a:t> веков сумел сочетать отдельные приемы оперной драматургии в единую, отличную от классической технику».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000" b="1" dirty="0" smtClean="0">
                <a:latin typeface="+mn-lt"/>
              </a:rPr>
              <a:t>  А. Кенигсберг, сов. музыковед</a:t>
            </a:r>
            <a:endParaRPr lang="ru-RU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57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+mn-lt"/>
              </a:rPr>
              <a:t>Джакомо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в школьные годы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9147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418"/>
          <a:stretch>
            <a:fillRect/>
          </a:stretch>
        </p:blipFill>
        <p:spPr>
          <a:xfrm>
            <a:off x="6019800" y="228600"/>
            <a:ext cx="2907030" cy="3657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5" descr="Image0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28800"/>
            <a:ext cx="3026136" cy="4591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685800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latin typeface="+mn-lt"/>
              </a:rPr>
              <a:t>«Много лет назад Господь коснулся меня своим мизинцем и сказал: «Пиши для театра, только для театра». И я следовал этому высшему совету».</a:t>
            </a:r>
          </a:p>
          <a:p>
            <a:pPr eaLnBrk="1" hangingPunct="1">
              <a:buFontTx/>
              <a:buNone/>
              <a:defRPr/>
            </a:pPr>
            <a:endParaRPr lang="ru-RU" sz="2400" b="1" i="1" dirty="0" smtClean="0">
              <a:latin typeface="+mn-lt"/>
            </a:endParaRPr>
          </a:p>
          <a:p>
            <a:pPr algn="r" eaLnBrk="1" hangingPunct="1">
              <a:buFontTx/>
              <a:buNone/>
              <a:defRPr/>
            </a:pPr>
            <a:r>
              <a:rPr lang="ru-RU" sz="2200" b="1" dirty="0" err="1" smtClean="0">
                <a:latin typeface="+mn-lt"/>
              </a:rPr>
              <a:t>Джакомо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2200" b="1" dirty="0" err="1" smtClean="0">
                <a:latin typeface="+mn-lt"/>
              </a:rPr>
              <a:t>Пуччини</a:t>
            </a:r>
            <a:endParaRPr lang="ru-RU" sz="22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age0024"/>
          <p:cNvPicPr>
            <a:picLocks noChangeAspect="1" noChangeArrowheads="1"/>
          </p:cNvPicPr>
          <p:nvPr/>
        </p:nvPicPr>
        <p:blipFill>
          <a:blip r:embed="rId3"/>
          <a:srcRect l="5960"/>
          <a:stretch>
            <a:fillRect/>
          </a:stretch>
        </p:blipFill>
        <p:spPr bwMode="auto">
          <a:xfrm>
            <a:off x="228600" y="457200"/>
            <a:ext cx="2758141" cy="3962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" name="Picture 6" descr="Image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133600"/>
            <a:ext cx="2708622" cy="41148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0" y="685800"/>
            <a:ext cx="3657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2200" b="1" i="1" dirty="0" smtClean="0">
                <a:latin typeface="+mn-lt"/>
              </a:rPr>
              <a:t>«Самый изобретательный, самый изящный и самый тонкий среди композиторов новой итальянской школы».</a:t>
            </a:r>
          </a:p>
          <a:p>
            <a:pPr algn="r" eaLnBrk="1" hangingPunct="1">
              <a:buFontTx/>
              <a:buNone/>
              <a:defRPr/>
            </a:pPr>
            <a:endParaRPr lang="ru-RU" sz="2400" b="1" i="1" dirty="0" smtClean="0">
              <a:latin typeface="+mn-lt"/>
            </a:endParaRPr>
          </a:p>
          <a:p>
            <a:pPr algn="r" eaLnBrk="1" hangingPunct="1">
              <a:buFontTx/>
              <a:buNone/>
              <a:defRPr/>
            </a:pPr>
            <a:r>
              <a:rPr lang="ru-RU" sz="2200" b="1" dirty="0" smtClean="0">
                <a:latin typeface="+mn-lt"/>
              </a:rPr>
              <a:t>А. де </a:t>
            </a:r>
            <a:r>
              <a:rPr lang="ru-RU" sz="2200" b="1" dirty="0" err="1" smtClean="0">
                <a:latin typeface="+mn-lt"/>
              </a:rPr>
              <a:t>Кюрзон</a:t>
            </a:r>
            <a:r>
              <a:rPr lang="ru-RU" sz="2200" b="1" dirty="0" smtClean="0">
                <a:latin typeface="+mn-lt"/>
              </a:rPr>
              <a:t>,</a:t>
            </a:r>
          </a:p>
          <a:p>
            <a:pPr algn="r" eaLnBrk="1" hangingPunct="1">
              <a:buFontTx/>
              <a:buNone/>
              <a:defRPr/>
            </a:pPr>
            <a:r>
              <a:rPr lang="ru-RU" sz="2200" b="1" dirty="0" smtClean="0">
                <a:latin typeface="+mn-lt"/>
              </a:rPr>
              <a:t>фр. музыковед </a:t>
            </a:r>
          </a:p>
          <a:p>
            <a:pPr algn="r" eaLnBrk="1" hangingPunct="1">
              <a:buFontTx/>
              <a:buNone/>
              <a:defRPr/>
            </a:pPr>
            <a:r>
              <a:rPr lang="ru-RU" sz="2200" b="1" dirty="0" smtClean="0">
                <a:latin typeface="+mn-lt"/>
              </a:rPr>
              <a:t>о </a:t>
            </a:r>
            <a:r>
              <a:rPr lang="ru-RU" sz="2200" b="1" dirty="0" err="1" smtClean="0">
                <a:latin typeface="+mn-lt"/>
              </a:rPr>
              <a:t>Пуччини</a:t>
            </a:r>
            <a:r>
              <a:rPr lang="ru-RU" sz="2200" b="1" dirty="0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308920-d9a6f4e899"/>
          <p:cNvPicPr>
            <a:picLocks noChangeAspect="1" noChangeArrowheads="1"/>
          </p:cNvPicPr>
          <p:nvPr/>
        </p:nvPicPr>
        <p:blipFill>
          <a:blip r:embed="rId2">
            <a:lum bright="5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0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90800"/>
            <a:ext cx="1837966" cy="2771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9800" y="5638800"/>
            <a:ext cx="2378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Эльвира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– жена композитора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+mn-lt"/>
              </a:rPr>
              <a:t>Джакомо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Пуччини</a:t>
            </a:r>
            <a:r>
              <a:rPr lang="ru-RU" dirty="0" smtClean="0">
                <a:latin typeface="+mn-lt"/>
              </a:rPr>
              <a:t> с сыном </a:t>
            </a:r>
            <a:r>
              <a:rPr lang="ru-RU" dirty="0" err="1" smtClean="0">
                <a:latin typeface="+mn-lt"/>
              </a:rPr>
              <a:t>Тонио</a:t>
            </a:r>
            <a:endParaRPr lang="ru-RU" dirty="0">
              <a:latin typeface="+mn-lt"/>
            </a:endParaRPr>
          </a:p>
        </p:txBody>
      </p:sp>
      <p:pic>
        <p:nvPicPr>
          <p:cNvPr id="12" name="Picture 5" descr="Image0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8400"/>
            <a:ext cx="5257800" cy="2876374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2400" y="3048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latin typeface="+mn-lt"/>
              </a:rPr>
              <a:t>«Я смотрю на </a:t>
            </a:r>
            <a:r>
              <a:rPr lang="ru-RU" sz="2000" b="1" i="1" dirty="0" err="1" smtClean="0">
                <a:latin typeface="+mn-lt"/>
              </a:rPr>
              <a:t>Пуччини</a:t>
            </a:r>
            <a:r>
              <a:rPr lang="ru-RU" sz="2000" b="1" i="1" dirty="0" smtClean="0">
                <a:latin typeface="+mn-lt"/>
              </a:rPr>
              <a:t> как на одного из таких композиторов, которые наиболее подходят к осуществлению поставленных нами задач. </a:t>
            </a:r>
            <a:r>
              <a:rPr lang="ru-RU" sz="2000" b="1" i="1" dirty="0" err="1" smtClean="0">
                <a:latin typeface="+mn-lt"/>
              </a:rPr>
              <a:t>Пуччини</a:t>
            </a:r>
            <a:r>
              <a:rPr lang="ru-RU" sz="2000" b="1" i="1" dirty="0" smtClean="0">
                <a:latin typeface="+mn-lt"/>
              </a:rPr>
              <a:t> был не только музыкантом, но и исключительным режиссером. Он чувствовал сцену. У него музыка тесно слита со словами…» </a:t>
            </a:r>
          </a:p>
          <a:p>
            <a:pPr algn="r" eaLnBrk="1" hangingPunct="1">
              <a:buFontTx/>
              <a:buNone/>
              <a:defRPr/>
            </a:pPr>
            <a:r>
              <a:rPr lang="ru-RU" sz="2000" b="1" dirty="0" smtClean="0">
                <a:latin typeface="+mn-lt"/>
              </a:rPr>
              <a:t>К. С. Станиславский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5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2024</Words>
  <Application>Microsoft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34</cp:revision>
  <cp:lastPrinted>1601-01-01T00:00:00Z</cp:lastPrinted>
  <dcterms:created xsi:type="dcterms:W3CDTF">1601-01-01T00:00:00Z</dcterms:created>
  <dcterms:modified xsi:type="dcterms:W3CDTF">2018-12-29T11:08:25Z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