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4" r:id="rId4"/>
    <p:sldId id="276" r:id="rId5"/>
    <p:sldId id="272" r:id="rId6"/>
    <p:sldId id="265" r:id="rId7"/>
    <p:sldId id="262" r:id="rId8"/>
    <p:sldId id="269" r:id="rId9"/>
    <p:sldId id="274" r:id="rId10"/>
    <p:sldId id="267" r:id="rId11"/>
    <p:sldId id="268" r:id="rId12"/>
    <p:sldId id="270" r:id="rId13"/>
    <p:sldId id="271" r:id="rId14"/>
    <p:sldId id="273" r:id="rId15"/>
    <p:sldId id="279" r:id="rId16"/>
    <p:sldId id="277" r:id="rId17"/>
    <p:sldId id="256" r:id="rId18"/>
    <p:sldId id="275" r:id="rId19"/>
    <p:sldId id="28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109C"/>
    <a:srgbClr val="EA0000"/>
    <a:srgbClr val="1B3ED5"/>
    <a:srgbClr val="A30D83"/>
    <a:srgbClr val="B0D4F2"/>
    <a:srgbClr val="D00000"/>
    <a:srgbClr val="FFFFCC"/>
    <a:srgbClr val="FDC3DF"/>
    <a:srgbClr val="F3D5C3"/>
    <a:srgbClr val="3A14D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60" autoAdjust="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>
                <a:alpha val="54000"/>
              </a:srgbClr>
            </a:gs>
            <a:gs pos="3000">
              <a:srgbClr val="FEE7F2"/>
            </a:gs>
            <a:gs pos="36000">
              <a:srgbClr val="FAC77D">
                <a:alpha val="67000"/>
              </a:srgbClr>
            </a:gs>
            <a:gs pos="61000">
              <a:srgbClr val="FBA97D">
                <a:alpha val="79000"/>
              </a:srgbClr>
            </a:gs>
            <a:gs pos="82001">
              <a:srgbClr val="FBD49C"/>
            </a:gs>
            <a:gs pos="100000">
              <a:srgbClr val="FEE7F2"/>
            </a:gs>
          </a:gsLst>
          <a:lin ang="7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1333_11937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571472" y="-14336"/>
            <a:ext cx="7929619" cy="6872336"/>
          </a:xfrm>
          <a:solidFill>
            <a:srgbClr val="FF0000"/>
          </a:solidFill>
          <a:ln>
            <a:solidFill>
              <a:schemeClr val="bg2">
                <a:lumMod val="10000"/>
              </a:schemeClr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1357290" y="214290"/>
            <a:ext cx="600079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 pitchFamily="34" charset="0"/>
              </a:rPr>
              <a:t>Его величество </a:t>
            </a:r>
            <a:r>
              <a:rPr lang="ru-RU" sz="6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Narrow" pitchFamily="34" charset="0"/>
              </a:rPr>
              <a:t>Театр</a:t>
            </a:r>
            <a:endParaRPr lang="ru-RU" sz="6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0100" y="6000768"/>
            <a:ext cx="71438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i="1" dirty="0" smtClean="0">
                <a:solidFill>
                  <a:srgbClr val="FFFF00"/>
                </a:solidFill>
                <a:latin typeface="Arial Narrow" pitchFamily="34" charset="0"/>
              </a:rPr>
              <a:t>ИИЦ - Научная библиотека представляет виртуальную выставку-обзор к Всероссийской неделе Театр – детям и юношеству</a:t>
            </a:r>
            <a:endParaRPr lang="ru-RU" sz="1900" b="1" i="1" dirty="0">
              <a:solidFill>
                <a:srgbClr val="FFFF00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g12101216301128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071934" y="214290"/>
            <a:ext cx="4713836" cy="3140593"/>
          </a:xfrm>
          <a:prstGeom prst="rect">
            <a:avLst/>
          </a:prstGeom>
          <a:ln w="28575">
            <a:solidFill>
              <a:srgbClr val="C2109C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571472" y="3500438"/>
            <a:ext cx="77153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Arial Narrow" pitchFamily="34" charset="0"/>
              </a:rPr>
              <a:t>Театр – это волшебная страна. Дороги этой страны освещены огнем факелов, сиянием свечей. За поворотами переулков, на широких площадях мелькают дразнящие платья Коломбин, костюмы Арлекинов, Петрушек. В стране театра не бывает скучной жизни: слёзы, смех, страсти, вымысел, музыка, шутки – все здесь сплетено в невероятно захватывающие события. Равнодушных в театре нет. Создавали эту страну тысячи людей. В великом театральном царстве живут оперные, комедийные, балетные, драматические, детские театры.</a:t>
            </a:r>
            <a:endParaRPr lang="ru-RU" sz="2000" b="1" i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атр000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857884" y="1071546"/>
            <a:ext cx="2857520" cy="4459660"/>
          </a:xfrm>
          <a:prstGeom prst="rect">
            <a:avLst/>
          </a:prstGeom>
          <a:ln w="28575">
            <a:solidFill>
              <a:srgbClr val="C2109C"/>
            </a:solidFill>
            <a:prstDash val="sysDash"/>
          </a:ln>
        </p:spPr>
      </p:pic>
      <p:pic>
        <p:nvPicPr>
          <p:cNvPr id="3" name="Рисунок 2" descr="0_8f647_40ff2ca3_XL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" y="142853"/>
            <a:ext cx="5324572" cy="32147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7224" y="2143116"/>
            <a:ext cx="457203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Arial Narrow" pitchFamily="34" charset="0"/>
              </a:rPr>
              <a:t>Театр как средство эстетического воспитания детей давно привлекает внимание педагогической мысли. И театр, и школа часто смотрят на подростка лишь как на лицо «страдательное» – как на объект воздействия. Но  подросток еще и «заказчик», и соучастник, «</a:t>
            </a:r>
            <a:r>
              <a:rPr lang="ru-RU" sz="2000" b="1" i="1" dirty="0" err="1" smtClean="0">
                <a:latin typeface="Arial Narrow" pitchFamily="34" charset="0"/>
              </a:rPr>
              <a:t>сотворец</a:t>
            </a:r>
            <a:r>
              <a:rPr lang="ru-RU" sz="2000" b="1" i="1" dirty="0" smtClean="0">
                <a:latin typeface="Arial Narrow" pitchFamily="34" charset="0"/>
              </a:rPr>
              <a:t>» - и  во время спектакля, и после его просмотра. Проблема воспитания детей средствами театра рассматривается в книге </a:t>
            </a:r>
          </a:p>
          <a:p>
            <a:pPr algn="ctr"/>
            <a:r>
              <a:rPr lang="ru-RU" sz="2000" b="1" i="1" dirty="0" err="1" smtClean="0">
                <a:latin typeface="Arial Narrow" pitchFamily="34" charset="0"/>
              </a:rPr>
              <a:t>Рубиной</a:t>
            </a:r>
            <a:r>
              <a:rPr lang="ru-RU" sz="2000" b="1" i="1" dirty="0" smtClean="0">
                <a:latin typeface="Arial Narrow" pitchFamily="34" charset="0"/>
              </a:rPr>
              <a:t> Ю.И. «Театр и подросток».</a:t>
            </a:r>
            <a:endParaRPr lang="ru-RU" sz="2000" b="1" i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из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786446" y="571480"/>
            <a:ext cx="2545790" cy="4000528"/>
          </a:xfrm>
          <a:prstGeom prst="rect">
            <a:avLst/>
          </a:prstGeom>
          <a:ln>
            <a:solidFill>
              <a:srgbClr val="C2109C"/>
            </a:solidFill>
            <a:prstDash val="dash"/>
          </a:ln>
        </p:spPr>
      </p:pic>
      <p:pic>
        <p:nvPicPr>
          <p:cNvPr id="3" name="Рисунок 2" descr="биз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857224" y="2428868"/>
            <a:ext cx="2714644" cy="4071998"/>
          </a:xfrm>
          <a:prstGeom prst="rect">
            <a:avLst/>
          </a:prstGeom>
          <a:ln>
            <a:solidFill>
              <a:srgbClr val="C2109C"/>
            </a:solidFill>
            <a:prstDash val="dash"/>
          </a:ln>
        </p:spPr>
      </p:pic>
      <p:sp>
        <p:nvSpPr>
          <p:cNvPr id="4" name="TextBox 3"/>
          <p:cNvSpPr txBox="1"/>
          <p:nvPr/>
        </p:nvSpPr>
        <p:spPr>
          <a:xfrm>
            <a:off x="4857752" y="4643446"/>
            <a:ext cx="40719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Arial Narrow" pitchFamily="34" charset="0"/>
              </a:rPr>
              <a:t>Книга содержит сценарии сказок-мюзиклов к Новому году, Пасхе и Рождеству. Нотный материал прилагается. Издание адресовано школьным и дошкольным педагогам, руководителям театральных коллективов и др.</a:t>
            </a:r>
            <a:endParaRPr lang="ru-RU" b="1" i="1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285728"/>
            <a:ext cx="41434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Arial Narrow" pitchFamily="34" charset="0"/>
              </a:rPr>
              <a:t>В пособии анализируются современные проблемы школьной театральной педагогики и перспективы её развития. Рассматривается роль школьного театра в учебно-воспитательном процессе, обосновываются его методические принципы.</a:t>
            </a:r>
            <a:endParaRPr lang="ru-RU" b="1" i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Театр0001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500694" y="214290"/>
            <a:ext cx="2598663" cy="3857652"/>
          </a:xfrm>
          <a:prstGeom prst="rect">
            <a:avLst/>
          </a:prstGeom>
          <a:ln w="19050">
            <a:solidFill>
              <a:srgbClr val="C2109C"/>
            </a:solidFill>
            <a:prstDash val="sysDash"/>
          </a:ln>
        </p:spPr>
      </p:pic>
      <p:pic>
        <p:nvPicPr>
          <p:cNvPr id="4" name="Рисунок 3" descr="Театр002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928662" y="2428868"/>
            <a:ext cx="3000396" cy="4268217"/>
          </a:xfrm>
          <a:prstGeom prst="rect">
            <a:avLst/>
          </a:prstGeom>
          <a:ln w="19050">
            <a:solidFill>
              <a:srgbClr val="C2109C"/>
            </a:solidFill>
            <a:prstDash val="sysDash"/>
          </a:ln>
        </p:spPr>
      </p:pic>
      <p:sp>
        <p:nvSpPr>
          <p:cNvPr id="6" name="TextBox 5"/>
          <p:cNvSpPr txBox="1"/>
          <p:nvPr/>
        </p:nvSpPr>
        <p:spPr>
          <a:xfrm>
            <a:off x="285720" y="214290"/>
            <a:ext cx="45005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Arial Narrow" pitchFamily="34" charset="0"/>
              </a:rPr>
              <a:t>Книга рассматривает основные направления работы с детскими театральными коллективами. Специальный раздел посвящен художественному оформлению </a:t>
            </a:r>
          </a:p>
          <a:p>
            <a:pPr algn="ctr"/>
            <a:r>
              <a:rPr lang="ru-RU" b="1" i="1" dirty="0" smtClean="0">
                <a:latin typeface="Arial Narrow" pitchFamily="34" charset="0"/>
              </a:rPr>
              <a:t>спектакля – гриму, костюму,</a:t>
            </a:r>
          </a:p>
          <a:p>
            <a:pPr algn="ctr"/>
            <a:r>
              <a:rPr lang="ru-RU" b="1" i="1" dirty="0" smtClean="0">
                <a:latin typeface="Arial Narrow" pitchFamily="34" charset="0"/>
              </a:rPr>
              <a:t> сценографии.</a:t>
            </a:r>
            <a:endParaRPr lang="ru-RU" b="1" i="1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00562" y="4429132"/>
            <a:ext cx="42148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Arial Narrow" pitchFamily="34" charset="0"/>
              </a:rPr>
              <a:t>В пособие включены пьесы, сценарии концертов, театрализованных представлений для детей и юношества. Задания творческого тренинга помогут студентам, учителям, руководителям сценических коллективов приобрести режиссерские знания и навыки.</a:t>
            </a:r>
            <a:endParaRPr lang="ru-RU" b="1" i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Театр002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43893" y="1142984"/>
            <a:ext cx="3656603" cy="5000660"/>
          </a:xfrm>
          <a:prstGeom prst="rect">
            <a:avLst/>
          </a:prstGeom>
          <a:ln w="28575">
            <a:solidFill>
              <a:srgbClr val="C2109C"/>
            </a:solidFill>
            <a:prstDash val="sysDash"/>
          </a:ln>
        </p:spPr>
      </p:pic>
      <p:sp>
        <p:nvSpPr>
          <p:cNvPr id="5" name="TextBox 4"/>
          <p:cNvSpPr txBox="1"/>
          <p:nvPr/>
        </p:nvSpPr>
        <p:spPr>
          <a:xfrm>
            <a:off x="4429124" y="3000372"/>
            <a:ext cx="407196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Arial Narrow" pitchFamily="34" charset="0"/>
              </a:rPr>
              <a:t>Пособие в доступной форме расскажет  подростку о кукольном театре, начиная с изготовления кукол и декораций  до проведения репетиций  и постановки спектакля. Разнообразные пояснительные рисунки и схемы, чертежи выкроек кукол делают пособие познавательным для детей подросткового возраста. Кроме того приводятся сценарии спектаклей для разных видов кукол.</a:t>
            </a:r>
            <a:endParaRPr lang="ru-RU" b="1" i="1" dirty="0">
              <a:latin typeface="Arial Narrow" pitchFamily="34" charset="0"/>
            </a:endParaRPr>
          </a:p>
        </p:txBody>
      </p:sp>
      <p:pic>
        <p:nvPicPr>
          <p:cNvPr id="6" name="Рисунок 5" descr="127588780889616_original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572000" y="357166"/>
            <a:ext cx="3816604" cy="2125681"/>
          </a:xfrm>
          <a:prstGeom prst="rect">
            <a:avLst/>
          </a:prstGeom>
          <a:ln w="19050">
            <a:solidFill>
              <a:srgbClr val="C2109C"/>
            </a:solidFill>
            <a:prstDash val="sysDash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_8f647_40ff2ca3_XL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" y="142853"/>
            <a:ext cx="5324572" cy="3214710"/>
          </a:xfrm>
          <a:prstGeom prst="rect">
            <a:avLst/>
          </a:prstGeom>
        </p:spPr>
      </p:pic>
      <p:pic>
        <p:nvPicPr>
          <p:cNvPr id="4" name="Рисунок 3" descr="Театр000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000496" y="2571744"/>
            <a:ext cx="2643206" cy="3971928"/>
          </a:xfrm>
          <a:prstGeom prst="rect">
            <a:avLst/>
          </a:prstGeom>
          <a:ln w="28575">
            <a:solidFill>
              <a:srgbClr val="C2109C"/>
            </a:solidFill>
            <a:prstDash val="sysDash"/>
          </a:ln>
        </p:spPr>
      </p:pic>
      <p:pic>
        <p:nvPicPr>
          <p:cNvPr id="7" name="Рисунок 6" descr="Театр002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286512" y="142852"/>
            <a:ext cx="2663064" cy="3960167"/>
          </a:xfrm>
          <a:prstGeom prst="rect">
            <a:avLst/>
          </a:prstGeom>
          <a:ln w="28575">
            <a:solidFill>
              <a:srgbClr val="C2109C"/>
            </a:solidFill>
            <a:prstDash val="sysDash"/>
          </a:ln>
        </p:spPr>
      </p:pic>
      <p:sp>
        <p:nvSpPr>
          <p:cNvPr id="8" name="TextBox 7"/>
          <p:cNvSpPr txBox="1"/>
          <p:nvPr/>
        </p:nvSpPr>
        <p:spPr>
          <a:xfrm>
            <a:off x="571472" y="2357430"/>
            <a:ext cx="335758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Arial Narrow" pitchFamily="34" charset="0"/>
              </a:rPr>
              <a:t>Учебное пособие «Его величество театр» является частью учебно-методического комплекса по музыке, предназначенного для учащихся 6 классов общеобразовательных учреждений. Книга будет полезна и интересна всем, кто интересуется музыкой и музыкальным театром. </a:t>
            </a:r>
            <a:endParaRPr lang="ru-RU" sz="2000" b="1" i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атр0018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42844" y="142852"/>
            <a:ext cx="2684764" cy="3742726"/>
          </a:xfrm>
          <a:prstGeom prst="rect">
            <a:avLst/>
          </a:prstGeom>
          <a:ln w="19050">
            <a:solidFill>
              <a:srgbClr val="C2109C"/>
            </a:solidFill>
            <a:prstDash val="sysDash"/>
          </a:ln>
        </p:spPr>
      </p:pic>
      <p:pic>
        <p:nvPicPr>
          <p:cNvPr id="3" name="Рисунок 2" descr="Театр0017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500562" y="0"/>
            <a:ext cx="2675861" cy="3761236"/>
          </a:xfrm>
          <a:prstGeom prst="rect">
            <a:avLst/>
          </a:prstGeom>
          <a:ln w="19050">
            <a:solidFill>
              <a:srgbClr val="C2109C"/>
            </a:solidFill>
            <a:prstDash val="sysDash"/>
          </a:ln>
        </p:spPr>
      </p:pic>
      <p:pic>
        <p:nvPicPr>
          <p:cNvPr id="4" name="Рисунок 3" descr="Театр0019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428728" y="2643182"/>
            <a:ext cx="2964409" cy="4080548"/>
          </a:xfrm>
          <a:prstGeom prst="rect">
            <a:avLst/>
          </a:prstGeom>
          <a:ln w="19050">
            <a:solidFill>
              <a:srgbClr val="C2109C"/>
            </a:solidFill>
            <a:prstDash val="sysDash"/>
          </a:ln>
        </p:spPr>
      </p:pic>
      <p:pic>
        <p:nvPicPr>
          <p:cNvPr id="5" name="Рисунок 4" descr="Театр0020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6143636" y="2643182"/>
            <a:ext cx="2871218" cy="4071966"/>
          </a:xfrm>
          <a:prstGeom prst="rect">
            <a:avLst/>
          </a:prstGeom>
          <a:ln w="19050">
            <a:solidFill>
              <a:srgbClr val="C2109C"/>
            </a:solidFill>
            <a:prstDash val="sysDash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атр001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57224" y="285728"/>
            <a:ext cx="3500430" cy="5024126"/>
          </a:xfrm>
          <a:prstGeom prst="rect">
            <a:avLst/>
          </a:prstGeom>
          <a:ln w="19050">
            <a:solidFill>
              <a:srgbClr val="C2109C"/>
            </a:solidFill>
            <a:prstDash val="sysDash"/>
          </a:ln>
        </p:spPr>
      </p:pic>
      <p:pic>
        <p:nvPicPr>
          <p:cNvPr id="3" name="Рисунок 2" descr="Театр001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286248" y="1857364"/>
            <a:ext cx="3143272" cy="4760665"/>
          </a:xfrm>
          <a:prstGeom prst="rect">
            <a:avLst/>
          </a:prstGeom>
          <a:ln w="19050">
            <a:solidFill>
              <a:srgbClr val="C2109C"/>
            </a:solidFill>
            <a:prstDash val="sysDash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атр000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142852"/>
            <a:ext cx="3169996" cy="4429132"/>
          </a:xfrm>
          <a:prstGeom prst="rect">
            <a:avLst/>
          </a:prstGeom>
          <a:ln w="19050">
            <a:solidFill>
              <a:srgbClr val="C2109C"/>
            </a:solidFill>
            <a:prstDash val="sysDash"/>
          </a:ln>
        </p:spPr>
      </p:pic>
      <p:pic>
        <p:nvPicPr>
          <p:cNvPr id="6" name="Рисунок 5" descr="Театр0014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286380" y="142852"/>
            <a:ext cx="3317256" cy="4380618"/>
          </a:xfrm>
          <a:prstGeom prst="rect">
            <a:avLst/>
          </a:prstGeom>
          <a:ln w="19050">
            <a:solidFill>
              <a:srgbClr val="C2109C"/>
            </a:solidFill>
            <a:prstDash val="sysDash"/>
          </a:ln>
        </p:spPr>
      </p:pic>
      <p:sp>
        <p:nvSpPr>
          <p:cNvPr id="7" name="TextBox 6"/>
          <p:cNvSpPr txBox="1"/>
          <p:nvPr/>
        </p:nvSpPr>
        <p:spPr>
          <a:xfrm>
            <a:off x="6215074" y="5072074"/>
            <a:ext cx="25003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Arial Narrow" pitchFamily="34" charset="0"/>
              </a:rPr>
              <a:t>«Золотой петушок» в Детском музыкальном театре им. </a:t>
            </a:r>
            <a:r>
              <a:rPr lang="ru-RU" b="1" i="1" dirty="0" err="1" smtClean="0">
                <a:latin typeface="Arial Narrow" pitchFamily="34" charset="0"/>
              </a:rPr>
              <a:t>Н.И.Сац</a:t>
            </a:r>
            <a:endParaRPr lang="ru-RU" b="1" i="1" dirty="0">
              <a:latin typeface="Arial Narrow" pitchFamily="34" charset="0"/>
            </a:endParaRPr>
          </a:p>
        </p:txBody>
      </p:sp>
      <p:pic>
        <p:nvPicPr>
          <p:cNvPr id="5" name="Рисунок 4" descr="Театр0027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571604" y="4152574"/>
            <a:ext cx="4500594" cy="2553979"/>
          </a:xfrm>
          <a:prstGeom prst="rect">
            <a:avLst/>
          </a:prstGeom>
          <a:ln w="19050">
            <a:solidFill>
              <a:srgbClr val="C2109C"/>
            </a:solidFill>
            <a:prstDash val="sysDash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атр000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14282" y="285728"/>
            <a:ext cx="2896920" cy="4000001"/>
          </a:xfrm>
          <a:prstGeom prst="rect">
            <a:avLst/>
          </a:prstGeom>
          <a:ln w="19050">
            <a:solidFill>
              <a:srgbClr val="C2109C"/>
            </a:solidFill>
            <a:prstDash val="sysDash"/>
          </a:ln>
        </p:spPr>
      </p:pic>
      <p:pic>
        <p:nvPicPr>
          <p:cNvPr id="6" name="Рисунок 5" descr="Театр0025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57224" y="1071546"/>
            <a:ext cx="2876712" cy="4071966"/>
          </a:xfrm>
          <a:prstGeom prst="rect">
            <a:avLst/>
          </a:prstGeom>
          <a:ln w="19050">
            <a:solidFill>
              <a:srgbClr val="C2109C"/>
            </a:solidFill>
            <a:prstDash val="sysDash"/>
          </a:ln>
        </p:spPr>
      </p:pic>
      <p:sp>
        <p:nvSpPr>
          <p:cNvPr id="8" name="TextBox 7"/>
          <p:cNvSpPr txBox="1"/>
          <p:nvPr/>
        </p:nvSpPr>
        <p:spPr>
          <a:xfrm>
            <a:off x="357158" y="5572140"/>
            <a:ext cx="25003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Arial Narrow" pitchFamily="34" charset="0"/>
              </a:rPr>
              <a:t>«Белоснежка» в Детском музыкальном театре им. </a:t>
            </a:r>
            <a:r>
              <a:rPr lang="ru-RU" b="1" i="1" dirty="0" err="1" smtClean="0">
                <a:latin typeface="Arial Narrow" pitchFamily="34" charset="0"/>
              </a:rPr>
              <a:t>Н.И.Сац</a:t>
            </a:r>
            <a:endParaRPr lang="ru-RU" b="1" i="1" dirty="0">
              <a:latin typeface="Arial Narrow" pitchFamily="34" charset="0"/>
            </a:endParaRPr>
          </a:p>
        </p:txBody>
      </p:sp>
      <p:pic>
        <p:nvPicPr>
          <p:cNvPr id="9" name="Рисунок 8" descr="биз0004.BMP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5286380" y="214290"/>
            <a:ext cx="3296050" cy="4480499"/>
          </a:xfrm>
          <a:prstGeom prst="rect">
            <a:avLst/>
          </a:prstGeom>
          <a:ln>
            <a:solidFill>
              <a:srgbClr val="C2109C"/>
            </a:solidFill>
            <a:prstDash val="dash"/>
          </a:ln>
        </p:spPr>
      </p:pic>
      <p:pic>
        <p:nvPicPr>
          <p:cNvPr id="10" name="Рисунок 9" descr="биз0005.BMP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4857752" y="1428736"/>
            <a:ext cx="3045728" cy="4357718"/>
          </a:xfrm>
          <a:prstGeom prst="rect">
            <a:avLst/>
          </a:prstGeom>
          <a:ln>
            <a:solidFill>
              <a:srgbClr val="C2109C"/>
            </a:solidFill>
            <a:prstDash val="dash"/>
          </a:ln>
        </p:spPr>
      </p:pic>
      <p:sp>
        <p:nvSpPr>
          <p:cNvPr id="11" name="TextBox 10"/>
          <p:cNvSpPr txBox="1"/>
          <p:nvPr/>
        </p:nvSpPr>
        <p:spPr>
          <a:xfrm>
            <a:off x="4786314" y="592933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Arial Narrow" pitchFamily="34" charset="0"/>
              </a:rPr>
              <a:t>Спектакль «Приключения Людвига и </a:t>
            </a:r>
            <a:r>
              <a:rPr lang="ru-RU" b="1" i="1" dirty="0" err="1" smtClean="0">
                <a:latin typeface="Arial Narrow" pitchFamily="34" charset="0"/>
              </a:rPr>
              <a:t>Тутты</a:t>
            </a:r>
            <a:r>
              <a:rPr lang="ru-RU" b="1" i="1" dirty="0" smtClean="0">
                <a:latin typeface="Arial Narrow" pitchFamily="34" charset="0"/>
              </a:rPr>
              <a:t>»</a:t>
            </a:r>
            <a:endParaRPr lang="ru-RU" b="1" i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атр001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142852"/>
            <a:ext cx="2885139" cy="3992296"/>
          </a:xfrm>
          <a:prstGeom prst="rect">
            <a:avLst/>
          </a:prstGeom>
          <a:ln w="19050">
            <a:solidFill>
              <a:srgbClr val="C2109C"/>
            </a:solidFill>
            <a:prstDash val="sysDash"/>
          </a:ln>
        </p:spPr>
      </p:pic>
      <p:pic>
        <p:nvPicPr>
          <p:cNvPr id="5" name="Рисунок 4" descr="Театр0016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785918" y="2821304"/>
            <a:ext cx="2798514" cy="4036696"/>
          </a:xfrm>
          <a:prstGeom prst="rect">
            <a:avLst/>
          </a:prstGeom>
          <a:ln w="19050">
            <a:solidFill>
              <a:srgbClr val="C2109C"/>
            </a:solidFill>
            <a:prstDash val="sysDash"/>
          </a:ln>
        </p:spPr>
      </p:pic>
      <p:sp>
        <p:nvSpPr>
          <p:cNvPr id="6" name="TextBox 5"/>
          <p:cNvSpPr txBox="1"/>
          <p:nvPr/>
        </p:nvSpPr>
        <p:spPr>
          <a:xfrm>
            <a:off x="2143108" y="5143512"/>
            <a:ext cx="2428892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Arial Narrow" pitchFamily="34" charset="0"/>
              </a:rPr>
              <a:t>Сказочная опера Римского-Корсакова </a:t>
            </a:r>
          </a:p>
          <a:p>
            <a:r>
              <a:rPr lang="ru-RU" b="1" i="1" dirty="0" smtClean="0">
                <a:latin typeface="Arial Narrow" pitchFamily="34" charset="0"/>
              </a:rPr>
              <a:t>в петербургском театре «Зазеркалье»</a:t>
            </a:r>
            <a:endParaRPr lang="ru-RU" b="1" i="1" dirty="0">
              <a:latin typeface="Arial Narrow" pitchFamily="34" charset="0"/>
            </a:endParaRPr>
          </a:p>
        </p:txBody>
      </p:sp>
      <p:pic>
        <p:nvPicPr>
          <p:cNvPr id="8" name="Рисунок 7" descr="биз0006.BMP"/>
          <p:cNvPicPr>
            <a:picLocks noChangeAspect="1"/>
          </p:cNvPicPr>
          <p:nvPr/>
        </p:nvPicPr>
        <p:blipFill>
          <a:blip r:embed="rId4" cstate="email"/>
          <a:srcRect r="-84"/>
          <a:stretch>
            <a:fillRect/>
          </a:stretch>
        </p:blipFill>
        <p:spPr>
          <a:xfrm>
            <a:off x="5000628" y="2214554"/>
            <a:ext cx="3071834" cy="4204674"/>
          </a:xfrm>
          <a:prstGeom prst="rect">
            <a:avLst/>
          </a:prstGeom>
          <a:ln>
            <a:solidFill>
              <a:srgbClr val="C2109C"/>
            </a:solidFill>
            <a:prstDash val="dash"/>
          </a:ln>
        </p:spPr>
      </p:pic>
      <p:pic>
        <p:nvPicPr>
          <p:cNvPr id="7" name="Рисунок 6" descr="биз0007.BMP"/>
          <p:cNvPicPr>
            <a:picLocks noChangeAspect="1"/>
          </p:cNvPicPr>
          <p:nvPr/>
        </p:nvPicPr>
        <p:blipFill>
          <a:blip r:embed="rId5" cstate="email"/>
          <a:srcRect r="-91"/>
          <a:stretch>
            <a:fillRect/>
          </a:stretch>
        </p:blipFill>
        <p:spPr>
          <a:xfrm>
            <a:off x="5357818" y="928670"/>
            <a:ext cx="3145374" cy="4649682"/>
          </a:xfrm>
          <a:prstGeom prst="rect">
            <a:avLst/>
          </a:prstGeom>
          <a:ln>
            <a:solidFill>
              <a:srgbClr val="C2109C"/>
            </a:solidFill>
            <a:prstDash val="dash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атр001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286380" y="2643182"/>
            <a:ext cx="2786082" cy="3957799"/>
          </a:xfrm>
          <a:prstGeom prst="rect">
            <a:avLst/>
          </a:prstGeom>
          <a:ln w="19050">
            <a:solidFill>
              <a:srgbClr val="C2109C"/>
            </a:solidFill>
            <a:prstDash val="sysDash"/>
          </a:ln>
        </p:spPr>
      </p:pic>
      <p:pic>
        <p:nvPicPr>
          <p:cNvPr id="3" name="Рисунок 2" descr="Театр001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85786" y="214290"/>
            <a:ext cx="3071834" cy="4189089"/>
          </a:xfrm>
          <a:prstGeom prst="rect">
            <a:avLst/>
          </a:prstGeom>
          <a:ln w="19050">
            <a:solidFill>
              <a:srgbClr val="C2109C"/>
            </a:solidFill>
            <a:prstDash val="sysDash"/>
          </a:ln>
        </p:spPr>
      </p:pic>
      <p:sp>
        <p:nvSpPr>
          <p:cNvPr id="4" name="TextBox 3"/>
          <p:cNvSpPr txBox="1"/>
          <p:nvPr/>
        </p:nvSpPr>
        <p:spPr>
          <a:xfrm>
            <a:off x="571472" y="4572008"/>
            <a:ext cx="3857652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Arial Narrow" pitchFamily="34" charset="0"/>
              </a:rPr>
              <a:t>Театр предметных кукол – широкое поле деятельности для юных мастеров и умельцев. Книга поможет пробудить в детях фантазию, страсть к творчеству. </a:t>
            </a:r>
          </a:p>
          <a:p>
            <a:pPr algn="ctr"/>
            <a:r>
              <a:rPr lang="ru-RU" b="1" i="1" dirty="0" smtClean="0">
                <a:latin typeface="Arial Narrow" pitchFamily="34" charset="0"/>
              </a:rPr>
              <a:t>В сборник входят тексты пьес для кукольного театра.</a:t>
            </a:r>
            <a:endParaRPr lang="ru-RU" b="1" i="1" dirty="0">
              <a:latin typeface="Arial Narrow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357166"/>
            <a:ext cx="4143404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Arial Narrow" pitchFamily="34" charset="0"/>
              </a:rPr>
              <a:t>Современные дети смутно представляют традиции и обычаи своих предков. Книга дает возможность ребятам ознакомиться со старинными праздничными гуляниями, самим  принять участие в сценических выступлениях. </a:t>
            </a:r>
            <a:endParaRPr lang="ru-RU" b="1" i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атр0005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14282" y="214290"/>
            <a:ext cx="2995186" cy="3858062"/>
          </a:xfrm>
          <a:prstGeom prst="rect">
            <a:avLst/>
          </a:prstGeom>
          <a:ln w="19050">
            <a:solidFill>
              <a:srgbClr val="C2109C"/>
            </a:solidFill>
            <a:prstDash val="sysDash"/>
          </a:ln>
        </p:spPr>
      </p:pic>
      <p:pic>
        <p:nvPicPr>
          <p:cNvPr id="3" name="Рисунок 2" descr="Театр0006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000232" y="1857364"/>
            <a:ext cx="2571768" cy="3392083"/>
          </a:xfrm>
          <a:prstGeom prst="rect">
            <a:avLst/>
          </a:prstGeom>
          <a:ln w="19050">
            <a:solidFill>
              <a:srgbClr val="C2109C"/>
            </a:solidFill>
            <a:prstDash val="sysDash"/>
          </a:ln>
        </p:spPr>
      </p:pic>
      <p:pic>
        <p:nvPicPr>
          <p:cNvPr id="4" name="Рисунок 3" descr="Театр0007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4929190" y="214290"/>
            <a:ext cx="1702537" cy="4151691"/>
          </a:xfrm>
          <a:prstGeom prst="rect">
            <a:avLst/>
          </a:prstGeom>
          <a:ln w="19050">
            <a:solidFill>
              <a:srgbClr val="C2109C"/>
            </a:solidFill>
            <a:prstDash val="sysDash"/>
          </a:ln>
        </p:spPr>
      </p:pic>
      <p:pic>
        <p:nvPicPr>
          <p:cNvPr id="5" name="Рисунок 4" descr="Театр0007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6858016" y="3762353"/>
            <a:ext cx="1702537" cy="2646368"/>
          </a:xfrm>
          <a:prstGeom prst="rect">
            <a:avLst/>
          </a:prstGeom>
          <a:ln w="19050">
            <a:solidFill>
              <a:srgbClr val="C2109C"/>
            </a:solidFill>
            <a:prstDash val="sysDash"/>
          </a:ln>
        </p:spPr>
      </p:pic>
      <p:sp>
        <p:nvSpPr>
          <p:cNvPr id="6" name="TextBox 5"/>
          <p:cNvSpPr txBox="1"/>
          <p:nvPr/>
        </p:nvSpPr>
        <p:spPr>
          <a:xfrm>
            <a:off x="1142976" y="5429264"/>
            <a:ext cx="5072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latin typeface="Arial Narrow" pitchFamily="34" charset="0"/>
              </a:rPr>
              <a:t>Статья посвящена Х фестивалю-семинару детской театральной педагогики «Пролог-Весна», прошедшему  в Москве  в мае  2013 года.</a:t>
            </a:r>
            <a:endParaRPr lang="ru-RU" b="1" i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из0002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857884" y="214290"/>
            <a:ext cx="2836619" cy="4071942"/>
          </a:xfrm>
          <a:prstGeom prst="rect">
            <a:avLst/>
          </a:prstGeom>
          <a:ln>
            <a:solidFill>
              <a:srgbClr val="C2109C"/>
            </a:solidFill>
            <a:prstDash val="dash"/>
          </a:ln>
        </p:spPr>
      </p:pic>
      <p:pic>
        <p:nvPicPr>
          <p:cNvPr id="3" name="Рисунок 2" descr="биз0003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643438" y="3029498"/>
            <a:ext cx="2411282" cy="3542750"/>
          </a:xfrm>
          <a:prstGeom prst="rect">
            <a:avLst/>
          </a:prstGeom>
          <a:ln>
            <a:solidFill>
              <a:srgbClr val="C2109C"/>
            </a:solidFill>
            <a:prstDash val="dash"/>
          </a:ln>
        </p:spPr>
      </p:pic>
      <p:pic>
        <p:nvPicPr>
          <p:cNvPr id="4" name="Рисунок 3" descr="биз0008.BMP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214282" y="214290"/>
            <a:ext cx="2841073" cy="3643338"/>
          </a:xfrm>
          <a:prstGeom prst="rect">
            <a:avLst/>
          </a:prstGeom>
          <a:ln>
            <a:solidFill>
              <a:srgbClr val="C2109C"/>
            </a:solidFill>
            <a:prstDash val="dash"/>
          </a:ln>
        </p:spPr>
      </p:pic>
      <p:pic>
        <p:nvPicPr>
          <p:cNvPr id="5" name="Рисунок 4" descr="биз0009.BMP"/>
          <p:cNvPicPr>
            <a:picLocks noChangeAspect="1"/>
          </p:cNvPicPr>
          <p:nvPr/>
        </p:nvPicPr>
        <p:blipFill>
          <a:blip r:embed="rId5" cstate="email"/>
          <a:srcRect b="-85"/>
          <a:stretch>
            <a:fillRect/>
          </a:stretch>
        </p:blipFill>
        <p:spPr>
          <a:xfrm>
            <a:off x="1571604" y="2928934"/>
            <a:ext cx="2707905" cy="3500462"/>
          </a:xfrm>
          <a:prstGeom prst="rect">
            <a:avLst/>
          </a:prstGeom>
          <a:ln>
            <a:solidFill>
              <a:srgbClr val="C2109C"/>
            </a:solidFill>
            <a:prstDash val="dash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из0001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71472" y="2795782"/>
            <a:ext cx="2643206" cy="3847928"/>
          </a:xfrm>
          <a:prstGeom prst="rect">
            <a:avLst/>
          </a:prstGeom>
          <a:ln>
            <a:solidFill>
              <a:srgbClr val="C2109C"/>
            </a:solidFill>
            <a:prstDash val="dash"/>
          </a:ln>
        </p:spPr>
      </p:pic>
      <p:pic>
        <p:nvPicPr>
          <p:cNvPr id="3" name="Рисунок 2" descr="биз0001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143504" y="428604"/>
            <a:ext cx="2887332" cy="4071966"/>
          </a:xfrm>
          <a:prstGeom prst="rect">
            <a:avLst/>
          </a:prstGeom>
          <a:ln>
            <a:solidFill>
              <a:srgbClr val="C2109C"/>
            </a:solidFill>
            <a:prstDash val="dash"/>
          </a:ln>
        </p:spPr>
      </p:pic>
      <p:sp>
        <p:nvSpPr>
          <p:cNvPr id="4" name="TextBox 3"/>
          <p:cNvSpPr txBox="1"/>
          <p:nvPr/>
        </p:nvSpPr>
        <p:spPr>
          <a:xfrm>
            <a:off x="214282" y="214290"/>
            <a:ext cx="34290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Arial Narrow" pitchFamily="34" charset="0"/>
              </a:rPr>
              <a:t>В сборник вошли пьесы для драматических школьных коллективов, а также пьесы для театра кукол. Кроме того, в сборнике даны новогодние представления, доступные для проведения обучающимися старших и средних классов.</a:t>
            </a:r>
            <a:endParaRPr lang="ru-RU" b="1" i="1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628" y="4786322"/>
            <a:ext cx="37147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latin typeface="Arial Narrow" pitchFamily="34" charset="0"/>
              </a:rPr>
              <a:t>В книге представлены программы игровых и театрализованных представлений для детей 5-13 лет. Сборник адресован дошкольным педагогам, педагогам дополнительного образования и др.</a:t>
            </a:r>
            <a:endParaRPr lang="ru-RU" b="1" i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29112270.2637929_a.jpg"/>
          <p:cNvPicPr>
            <a:picLocks noChangeAspect="1"/>
          </p:cNvPicPr>
          <p:nvPr/>
        </p:nvPicPr>
        <p:blipFill>
          <a:blip r:embed="rId2">
            <a:lum bright="13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43306" y="142852"/>
            <a:ext cx="4143404" cy="2554545"/>
          </a:xfrm>
          <a:prstGeom prst="rect">
            <a:avLst/>
          </a:prstGeom>
          <a:solidFill>
            <a:srgbClr val="B0D4F2">
              <a:alpha val="0"/>
            </a:srgbClr>
          </a:solidFill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A30D83"/>
                </a:solidFill>
                <a:latin typeface="Arial Narrow" pitchFamily="34" charset="0"/>
              </a:rPr>
              <a:t>“Театр – это волшебный мир.</a:t>
            </a:r>
            <a:r>
              <a:rPr lang="ru-RU" sz="2000" b="1" dirty="0" smtClean="0">
                <a:solidFill>
                  <a:srgbClr val="A30D83"/>
                </a:solidFill>
                <a:latin typeface="Arial Narrow" pitchFamily="34" charset="0"/>
              </a:rPr>
              <a:t> </a:t>
            </a:r>
            <a:r>
              <a:rPr lang="ru-RU" sz="2000" b="1" i="1" dirty="0" smtClean="0">
                <a:solidFill>
                  <a:srgbClr val="A30D83"/>
                </a:solidFill>
                <a:latin typeface="Arial Narrow" pitchFamily="34" charset="0"/>
              </a:rPr>
              <a:t>Он дает уроки красоты, морали</a:t>
            </a:r>
            <a:r>
              <a:rPr lang="ru-RU" sz="2000" b="1" dirty="0" smtClean="0">
                <a:solidFill>
                  <a:srgbClr val="A30D83"/>
                </a:solidFill>
                <a:latin typeface="Arial Narrow" pitchFamily="34" charset="0"/>
              </a:rPr>
              <a:t> </a:t>
            </a:r>
            <a:r>
              <a:rPr lang="ru-RU" sz="2000" b="1" i="1" dirty="0" smtClean="0">
                <a:solidFill>
                  <a:srgbClr val="A30D83"/>
                </a:solidFill>
                <a:latin typeface="Arial Narrow" pitchFamily="34" charset="0"/>
              </a:rPr>
              <a:t>и нравственности.</a:t>
            </a:r>
            <a:r>
              <a:rPr lang="ru-RU" sz="2000" b="1" dirty="0" smtClean="0">
                <a:solidFill>
                  <a:srgbClr val="A30D83"/>
                </a:solidFill>
                <a:latin typeface="Arial Narrow" pitchFamily="34" charset="0"/>
              </a:rPr>
              <a:t> </a:t>
            </a:r>
            <a:r>
              <a:rPr lang="ru-RU" sz="2000" b="1" i="1" dirty="0" smtClean="0">
                <a:solidFill>
                  <a:srgbClr val="A30D83"/>
                </a:solidFill>
                <a:latin typeface="Arial Narrow" pitchFamily="34" charset="0"/>
              </a:rPr>
              <a:t>А чем они богаче, тем успешнее</a:t>
            </a:r>
            <a:r>
              <a:rPr lang="ru-RU" sz="2000" b="1" dirty="0" smtClean="0">
                <a:solidFill>
                  <a:srgbClr val="A30D83"/>
                </a:solidFill>
                <a:latin typeface="Arial Narrow" pitchFamily="34" charset="0"/>
              </a:rPr>
              <a:t> </a:t>
            </a:r>
            <a:r>
              <a:rPr lang="ru-RU" sz="2000" b="1" i="1" dirty="0" smtClean="0">
                <a:solidFill>
                  <a:srgbClr val="A30D83"/>
                </a:solidFill>
                <a:latin typeface="Arial Narrow" pitchFamily="34" charset="0"/>
              </a:rPr>
              <a:t>идет развитие духовного мира детей…”</a:t>
            </a:r>
          </a:p>
          <a:p>
            <a:pPr algn="ctr"/>
            <a:endParaRPr lang="ru-RU" sz="2000" b="1" i="1" dirty="0" smtClean="0">
              <a:solidFill>
                <a:srgbClr val="A30D83"/>
              </a:solidFill>
              <a:latin typeface="Arial Narrow" pitchFamily="34" charset="0"/>
            </a:endParaRPr>
          </a:p>
          <a:p>
            <a:pPr algn="r"/>
            <a:r>
              <a:rPr lang="ru-RU" sz="2000" b="1" dirty="0" smtClean="0">
                <a:solidFill>
                  <a:srgbClr val="A30D83"/>
                </a:solidFill>
                <a:latin typeface="Arial Narrow" pitchFamily="34" charset="0"/>
              </a:rPr>
              <a:t>   Б. М. Теплов, психолог, доктор педагогических наук</a:t>
            </a:r>
            <a:endParaRPr lang="ru-RU" sz="2000" b="1" dirty="0">
              <a:solidFill>
                <a:srgbClr val="A30D83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000232" y="142852"/>
            <a:ext cx="41434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Список использованной литературы</a:t>
            </a:r>
            <a:endParaRPr kumimoji="0" lang="ru-RU" sz="900" b="0" i="0" u="none" strike="noStrike" cap="none" normalizeH="0" baseline="0" dirty="0" smtClean="0">
              <a:ln>
                <a:noFill/>
              </a:ln>
              <a:effectLst/>
              <a:latin typeface="Arial Narrow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1B3ED5"/>
              </a:solidFill>
              <a:effectLst/>
              <a:latin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42844" y="357166"/>
            <a:ext cx="8858312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ea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Богомолова Ю. П. Кукольный театр – детям [Текст] / Ю. П. Богомолова. -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Гуманит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изд. Центр ВЛАДОС, 2007. – 127 с.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600" b="1" dirty="0" smtClean="0">
                <a:latin typeface="Arial Narrow" pitchFamily="34" charset="0"/>
              </a:rPr>
              <a:t>Григорьева, Ольга Александровна. Школьная театральная педагогика [Текст] : учебное пособие / О. А. Григорьева. — Санкт-Петербург ; Москва ; Краснодар : Лань : Планета музыки, 2015. — 255 с.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600" b="1" dirty="0" smtClean="0">
                <a:latin typeface="Arial Narrow" pitchFamily="34" charset="0"/>
              </a:rPr>
              <a:t>Дзюба, Полина </a:t>
            </a:r>
            <a:r>
              <a:rPr lang="ru-RU" sz="1600" b="1" dirty="0" err="1" smtClean="0">
                <a:latin typeface="Arial Narrow" pitchFamily="34" charset="0"/>
              </a:rPr>
              <a:t>Прокофьевна</a:t>
            </a:r>
            <a:r>
              <a:rPr lang="ru-RU" sz="1600" b="1" dirty="0" smtClean="0">
                <a:latin typeface="Arial Narrow" pitchFamily="34" charset="0"/>
              </a:rPr>
              <a:t>. Сказка на сцене [Текст] : сказки-мюзиклы, </a:t>
            </a:r>
            <a:r>
              <a:rPr lang="ru-RU" sz="1600" b="1" dirty="0" err="1" smtClean="0">
                <a:latin typeface="Arial Narrow" pitchFamily="34" charset="0"/>
              </a:rPr>
              <a:t>пасхал</a:t>
            </a:r>
            <a:r>
              <a:rPr lang="ru-RU" sz="1600" b="1" dirty="0" smtClean="0">
                <a:latin typeface="Arial Narrow" pitchFamily="34" charset="0"/>
              </a:rPr>
              <a:t>. и </a:t>
            </a:r>
            <a:r>
              <a:rPr lang="ru-RU" sz="1600" b="1" dirty="0" err="1" smtClean="0">
                <a:latin typeface="Arial Narrow" pitchFamily="34" charset="0"/>
              </a:rPr>
              <a:t>рождеств</a:t>
            </a:r>
            <a:r>
              <a:rPr lang="ru-RU" sz="1600" b="1" dirty="0" smtClean="0">
                <a:latin typeface="Arial Narrow" pitchFamily="34" charset="0"/>
              </a:rPr>
              <a:t>. постановки / П. П. Дзюба. — Ростов </a:t>
            </a:r>
            <a:r>
              <a:rPr lang="ru-RU" sz="1600" b="1" dirty="0" err="1" smtClean="0">
                <a:latin typeface="Arial Narrow" pitchFamily="34" charset="0"/>
              </a:rPr>
              <a:t>н</a:t>
            </a:r>
            <a:r>
              <a:rPr lang="ru-RU" sz="1600" b="1" dirty="0" smtClean="0">
                <a:latin typeface="Arial Narrow" pitchFamily="34" charset="0"/>
              </a:rPr>
              <a:t>/Д : Феникс, 2005. — 224 с. 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Долинская, Е. Б. Балет «Снегурочка» в Детском музыкальном театре им. Н. И.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Сац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[Текст] / Е. Б. Долинская // Музыка в школе. – 2008. - № 1. – С. 57-58.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Долинская, Е. Б. Во славу «охранительной» педагогики [Текст] / Е. Б. Долинская // Музыкальная жизнь. – 2014. - № 4. – С. 74-75.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Долинская, Е. Б. Небылицы в лицах [Текст] / Е. Б. Долинская // Музыкальная жизнь. – 2013. - № 5. – С. 22-23.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Долинская, Е. Б. Развивая традиции [Текст] / Е. Б. Долинская // Музыкальная жизнь. – 2013. - № 11. – С. 18-19.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600" b="1" dirty="0" err="1" smtClean="0">
                <a:latin typeface="Arial Narrow" pitchFamily="34" charset="0"/>
              </a:rPr>
              <a:t>Каришнев-Лубоцкий</a:t>
            </a:r>
            <a:r>
              <a:rPr lang="ru-RU" sz="1600" b="1" dirty="0" smtClean="0">
                <a:latin typeface="Arial Narrow" pitchFamily="34" charset="0"/>
              </a:rPr>
              <a:t>, М.  А. Театрализованные представления для детей школьного возраста [Текст] : [сборник] / М. А. </a:t>
            </a:r>
            <a:r>
              <a:rPr lang="ru-RU" sz="1600" b="1" dirty="0" err="1" smtClean="0">
                <a:latin typeface="Arial Narrow" pitchFamily="34" charset="0"/>
              </a:rPr>
              <a:t>Каришнев-Лубоцкий</a:t>
            </a:r>
            <a:r>
              <a:rPr lang="ru-RU" sz="1600" b="1" dirty="0" smtClean="0">
                <a:latin typeface="Arial Narrow" pitchFamily="34" charset="0"/>
              </a:rPr>
              <a:t>. — М. : </a:t>
            </a:r>
            <a:r>
              <a:rPr lang="ru-RU" sz="1600" b="1" dirty="0" err="1" smtClean="0">
                <a:latin typeface="Arial Narrow" pitchFamily="34" charset="0"/>
              </a:rPr>
              <a:t>Владос</a:t>
            </a:r>
            <a:r>
              <a:rPr lang="ru-RU" sz="1600" b="1" dirty="0" smtClean="0">
                <a:latin typeface="Arial Narrow" pitchFamily="34" charset="0"/>
              </a:rPr>
              <a:t>, 2005. — 280 с. 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600" b="1" dirty="0" err="1" smtClean="0">
                <a:latin typeface="Arial Narrow" pitchFamily="34" charset="0"/>
              </a:rPr>
              <a:t>Матис</a:t>
            </a:r>
            <a:r>
              <a:rPr lang="ru-RU" sz="1600" b="1" dirty="0" smtClean="0">
                <a:latin typeface="Arial Narrow" pitchFamily="34" charset="0"/>
              </a:rPr>
              <a:t>, А. Н. Музыкально-театральное воспитание в школе [Текст] / А. Н. </a:t>
            </a:r>
            <a:r>
              <a:rPr lang="ru-RU" sz="1600" b="1" dirty="0" err="1" smtClean="0">
                <a:latin typeface="Arial Narrow" pitchFamily="34" charset="0"/>
              </a:rPr>
              <a:t>Матис</a:t>
            </a:r>
            <a:r>
              <a:rPr lang="ru-RU" sz="1600" b="1" dirty="0" smtClean="0">
                <a:latin typeface="Arial Narrow" pitchFamily="34" charset="0"/>
              </a:rPr>
              <a:t> // Музыка в школе. – 2012. - № 4. – С. 65-68.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Матусевич, А. Развлекая развиваем [Текст] / А. Матусевич // Музыкальная жизнь. – 2014. - № 5.- С. 24-25.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  <a:latin typeface="Arial Narrow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Матусевич, А. Снегурочка в Зазеркалье [Текст] / А. Матусевич // Музыкальная жизнь. – 2013. - № 4.- С. 20-21.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1600" b="1" dirty="0" smtClean="0">
                <a:latin typeface="Arial Narrow" pitchFamily="34" charset="0"/>
              </a:rPr>
              <a:t>Матусевич, А. Многоликое "Зазеркалье" [Текст] / А. Матусевич // Музыкальная жизнь. — 2016. — № 10. — С. 22-24.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428604"/>
            <a:ext cx="792961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3"/>
            </a:pPr>
            <a:r>
              <a:rPr lang="ru-RU" sz="1600" b="1" dirty="0" smtClean="0">
                <a:latin typeface="Arial Narrow" pitchFamily="34" charset="0"/>
              </a:rPr>
              <a:t>Матусевич, А. Невозможное возможно [Текст] / А. Матусевич // Музыкальная жизнь. — 2016. — № 4. — С. 26-27. 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3"/>
            </a:pPr>
            <a:r>
              <a:rPr lang="ru-RU" sz="1600" b="1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Никитина, А. От сумерек к заре [Текст] / А. Никитина // Искусство в школе. – 2013. - № 4. – С. 55-59</a:t>
            </a:r>
            <a:endParaRPr lang="ru-RU" sz="1600" b="1" dirty="0" smtClean="0">
              <a:latin typeface="Arial Narrow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3"/>
            </a:pPr>
            <a:r>
              <a:rPr lang="ru-RU" sz="1600" b="1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Опарина, Н. А. Пьесы, сценарии для детей и юношества [Текст] / Н. А. Опарина. – М. : </a:t>
            </a:r>
            <a:r>
              <a:rPr lang="ru-RU" sz="1600" b="1" dirty="0" err="1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Гуманит</a:t>
            </a:r>
            <a:r>
              <a:rPr lang="ru-RU" sz="1600" b="1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изд. Центр ВЛАДОС,2003. – 480 с.</a:t>
            </a:r>
            <a:endParaRPr lang="ru-RU" sz="1600" b="1" dirty="0" smtClean="0">
              <a:latin typeface="Arial Narrow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3"/>
            </a:pPr>
            <a:r>
              <a:rPr lang="ru-RU" sz="1600" b="1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Петров, И. Ф. Театр предметных кукол [Текст] / И. Ф. Петров. – М. : </a:t>
            </a:r>
            <a:r>
              <a:rPr lang="ru-RU" sz="1600" b="1" dirty="0" err="1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Гуманит</a:t>
            </a:r>
            <a:r>
              <a:rPr lang="ru-RU" sz="1600" b="1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изд. Центр ВЛАДОС, 2004. – 56 с.</a:t>
            </a:r>
            <a:endParaRPr lang="ru-RU" sz="1600" b="1" dirty="0" smtClean="0">
              <a:latin typeface="Arial Narrow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3"/>
            </a:pPr>
            <a:r>
              <a:rPr lang="ru-RU" sz="1600" b="1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Петров, И. Ф. Театрализованные ярмарочные гуляния для детей [Текст] / И. Ф. Петров. – М. : </a:t>
            </a:r>
            <a:r>
              <a:rPr lang="ru-RU" sz="1600" b="1" dirty="0" err="1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Гуманит</a:t>
            </a:r>
            <a:r>
              <a:rPr lang="ru-RU" sz="1600" b="1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изд. Центр ВЛАДОС, 2004. – 84 с.</a:t>
            </a:r>
            <a:endParaRPr lang="ru-RU" sz="1600" b="1" dirty="0" smtClean="0">
              <a:latin typeface="Arial Narrow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3"/>
            </a:pPr>
            <a:r>
              <a:rPr lang="ru-RU" sz="1600" b="1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Рубина, Ю. И. Театр и подросток [Текст] / Ю. И. Рубина. – М. : Просвещение, 1970. – 208 с.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3"/>
            </a:pPr>
            <a:r>
              <a:rPr lang="ru-RU" sz="1600" b="1" dirty="0" smtClean="0">
                <a:latin typeface="Arial Narrow" pitchFamily="34" charset="0"/>
              </a:rPr>
              <a:t>Сазонов, Е. Ю. Воспитывать театром [Текст] / Е. Ю. Сазонов ; беседу вел М. Юрьев // Искусство в школе. — 2014. — № 1. — С. 15.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3"/>
            </a:pPr>
            <a:r>
              <a:rPr lang="ru-RU" sz="1600" b="1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Театр, где играют дети [Текст] / ред. А. Б. Никитина. – М. : </a:t>
            </a:r>
            <a:r>
              <a:rPr lang="ru-RU" sz="1600" b="1" dirty="0" err="1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Гуманит</a:t>
            </a:r>
            <a:r>
              <a:rPr lang="ru-RU" sz="1600" b="1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 изд. Центр ВЛАДОС, 2001. – 288 с.</a:t>
            </a:r>
            <a:endParaRPr lang="ru-RU" sz="1600" b="1" dirty="0" smtClean="0">
              <a:latin typeface="Arial Narrow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3"/>
            </a:pPr>
            <a:r>
              <a:rPr lang="ru-RU" sz="1600" b="1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Ткачева, Е. Е. Его величество театр [Текст] : Рабочая тетрадь к учебному пособию по музыке для 6 класса / Е. Е. Ткачева. – СПб. : СМИО Пресс, 2006. – 131 с.</a:t>
            </a:r>
            <a:endParaRPr lang="ru-RU" sz="1600" b="1" dirty="0" smtClean="0">
              <a:latin typeface="Arial Narrow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3"/>
            </a:pPr>
            <a:r>
              <a:rPr lang="ru-RU" sz="1600" b="1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Ткачева, Е. Е. Его величество театр [Текст] : Учебное пособие по музыке для 6 класса / Е. Е. Ткачева. – СПб. : СМИО Пресс, 2006. – 128 с.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3"/>
            </a:pPr>
            <a:r>
              <a:rPr lang="ru-RU" sz="1600" b="1" dirty="0" smtClean="0">
                <a:latin typeface="Arial Narrow" pitchFamily="34" charset="0"/>
              </a:rPr>
              <a:t>Толченов, О. А. Сценарии игровых и театрализованных представлений для детей разного возраста: </a:t>
            </a:r>
            <a:r>
              <a:rPr lang="ru-RU" sz="1600" b="1" dirty="0" err="1" smtClean="0">
                <a:latin typeface="Arial Narrow" pitchFamily="34" charset="0"/>
              </a:rPr>
              <a:t>Нескучалия</a:t>
            </a:r>
            <a:r>
              <a:rPr lang="ru-RU" sz="1600" b="1" dirty="0" smtClean="0">
                <a:latin typeface="Arial Narrow" pitchFamily="34" charset="0"/>
              </a:rPr>
              <a:t> [Текст] : [сб. игровых программ] / О. А. Толченов [и др.]; ред.-сост. О. А. Толченов. — М. : </a:t>
            </a:r>
            <a:r>
              <a:rPr lang="ru-RU" sz="1600" b="1" dirty="0" err="1" smtClean="0">
                <a:latin typeface="Arial Narrow" pitchFamily="34" charset="0"/>
              </a:rPr>
              <a:t>Владос</a:t>
            </a:r>
            <a:r>
              <a:rPr lang="ru-RU" sz="1600" b="1" dirty="0" smtClean="0">
                <a:latin typeface="Arial Narrow" pitchFamily="34" charset="0"/>
              </a:rPr>
              <a:t>, 2001. — 272 с.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923</Words>
  <PresentationFormat>Экран (4:3)</PresentationFormat>
  <Paragraphs>52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103</cp:revision>
  <dcterms:modified xsi:type="dcterms:W3CDTF">2018-11-21T05:26:21Z</dcterms:modified>
</cp:coreProperties>
</file>