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8" r:id="rId10"/>
    <p:sldId id="299" r:id="rId11"/>
    <p:sldId id="301" r:id="rId12"/>
    <p:sldId id="302" r:id="rId13"/>
    <p:sldId id="303" r:id="rId14"/>
    <p:sldId id="304" r:id="rId15"/>
    <p:sldId id="305" r:id="rId16"/>
    <p:sldId id="300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B3494-6849-4510-BD29-E6BB3B0EAE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E6061-C7DB-42B1-A0A1-330E158D3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E9ADC-5D54-4928-B04A-A314A65B2E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FECFC-B589-4F53-B457-FFE24CC51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9B62-79ED-44F3-804B-9E60E8FEDA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47CCC-5054-476C-B6AA-BE1CE952CC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29DEC-2359-4D3E-BC32-F821ECA638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8DE1D-B016-4303-84D7-81716A25D9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F4FAC-6608-4A2F-B921-06ED62537F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B82D6-25E6-4462-BAF0-958EE3EB77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64335-1257-4BCC-B6E3-6DD7D0A6BF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4D6B94-A22F-4A59-8292-819E41FFD6D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b317dab1958e4ab1541dd33a3167c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0b317dab1958e4ab1541dd33a3167c48"/>
          <p:cNvPicPr>
            <a:picLocks noChangeAspect="1" noChangeArrowheads="1"/>
          </p:cNvPicPr>
          <p:nvPr/>
        </p:nvPicPr>
        <p:blipFill>
          <a:blip r:embed="rId2">
            <a:lum bright="60000" contrast="-60000"/>
          </a:blip>
          <a:srcRect r="57500"/>
          <a:stretch>
            <a:fillRect/>
          </a:stretch>
        </p:blipFill>
        <p:spPr bwMode="auto">
          <a:xfrm>
            <a:off x="228600" y="304800"/>
            <a:ext cx="4114800" cy="62484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3962400" cy="1927225"/>
          </a:xfrm>
        </p:spPr>
        <p:txBody>
          <a:bodyPr/>
          <a:lstStyle/>
          <a:p>
            <a:r>
              <a:rPr lang="ru-RU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Композитор, ищущий неизвестности</a:t>
            </a:r>
            <a:endParaRPr lang="ru-RU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9A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33400"/>
            <a:ext cx="3581400" cy="1524000"/>
          </a:xfrm>
        </p:spPr>
        <p:txBody>
          <a:bodyPr/>
          <a:lstStyle/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9A0000"/>
                </a:solidFill>
                <a:latin typeface="Arial Narrow" pitchFamily="34" charset="0"/>
              </a:rPr>
              <a:t>ИИЦ – Научная библиотека представляет виртуальную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9A0000"/>
                </a:solidFill>
                <a:latin typeface="Arial Narrow" pitchFamily="34" charset="0"/>
              </a:rPr>
              <a:t>выставку</a:t>
            </a:r>
            <a:r>
              <a:rPr lang="ru-RU" sz="2400" i="1" dirty="0" smtClean="0">
                <a:ln>
                  <a:solidFill>
                    <a:srgbClr val="C00000"/>
                  </a:solidFill>
                </a:ln>
                <a:solidFill>
                  <a:srgbClr val="9A0000"/>
                </a:solidFill>
                <a:latin typeface="Arial Narrow" pitchFamily="34" charset="0"/>
              </a:rPr>
              <a:t> </a:t>
            </a:r>
          </a:p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9A0000"/>
                </a:solidFill>
                <a:latin typeface="Arial Narrow" pitchFamily="34" charset="0"/>
              </a:rPr>
              <a:t>к 185-летию со дня рождения А.П. Бородина</a:t>
            </a:r>
            <a:endParaRPr lang="ru-RU" sz="2400" b="1" i="1" dirty="0">
              <a:ln>
                <a:solidFill>
                  <a:srgbClr val="C00000"/>
                </a:solidFill>
              </a:ln>
              <a:solidFill>
                <a:srgbClr val="9A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0" descr="Копия рус_эстрада_00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3581400" cy="33706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8" descr="рус_эстрада_00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9600" y="2971800"/>
            <a:ext cx="4038600" cy="34191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14800" y="762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Рояль А.П.Бородина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638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Комната в квартире А.П.Бородина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рус_эстрада_0051"/>
          <p:cNvPicPr>
            <a:picLocks noChangeAspect="1" noChangeArrowheads="1"/>
          </p:cNvPicPr>
          <p:nvPr/>
        </p:nvPicPr>
        <p:blipFill>
          <a:blip r:embed="rId3"/>
          <a:srcRect t="1775" r="6253" b="2412"/>
          <a:stretch>
            <a:fillRect/>
          </a:stretch>
        </p:blipFill>
        <p:spPr bwMode="auto">
          <a:xfrm rot="515755">
            <a:off x="4396753" y="706062"/>
            <a:ext cx="3285184" cy="49187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7" descr="рус_эстрада_00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90153">
            <a:off x="1167784" y="493034"/>
            <a:ext cx="3267458" cy="48877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0" y="381000"/>
            <a:ext cx="57150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b="1" i="1" dirty="0" smtClean="0"/>
              <a:t>«…Человек, которого я так глубоко, так безмерно ценю и обожаю, которого, я считаю предназначенным для великого будущего. Мне кажется, если не теперь, то когда–</a:t>
            </a:r>
            <a:r>
              <a:rPr lang="ru-RU" b="1" i="1" dirty="0" err="1" smtClean="0"/>
              <a:t>нибудь</a:t>
            </a:r>
            <a:r>
              <a:rPr lang="ru-RU" b="1" i="1" dirty="0" smtClean="0"/>
              <a:t> впоследствии, это самое скажут многие другие» 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b="1" dirty="0" smtClean="0"/>
              <a:t>В. В. Стасов о Бородине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4" descr="рус_эстрада_0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67000"/>
            <a:ext cx="2590800" cy="38985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57400" y="594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И.Е.Репин. Портрет А.П.Бородина</a:t>
            </a:r>
            <a:endParaRPr lang="ru-RU" b="1" dirty="0"/>
          </a:p>
        </p:txBody>
      </p:sp>
      <p:pic>
        <p:nvPicPr>
          <p:cNvPr id="7" name="Рисунок 6" descr="1013760356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-92" b="1961"/>
          <a:stretch>
            <a:fillRect/>
          </a:stretch>
        </p:blipFill>
        <p:spPr>
          <a:xfrm>
            <a:off x="304800" y="990600"/>
            <a:ext cx="2971800" cy="3810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рус_эстрада_00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85800"/>
            <a:ext cx="3803650" cy="4210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5257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А.П. Бородин со своими учениками из Медико-хирургической академии</a:t>
            </a:r>
            <a:endParaRPr lang="ru-RU" dirty="0"/>
          </a:p>
        </p:txBody>
      </p:sp>
      <p:pic>
        <p:nvPicPr>
          <p:cNvPr id="6" name="Рисунок 5" descr="1005372409.jpg"/>
          <p:cNvPicPr>
            <a:picLocks noChangeAspect="1"/>
          </p:cNvPicPr>
          <p:nvPr/>
        </p:nvPicPr>
        <p:blipFill>
          <a:blip r:embed="rId4"/>
          <a:srcRect t="3143" r="6667" b="3143"/>
          <a:stretch>
            <a:fillRect/>
          </a:stretch>
        </p:blipFill>
        <p:spPr>
          <a:xfrm>
            <a:off x="5181600" y="685800"/>
            <a:ext cx="3330498" cy="48768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рус_эстрада_0072"/>
          <p:cNvPicPr>
            <a:picLocks noChangeAspect="1" noChangeArrowheads="1"/>
          </p:cNvPicPr>
          <p:nvPr/>
        </p:nvPicPr>
        <p:blipFill>
          <a:blip r:embed="rId3"/>
          <a:srcRect r="1449" b="560"/>
          <a:stretch>
            <a:fillRect/>
          </a:stretch>
        </p:blipFill>
        <p:spPr bwMode="auto">
          <a:xfrm>
            <a:off x="4267200" y="914400"/>
            <a:ext cx="4503927" cy="3429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191000" y="472440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/>
              <a:t>Члены химической секции Первого съезда естествоиспытателей (Петербург, 1868 г.)   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68580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 dirty="0" smtClean="0"/>
              <a:t>«Бородин стоял бы еще выше по химии, принес бы еще более пользы науке, если бы музыка не отвлекала его слишком много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 dirty="0" smtClean="0"/>
              <a:t>от химии».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 smtClean="0"/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600" b="1" dirty="0" smtClean="0"/>
              <a:t>Д. И. Менделеев</a:t>
            </a:r>
            <a:endParaRPr lang="ru-RU" sz="2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1007026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3182112" cy="42672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6" descr="рус_эстрада_0081"/>
          <p:cNvPicPr>
            <a:picLocks noChangeAspect="1" noChangeArrowheads="1"/>
          </p:cNvPicPr>
          <p:nvPr/>
        </p:nvPicPr>
        <p:blipFill>
          <a:blip r:embed="rId4"/>
          <a:srcRect t="1240" r="819"/>
          <a:stretch>
            <a:fillRect/>
          </a:stretch>
        </p:blipFill>
        <p:spPr bwMode="auto">
          <a:xfrm>
            <a:off x="5715000" y="304800"/>
            <a:ext cx="2971800" cy="44658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6" descr="рус_эстрада_0057"/>
          <p:cNvPicPr>
            <a:picLocks noChangeAspect="1" noChangeArrowheads="1"/>
          </p:cNvPicPr>
          <p:nvPr/>
        </p:nvPicPr>
        <p:blipFill>
          <a:blip r:embed="rId5"/>
          <a:srcRect l="9970" t="4782" r="2295" b="1162"/>
          <a:stretch>
            <a:fillRect/>
          </a:stretch>
        </p:blipFill>
        <p:spPr bwMode="auto">
          <a:xfrm>
            <a:off x="2590800" y="1600200"/>
            <a:ext cx="3352800" cy="449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рус_эстрада_0087"/>
          <p:cNvPicPr>
            <a:picLocks noChangeAspect="1" noChangeArrowheads="1"/>
          </p:cNvPicPr>
          <p:nvPr/>
        </p:nvPicPr>
        <p:blipFill>
          <a:blip r:embed="rId3"/>
          <a:srcRect l="3874" b="1370"/>
          <a:stretch>
            <a:fillRect/>
          </a:stretch>
        </p:blipFill>
        <p:spPr bwMode="auto">
          <a:xfrm>
            <a:off x="533400" y="1066800"/>
            <a:ext cx="2993628" cy="434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62400" y="1295400"/>
            <a:ext cx="472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i="1" dirty="0" smtClean="0"/>
              <a:t>«Оригинальная, обаятельная музыка этой оперы не посрамилась перед несравненным поэтическим произведением, которое послужило ей сюжетом… все так цельно и законченно, так полно музыкального интереса, что внимание не ослабевает ни на минуту и впечатление остается неотразимое».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</a:t>
            </a:r>
            <a:r>
              <a:rPr lang="ru-RU" b="1" dirty="0" smtClean="0"/>
              <a:t>Н. Д. </a:t>
            </a:r>
            <a:r>
              <a:rPr lang="ru-RU" b="1" dirty="0" err="1" smtClean="0"/>
              <a:t>Кашкин</a:t>
            </a:r>
            <a:r>
              <a:rPr lang="ru-RU" b="1" dirty="0" smtClean="0"/>
              <a:t>, муз. критик,     современник Бородина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dirty="0" smtClean="0"/>
              <a:t>об опере «Князь Игорь»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04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«КНЯЗЬ ИГОРЬ»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рус_эстрада_0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2026">
            <a:off x="440935" y="297511"/>
            <a:ext cx="2982217" cy="41972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7" descr="Копия рус_эстрада_0033"/>
          <p:cNvPicPr>
            <a:picLocks noChangeAspect="1" noChangeArrowheads="1"/>
          </p:cNvPicPr>
          <p:nvPr/>
        </p:nvPicPr>
        <p:blipFill>
          <a:blip r:embed="rId4"/>
          <a:srcRect l="7776"/>
          <a:stretch>
            <a:fillRect/>
          </a:stretch>
        </p:blipFill>
        <p:spPr bwMode="auto">
          <a:xfrm rot="684458">
            <a:off x="5385690" y="533743"/>
            <a:ext cx="2959824" cy="37382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6" descr="рус_эстрада_0052"/>
          <p:cNvPicPr>
            <a:picLocks noChangeAspect="1" noChangeArrowheads="1"/>
          </p:cNvPicPr>
          <p:nvPr/>
        </p:nvPicPr>
        <p:blipFill>
          <a:blip r:embed="rId5"/>
          <a:srcRect r="1206" b="1081"/>
          <a:stretch>
            <a:fillRect/>
          </a:stretch>
        </p:blipFill>
        <p:spPr bwMode="auto">
          <a:xfrm>
            <a:off x="2971800" y="2667000"/>
            <a:ext cx="2819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рус_эстрада_0034"/>
          <p:cNvPicPr>
            <a:picLocks noChangeAspect="1" noChangeArrowheads="1"/>
          </p:cNvPicPr>
          <p:nvPr/>
        </p:nvPicPr>
        <p:blipFill>
          <a:blip r:embed="rId3"/>
          <a:srcRect r="1255" b="2500"/>
          <a:stretch>
            <a:fillRect/>
          </a:stretch>
        </p:blipFill>
        <p:spPr>
          <a:xfrm>
            <a:off x="5257800" y="838200"/>
            <a:ext cx="3343031" cy="4419600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457200" y="914400"/>
            <a:ext cx="403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Богатырем русской музыки называют Бородина. Но нам он дорог не только как один из основоположников национально–героического, патриотического стиля русской музыки, не только как создатель высокохудожественных произведений: композитор сумел воплотить те черты характера, которые присущи нашему народу на протяжении всех времен.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838200"/>
            <a:ext cx="419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i="1" dirty="0" smtClean="0"/>
              <a:t>« В музыке Бородина со всей полнотой раскрывается эмоциональное многообразие, богатство чувств нашего народа, которому равно доступны высокий героический порыв и лирически проникновенное любование природой, бранные подвиги и пиршественное веселье, сосредоточенная скорбь и лукавая усмешка».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i="1" dirty="0" smtClean="0"/>
              <a:t>  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i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</a:t>
            </a:r>
            <a:r>
              <a:rPr lang="ru-RU" b="1" dirty="0" smtClean="0"/>
              <a:t>В кн. : Бэлза, И. А. П. Бородин  [Текст] / И. Бэлза. – М. : </a:t>
            </a:r>
            <a:r>
              <a:rPr lang="ru-RU" b="1" dirty="0" err="1" smtClean="0"/>
              <a:t>Музгиз</a:t>
            </a:r>
            <a:r>
              <a:rPr lang="ru-RU" b="1" dirty="0" smtClean="0"/>
              <a:t>, 1944. – с. 51</a:t>
            </a:r>
            <a:endParaRPr lang="ru-RU" b="1" dirty="0"/>
          </a:p>
        </p:txBody>
      </p:sp>
      <p:pic>
        <p:nvPicPr>
          <p:cNvPr id="5" name="Picture 5" descr="рус_эстрада_0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3400475" cy="5038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7924800" cy="5562600"/>
          </a:xfrm>
          <a:effectLst/>
        </p:spPr>
        <p:txBody>
          <a:bodyPr/>
          <a:lstStyle/>
          <a:p>
            <a:pPr algn="ctr">
              <a:buNone/>
            </a:pPr>
            <a:r>
              <a:rPr lang="ru-RU" sz="2000" b="1" dirty="0"/>
              <a:t>      «Самобытный композитор, один из создателей русского симфонизма», «первоклассный химик, которому многим обязана химия», «основатель женских врачебных курсов», «опора и друг учащихся</a:t>
            </a:r>
            <a:r>
              <a:rPr lang="ru-RU" sz="2000" b="1" dirty="0" smtClean="0"/>
              <a:t>» </a:t>
            </a:r>
            <a:r>
              <a:rPr lang="ru-RU" sz="2000" b="1" dirty="0"/>
              <a:t>– эти слова принадлежат современникам </a:t>
            </a:r>
            <a:r>
              <a:rPr lang="ru-RU" sz="2000" b="1" dirty="0" smtClean="0"/>
              <a:t>Александра Порфирьевича </a:t>
            </a:r>
            <a:r>
              <a:rPr lang="ru-RU" sz="2000" b="1" dirty="0" smtClean="0"/>
              <a:t>Бородина (1833 – 1887</a:t>
            </a:r>
            <a:r>
              <a:rPr lang="ru-RU" sz="2000" b="1" dirty="0" smtClean="0"/>
              <a:t>), который </a:t>
            </a:r>
            <a:r>
              <a:rPr lang="ru-RU" sz="2000" b="1" dirty="0" smtClean="0"/>
              <a:t>действительно был и гениальным композитором, и выдающимся ученым–химиком, и видным педагогом, и неутомимым просветителем, и энергичным общественным </a:t>
            </a:r>
            <a:r>
              <a:rPr lang="ru-RU" sz="2000" b="1" dirty="0" smtClean="0"/>
              <a:t>деятелем. </a:t>
            </a:r>
            <a:r>
              <a:rPr lang="ru-RU" sz="2000" b="1" smtClean="0"/>
              <a:t>К</a:t>
            </a:r>
            <a:r>
              <a:rPr lang="ru-RU" sz="2000" b="1" smtClean="0"/>
              <a:t>омпозитором</a:t>
            </a:r>
            <a:r>
              <a:rPr lang="ru-RU" sz="2000" b="1" dirty="0" smtClean="0"/>
              <a:t>, ищущим неизвестности, </a:t>
            </a:r>
            <a:r>
              <a:rPr lang="ru-RU" sz="2000" b="1" dirty="0" smtClean="0"/>
              <a:t>как не </a:t>
            </a:r>
            <a:r>
              <a:rPr lang="ru-RU" sz="2000" b="1" dirty="0" smtClean="0"/>
              <a:t>раз называл себя Бородин. И правда, известности он не искал. Слава сама нашла его – и оказалась народной, живой, нескончаемой.</a:t>
            </a:r>
            <a:endParaRPr lang="ru-RU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рус_эстрада_0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3236869" cy="449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1524000"/>
            <a:ext cx="350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«Князя Игоря» Бородин писал на протяжении многих лет – с 1869 по 1887 год. Он умер, так и не закончив оперу. То немногое, что Бородину оставалось доделать, завершили по эскизам его друзья – Римский–Корсаков и Глазунов. В 1890 году «Князь Игорь» был поставлен на сцене.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638800"/>
            <a:ext cx="3810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/>
              <a:t>Обложка первого издания оперы «Князь Игорь»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5" descr="рус_эстрада_0038"/>
          <p:cNvPicPr>
            <a:picLocks noChangeAspect="1" noChangeArrowheads="1"/>
          </p:cNvPicPr>
          <p:nvPr/>
        </p:nvPicPr>
        <p:blipFill>
          <a:blip r:embed="rId3"/>
          <a:srcRect l="10731"/>
          <a:stretch>
            <a:fillRect/>
          </a:stretch>
        </p:blipFill>
        <p:spPr bwMode="auto">
          <a:xfrm>
            <a:off x="5181600" y="381001"/>
            <a:ext cx="3393580" cy="46481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1371600"/>
            <a:ext cx="4419600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« Я глубоко убежден, что камерная музыка представляет одно из могучих средств для развития музыкального вкуса и понимания».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i="1" dirty="0" smtClean="0"/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000" b="1" dirty="0" smtClean="0"/>
              <a:t>А. П. Бородин</a:t>
            </a:r>
            <a:endParaRPr lang="ru-RU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304800"/>
            <a:ext cx="5410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i="1" dirty="0" smtClean="0"/>
              <a:t>«Эпическое спокойствие, плавность, простор, ширь и величие при колоссальном размахе творческой силы – наиболее характерная черта бородинской музыки».  </a:t>
            </a:r>
          </a:p>
          <a:p>
            <a:pPr>
              <a:buFontTx/>
              <a:buNone/>
            </a:pPr>
            <a:endParaRPr lang="ru-RU" sz="2000" b="1" i="1" dirty="0" smtClean="0"/>
          </a:p>
          <a:p>
            <a:pPr algn="r">
              <a:buFontTx/>
              <a:buNone/>
            </a:pPr>
            <a:r>
              <a:rPr lang="ru-RU" b="1" dirty="0" smtClean="0"/>
              <a:t>Б.В.Асафьев</a:t>
            </a:r>
          </a:p>
        </p:txBody>
      </p:sp>
      <p:pic>
        <p:nvPicPr>
          <p:cNvPr id="8" name="Picture 6" descr="рус_эстрада_0054"/>
          <p:cNvPicPr>
            <a:picLocks noChangeAspect="1" noChangeArrowheads="1"/>
          </p:cNvPicPr>
          <p:nvPr/>
        </p:nvPicPr>
        <p:blipFill>
          <a:blip r:embed="rId3"/>
          <a:srcRect r="5500" b="8974"/>
          <a:stretch>
            <a:fillRect/>
          </a:stretch>
        </p:blipFill>
        <p:spPr bwMode="auto">
          <a:xfrm>
            <a:off x="1981200" y="3352800"/>
            <a:ext cx="2286000" cy="31490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5" descr="рус_эстрада_00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09801"/>
            <a:ext cx="2241485" cy="304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Рисунок 8" descr="ob_8464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57200"/>
            <a:ext cx="2311908" cy="31242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6" descr="рус_эстрада_00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048000"/>
            <a:ext cx="2360865" cy="33184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533400"/>
            <a:ext cx="419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sz="2000" b="1" i="1" dirty="0" smtClean="0"/>
              <a:t>«Талант Бородина равно могуч и поразителен как в симфонии, так и в опере, и в романсе. Главные качества его – великанская сила и ширина, колоссальный размах,  стремительность и порывистость, соединенная с изумительной страстностью, нежностью и красотой… Бородин «национален» в такой мере и могучести, как самые высокие композиторы русской школы».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i="1" dirty="0" smtClean="0"/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000" b="1" dirty="0" smtClean="0"/>
              <a:t>В.В. Стасов, русский критик</a:t>
            </a:r>
            <a:endParaRPr lang="ru-RU" sz="2000" dirty="0"/>
          </a:p>
        </p:txBody>
      </p:sp>
      <p:pic>
        <p:nvPicPr>
          <p:cNvPr id="4" name="Picture 5" descr="рус_эстрада_0086"/>
          <p:cNvPicPr>
            <a:picLocks noChangeAspect="1" noChangeArrowheads="1"/>
          </p:cNvPicPr>
          <p:nvPr/>
        </p:nvPicPr>
        <p:blipFill>
          <a:blip r:embed="rId3">
            <a:lum bright="2000" contrast="14000"/>
          </a:blip>
          <a:srcRect/>
          <a:stretch>
            <a:fillRect/>
          </a:stretch>
        </p:blipFill>
        <p:spPr bwMode="auto">
          <a:xfrm>
            <a:off x="4800600" y="533400"/>
            <a:ext cx="3771900" cy="47688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876800" y="5715000"/>
            <a:ext cx="33528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/>
              <a:t>А.П. Бородин в последние  годы жизни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609600"/>
            <a:ext cx="396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smtClean="0"/>
              <a:t>Сорок две научные работы, среди которых немало выдающихся, ряд впервые полученных химических соединений, прогремевшая на весь мир опера «Князь Игорь», могучие симфонии, большое число камерно–инструментальных и фортепианных произведений, романсы и песни, нередко на слова самого Бородина (он был и поэтом!), блестящие статьи о музыке и музыкантах – это неполный список того, что создал Бородин.</a:t>
            </a:r>
            <a:endParaRPr lang="ru-RU" sz="2000" b="1" dirty="0"/>
          </a:p>
        </p:txBody>
      </p:sp>
      <p:pic>
        <p:nvPicPr>
          <p:cNvPr id="4" name="Picture 5" descr="рус_эстрада_0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725" y="304800"/>
            <a:ext cx="3317875" cy="5943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5" descr="рус_эстрада_00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3124200" cy="4854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52400" y="5334000"/>
            <a:ext cx="39624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/>
              <a:t>Надгробный памятник А.П. Бородину в Некрополе мастеров искусств в Санкт-Петербурге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6200" y="914400"/>
            <a:ext cx="50292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i="1" dirty="0" smtClean="0"/>
              <a:t>«Сколько ему досталось даров: и могучий разум ученого, и гений композитора, и литературное дарование. Ни одного таланта он не зарыл в землю, все развил и отдал своему народу, человечеству. Он был красив, добр, остроумен, всегда полон жизни и энергии. Он много сделал, но он мог бы сделать еще больше, если бы ему хватило времени…»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i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i="1" dirty="0" smtClean="0"/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1600" b="1" dirty="0" smtClean="0"/>
              <a:t>В кн. : Ильин, М. Александр Порфирьевич Бородин [Текст] / М. Ильин, Е. Сегал. – М. : Правда, 1989. – 480 с.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i="1" dirty="0" smtClean="0"/>
          </a:p>
          <a:p>
            <a:pPr algn="just">
              <a:lnSpc>
                <a:spcPct val="90000"/>
              </a:lnSpc>
            </a:pPr>
            <a:endParaRPr lang="ru-RU" b="1" dirty="0" smtClean="0"/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dirty="0" smtClean="0"/>
              <a:t>   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3810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СПИСОК ИСПОЛЬЗОВАННОЙ ЛИТЕРАТУРЫ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838200"/>
            <a:ext cx="76200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Бородин, А. П. Арии [Ноты] / А. П. Бородин. – М. : Музыка, 1982. – 54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Бородин, А. П. Избранные романсы и песни [Ноты]  / А. П. Бородин. – М. : Музыка, 1990. – 31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Бородин, А. П. «Князь Игорь»: оперное либретто [ Текст] / А. П. Бородин. – М. : Музыка, 1965. – 95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Бородин, А. П. Князь Игорь [Ноты] : клавир / А. П. Бородин. – М. : </a:t>
            </a:r>
            <a:r>
              <a:rPr lang="ru-RU" b="1" dirty="0" err="1" smtClean="0"/>
              <a:t>Музгиз</a:t>
            </a:r>
            <a:r>
              <a:rPr lang="ru-RU" b="1" dirty="0" smtClean="0"/>
              <a:t>, 1962. – 405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Бородин, А. П. Князь Игорь [Ноты] : </a:t>
            </a:r>
            <a:r>
              <a:rPr lang="ru-RU" b="1" dirty="0" err="1" smtClean="0"/>
              <a:t>муз.-лит</a:t>
            </a:r>
            <a:r>
              <a:rPr lang="ru-RU" b="1" dirty="0" smtClean="0"/>
              <a:t>. композиция / А. П. Бородин. – М. : Музыка, 1988. – 48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Бородин, А. П. Маленькая сюита [Ноты] / А. П. Бородин. – М. : Музыка, 1971. – 28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Бородин, А. П. Романсы [Ноты] / А. П. Бородин. – Л. : Музыка, 1987. – 39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Бородин, А. П. Романсы и песни [Ноты] /А. П. Бородин.– М. : Музыка, 1967. – 59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Бородин, А. П. Фальшивая нота [Ноты] / А. П. Бородин. – Л. : Музыка, 1990. – 4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Бэлза, И. А. П. Бородин [ Текст] / И. Бэлза. – М. : </a:t>
            </a:r>
            <a:r>
              <a:rPr lang="ru-RU" b="1" dirty="0" err="1" smtClean="0"/>
              <a:t>Музгиз</a:t>
            </a:r>
            <a:r>
              <a:rPr lang="ru-RU" b="1" dirty="0" smtClean="0"/>
              <a:t>, 1944. – 54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Василенко, С. Александр Порфирьевич Бородин [ Текст] / С. Василенко. – Л. : </a:t>
            </a:r>
            <a:r>
              <a:rPr lang="ru-RU" b="1" dirty="0" err="1" smtClean="0"/>
              <a:t>Музгиз</a:t>
            </a:r>
            <a:r>
              <a:rPr lang="ru-RU" b="1" dirty="0" smtClean="0"/>
              <a:t>, 1959. – 107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533400"/>
            <a:ext cx="8001000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err="1" smtClean="0"/>
              <a:t>Головинский</a:t>
            </a:r>
            <a:r>
              <a:rPr lang="ru-RU" b="1" dirty="0" smtClean="0"/>
              <a:t>, Г. Князь Игорь А. П. Бородина [ Текст] / Г. </a:t>
            </a:r>
            <a:r>
              <a:rPr lang="ru-RU" b="1" dirty="0" err="1" smtClean="0"/>
              <a:t>Головинский</a:t>
            </a:r>
            <a:r>
              <a:rPr lang="ru-RU" b="1" dirty="0" smtClean="0"/>
              <a:t>. – М. : Музыка, 1980. – 80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smtClean="0"/>
              <a:t>Дианин, С. А. Бородин [ Текст] / С. А. Дианин. – М. : </a:t>
            </a:r>
            <a:r>
              <a:rPr lang="ru-RU" b="1" dirty="0" err="1" smtClean="0"/>
              <a:t>Музгиз</a:t>
            </a:r>
            <a:r>
              <a:rPr lang="ru-RU" b="1" dirty="0" smtClean="0"/>
              <a:t>, 1960. – 403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err="1" smtClean="0"/>
              <a:t>Добровенский</a:t>
            </a:r>
            <a:r>
              <a:rPr lang="ru-RU" b="1" dirty="0" smtClean="0"/>
              <a:t>, Р. Композитор, ищущий неизвестности: повесть о Бородине [ Текст] / Р. </a:t>
            </a:r>
            <a:r>
              <a:rPr lang="ru-RU" b="1" dirty="0" err="1" smtClean="0"/>
              <a:t>Добровенский</a:t>
            </a:r>
            <a:r>
              <a:rPr lang="ru-RU" b="1" dirty="0" smtClean="0"/>
              <a:t>. – М. : Музыка, 1978. – 128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smtClean="0"/>
              <a:t>Зорина, А. П. Александр Порфирьевич Бородин [ Текст] / А. П. Зорина. – М. : Музыка, 1988. – 189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smtClean="0"/>
              <a:t>Ильин, М. Александр Порфирьевич Бородин [ Текст] / М. Ильин, Е. Сегал. – М. : Правда, 1989. – 480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err="1" smtClean="0"/>
              <a:t>Кремлев</a:t>
            </a:r>
            <a:r>
              <a:rPr lang="ru-RU" b="1" dirty="0" smtClean="0"/>
              <a:t>, Ю. А. П. Бородин [ Текст] / Ю. А. </a:t>
            </a:r>
            <a:r>
              <a:rPr lang="ru-RU" b="1" dirty="0" err="1" smtClean="0"/>
              <a:t>Кремлев</a:t>
            </a:r>
            <a:r>
              <a:rPr lang="ru-RU" b="1" dirty="0" smtClean="0"/>
              <a:t>. – Л. : Ленинградская филармония, 1934. – 84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smtClean="0"/>
              <a:t>Оперные либретто [ Текст] / ред.-сост. В. А. Панкратова, Л. В. Полякова. – М. : Музыка, 1971. – 591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smtClean="0"/>
              <a:t>Попова, Т. Бородин [ Текст] / Т. Попова. – М. : </a:t>
            </a:r>
            <a:r>
              <a:rPr lang="ru-RU" b="1" dirty="0" err="1" smtClean="0"/>
              <a:t>Музгиз</a:t>
            </a:r>
            <a:r>
              <a:rPr lang="ru-RU" b="1" dirty="0" smtClean="0"/>
              <a:t>, 1953. – 222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smtClean="0"/>
              <a:t>Ремезов, И. А. П. Бородин [ Текст] / И. Ремезов. – М. : </a:t>
            </a:r>
            <a:r>
              <a:rPr lang="ru-RU" b="1" dirty="0" err="1" smtClean="0"/>
              <a:t>Музгиз</a:t>
            </a:r>
            <a:r>
              <a:rPr lang="ru-RU" b="1" dirty="0" smtClean="0"/>
              <a:t>, 1958. – 118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err="1" smtClean="0"/>
              <a:t>Рзянкина</a:t>
            </a:r>
            <a:r>
              <a:rPr lang="ru-RU" b="1" dirty="0" smtClean="0"/>
              <a:t>, Т. «Князь Игорь» – опера А. Бородина [ Текст] / Т. </a:t>
            </a:r>
            <a:r>
              <a:rPr lang="ru-RU" b="1" dirty="0" err="1" smtClean="0"/>
              <a:t>Рзянкина</a:t>
            </a:r>
            <a:r>
              <a:rPr lang="ru-RU" b="1" dirty="0" smtClean="0"/>
              <a:t>. – М. : Музыка, 1975. – 32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err="1" smtClean="0"/>
              <a:t>Соловцова</a:t>
            </a:r>
            <a:r>
              <a:rPr lang="ru-RU" b="1" dirty="0" smtClean="0"/>
              <a:t>, Л. Камерно–инструментальная музыка А. П. Бородина [ Текст] / Л. </a:t>
            </a:r>
            <a:r>
              <a:rPr lang="ru-RU" b="1" dirty="0" err="1" smtClean="0"/>
              <a:t>Соловцова</a:t>
            </a:r>
            <a:r>
              <a:rPr lang="ru-RU" b="1" dirty="0" smtClean="0"/>
              <a:t>. – М. : </a:t>
            </a:r>
            <a:r>
              <a:rPr lang="ru-RU" b="1" dirty="0" err="1" smtClean="0"/>
              <a:t>Музгиз</a:t>
            </a:r>
            <a:r>
              <a:rPr lang="ru-RU" b="1" dirty="0" smtClean="0"/>
              <a:t>, 1952. – 76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r>
              <a:rPr lang="ru-RU" b="1" dirty="0" err="1" smtClean="0"/>
              <a:t>Сохор</a:t>
            </a:r>
            <a:r>
              <a:rPr lang="ru-RU" b="1" dirty="0" smtClean="0"/>
              <a:t>, А. Александр Порфирьевич Бородин [ Текст] / А. </a:t>
            </a:r>
            <a:r>
              <a:rPr lang="ru-RU" b="1" dirty="0" err="1" smtClean="0"/>
              <a:t>Сохор</a:t>
            </a:r>
            <a:r>
              <a:rPr lang="ru-RU" b="1" dirty="0" smtClean="0"/>
              <a:t>. – М. : Советский композитор, 1959. – 38 с.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12"/>
            </a:pP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рус_эстрада_0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57200"/>
            <a:ext cx="3490913" cy="53276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91440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 smtClean="0"/>
              <a:t>Две страсти владели Бородиным с детских лет: страсть к химии и страсть к музыке. Химия и музыка… Они всегда были рядом. Это удивительное сочетание поражало всех, кто соприкасался с личностью Бородина . Химики жаловались, что музыка отвлекает Бородина от науки, а товарищи по искусству сетовали на то, что наука не дает ему заниматься музыкой. И все–таки как много он сделал!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1521" y="3272034"/>
            <a:ext cx="154401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(1833 – 1887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9600" y="914400"/>
            <a:ext cx="350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smtClean="0"/>
              <a:t>Редкое сочетание научного и художественного мышления обусловили необычайную цельность натуры Бородина, и это качество в сочетании с присущими ему стойкостью в убеждениях, доброжелательностью, душевной деликатностью и личным обаянием неудержимо притягивало к нему людей, особенно учащуюся молодежь.</a:t>
            </a:r>
            <a:endParaRPr lang="ru-RU" sz="2000" b="1" dirty="0"/>
          </a:p>
        </p:txBody>
      </p:sp>
      <p:pic>
        <p:nvPicPr>
          <p:cNvPr id="5" name="Picture 5" descr="рус_эстрада_0035"/>
          <p:cNvPicPr>
            <a:picLocks noChangeAspect="1" noChangeArrowheads="1"/>
          </p:cNvPicPr>
          <p:nvPr/>
        </p:nvPicPr>
        <p:blipFill>
          <a:blip r:embed="rId3">
            <a:lum bright="27000" contrast="6000"/>
          </a:blip>
          <a:srcRect/>
          <a:stretch>
            <a:fillRect/>
          </a:stretch>
        </p:blipFill>
        <p:spPr bwMode="auto">
          <a:xfrm>
            <a:off x="4724400" y="457200"/>
            <a:ext cx="3397861" cy="480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Копия рус_эстрада_0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599"/>
            <a:ext cx="2971799" cy="37454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6" descr="рус_эстрада_00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6326" y="1828800"/>
            <a:ext cx="3223668" cy="403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33400" y="44958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/>
              <a:t>Авдотья</a:t>
            </a:r>
            <a:r>
              <a:rPr lang="ru-RU" b="1" dirty="0" smtClean="0"/>
              <a:t> Константиновна Антонова, мать композитора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533400"/>
            <a:ext cx="3200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/>
              <a:t>Лука Степанович </a:t>
            </a:r>
            <a:r>
              <a:rPr lang="ru-RU" b="1" dirty="0" err="1" smtClean="0"/>
              <a:t>Гедеанов</a:t>
            </a:r>
            <a:r>
              <a:rPr lang="ru-RU" b="1" dirty="0" smtClean="0"/>
              <a:t>, отец композитора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рус_эстрада_0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3114992" cy="49906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4" descr="рус_эстрада_0068"/>
          <p:cNvPicPr>
            <a:picLocks noChangeAspect="1" noChangeArrowheads="1"/>
          </p:cNvPicPr>
          <p:nvPr/>
        </p:nvPicPr>
        <p:blipFill>
          <a:blip r:embed="rId4"/>
          <a:srcRect r="2271" b="7595"/>
          <a:stretch>
            <a:fillRect/>
          </a:stretch>
        </p:blipFill>
        <p:spPr bwMode="auto">
          <a:xfrm>
            <a:off x="5181600" y="1066800"/>
            <a:ext cx="3058438" cy="42935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953000" y="5715000"/>
            <a:ext cx="3810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«Патетическое адажио» - первое изданное произведение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пятнадцатилетнего А.П. Бородина</a:t>
            </a:r>
            <a:endParaRPr lang="ru-RU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Бородина-Е.С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57200"/>
            <a:ext cx="3395472" cy="446168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5257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Екатерина Сергеевна Бородина – жена композитора</a:t>
            </a:r>
            <a:endParaRPr lang="ru-RU" b="1" dirty="0"/>
          </a:p>
        </p:txBody>
      </p:sp>
      <p:pic>
        <p:nvPicPr>
          <p:cNvPr id="7" name="Picture 4" descr="Копия рус_эстрада_0064"/>
          <p:cNvPicPr>
            <a:picLocks noChangeAspect="1" noChangeArrowheads="1"/>
          </p:cNvPicPr>
          <p:nvPr/>
        </p:nvPicPr>
        <p:blipFill>
          <a:blip r:embed="rId4">
            <a:lum bright="-20000" contrast="15000"/>
          </a:blip>
          <a:srcRect/>
          <a:stretch>
            <a:fillRect/>
          </a:stretch>
        </p:blipFill>
        <p:spPr bwMode="auto">
          <a:xfrm>
            <a:off x="4876800" y="457200"/>
            <a:ext cx="3284765" cy="457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181600" y="5334000"/>
            <a:ext cx="256788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/>
              <a:t>А.П. Бородин, 1847 г.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Копия рус_эстрада_00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4648200" cy="27590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6" descr="Копия рус_эстрада_0068"/>
          <p:cNvPicPr>
            <a:picLocks noChangeAspect="1" noChangeArrowheads="1"/>
          </p:cNvPicPr>
          <p:nvPr/>
        </p:nvPicPr>
        <p:blipFill>
          <a:blip r:embed="rId4"/>
          <a:srcRect t="15534"/>
          <a:stretch>
            <a:fillRect/>
          </a:stretch>
        </p:blipFill>
        <p:spPr bwMode="auto">
          <a:xfrm>
            <a:off x="3505200" y="3505200"/>
            <a:ext cx="5334000" cy="29003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8956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3000" y="9906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Похвальный лист, полученный А.П. Бородиным при окончании Медико-хирургической академии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5791200"/>
            <a:ext cx="3276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/>
              <a:t>Медико-хирургическая академия в Петербурге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b2b9ee8d5f820446fb2b395f7bd044c"/>
          <p:cNvPicPr>
            <a:picLocks noChangeAspect="1" noChangeArrowheads="1"/>
          </p:cNvPicPr>
          <p:nvPr/>
        </p:nvPicPr>
        <p:blipFill>
          <a:blip r:embed="rId2">
            <a:lum bright="6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рус_эстрада_0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1" y="381000"/>
            <a:ext cx="3581400" cy="51016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5" descr="Копия рус_эстрада_00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00200"/>
            <a:ext cx="4695997" cy="2619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67200" y="4572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Дом в селе Давыдово (Владимирская область), где Бородин жил в 1877-1879г.г.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1679</Words>
  <Application>Microsoft PowerPoint</Application>
  <PresentationFormat>Экран (4:3)</PresentationFormat>
  <Paragraphs>82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Композитор, ищущий неизвестности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30</cp:revision>
  <cp:lastPrinted>1601-01-01T00:00:00Z</cp:lastPrinted>
  <dcterms:created xsi:type="dcterms:W3CDTF">1601-01-01T00:00:00Z</dcterms:created>
  <dcterms:modified xsi:type="dcterms:W3CDTF">2018-11-12T06:02:54Z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