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60000"/>
              </a:srgbClr>
            </a:gs>
            <a:gs pos="16000">
              <a:srgbClr val="85C2FF">
                <a:alpha val="58000"/>
              </a:srgbClr>
            </a:gs>
            <a:gs pos="71000">
              <a:srgbClr val="C4D6EB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143240" y="1785926"/>
            <a:ext cx="5627921" cy="4857784"/>
          </a:xfrm>
          <a:prstGeom prst="rect">
            <a:avLst/>
          </a:prstGeom>
          <a:ln>
            <a:solidFill>
              <a:srgbClr val="1865D6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spc="100" dirty="0" smtClean="0">
                <a:ln w="180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Золотые даты русской живописи</a:t>
            </a:r>
            <a:endParaRPr lang="ru-RU" sz="4000" b="1" i="1" spc="100" dirty="0" smtClean="0">
              <a:ln w="18000">
                <a:solidFill>
                  <a:srgbClr val="C0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714884"/>
            <a:ext cx="27860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ИИЦ – Научная библиотека представляет виртуальную выставку</a:t>
            </a:r>
            <a:endParaRPr lang="ru-RU" sz="2000" b="1" i="1" dirty="0">
              <a:ln>
                <a:solidFill>
                  <a:srgbClr val="C00000"/>
                </a:solidFill>
              </a:ln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2214554"/>
            <a:ext cx="278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Художники – юбиляры 2018 года</a:t>
            </a:r>
            <a:endParaRPr lang="ru-RU" sz="3200" b="1" i="1" dirty="0">
              <a:ln>
                <a:solidFill>
                  <a:srgbClr val="C00000"/>
                </a:solidFill>
              </a:ln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2868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Самое знаменитое произведение Васнецова – «Богатыри» (1881-1898). Сам В. М. Васнецов  описывал картину так: «Богатыри Добрыня, Илья и Алёшка Попович на богатырском выезде – примечают в поле, нет ли где ворога, не обижают ли где кого?» Воскресив грандиозные в своей духовной мощи образы былинных защитников Древней Руси – Илью Муромца, Добрыню Никитича и Алешу Поповича – Васнецов стремился на пороге XX века обозначить преемственность героического прошлого русского народа с его великим будущим. При всей конкретности образов, богатыри воспринимаются как мифическое олицетворение созидательных сил русской земли. </a:t>
            </a:r>
            <a:endParaRPr lang="ru-RU" dirty="0"/>
          </a:p>
        </p:txBody>
      </p:sp>
      <p:pic>
        <p:nvPicPr>
          <p:cNvPr id="3" name="Рисунок 2" descr="400px-Die_drei_Bogaty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429000"/>
            <a:ext cx="4786346" cy="317095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0430" y="285728"/>
            <a:ext cx="4786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Заслуга Васнецова заключается в том, что он напомнил ещё об одной задаче живописи: искусство должно украшать, делать поэтичным мир вокруг человека. Он вернул живописи многоцветность, которая у других передвижников порой исчезала за серо-коричневой гаммой полотен.</a:t>
            </a:r>
            <a:endParaRPr lang="ru-RU" dirty="0"/>
          </a:p>
        </p:txBody>
      </p:sp>
      <p:pic>
        <p:nvPicPr>
          <p:cNvPr id="4" name="Рисунок 3" descr="биз0001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0" y="2857496"/>
            <a:ext cx="2857520" cy="356347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Рисунок 4" descr="биз0002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0034" y="357166"/>
            <a:ext cx="2567718" cy="349043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Рисунок 5" descr="биз0003.BMP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000100" y="2143116"/>
            <a:ext cx="2643206" cy="365014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428604"/>
            <a:ext cx="70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60000"/>
                </a:solidFill>
              </a:rPr>
              <a:t>Казимир Малевич (1878-1935)</a:t>
            </a:r>
            <a:endParaRPr lang="ru-RU" sz="2000" b="1" dirty="0">
              <a:solidFill>
                <a:srgbClr val="96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7620" y="1285860"/>
            <a:ext cx="45720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Как и многие крупные мастера авангарда, Казимир Малевич не получил систематического художественного образования. Первый этап его творчества обычно связывают с импрессионизмом. К началу 1910 г. Малевич сблизился Н.Гончаровой и М.Ларионовым. Под их влиянием обратился к примитивизму. Сюжеты картин просты: полевые работы, бытовые сцены. На картине «Косарь» фигура крестьянина тяжеловесна, статична, сложена из объёмных форм. Колорит всех картин, как правило, яркий.</a:t>
            </a:r>
            <a:endParaRPr lang="ru-RU" dirty="0"/>
          </a:p>
        </p:txBody>
      </p:sp>
      <p:pic>
        <p:nvPicPr>
          <p:cNvPr id="5" name="Рисунок 4" descr="8176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1428736"/>
            <a:ext cx="2569286" cy="442915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00100" y="6072206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«Косарь», 1912г.</a:t>
            </a:r>
            <a:endParaRPr lang="ru-RU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571480"/>
            <a:ext cx="3357586" cy="487329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71472" y="394692"/>
            <a:ext cx="4214842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/>
              <a:t>Важным событием в жизни Малевича стала работа над оформлением футуристической оперы «Победа над солнцем». Рисунки к спектаклю оказались решающим шагом на пути к новому стилю, который позже получил название </a:t>
            </a:r>
            <a:r>
              <a:rPr lang="ru-RU" sz="1700" dirty="0" err="1" smtClean="0"/>
              <a:t>суперматизм</a:t>
            </a:r>
            <a:r>
              <a:rPr lang="ru-RU" sz="1700" dirty="0" smtClean="0"/>
              <a:t>. Окончательно его черты выявились в серии картин, показанных Малевичем на последней выставке футуристов в 1915 г. В их числе был знаменитый «Черный </a:t>
            </a:r>
            <a:r>
              <a:rPr lang="ru-RU" sz="1700" dirty="0" err="1" smtClean="0"/>
              <a:t>суперматичный</a:t>
            </a:r>
            <a:r>
              <a:rPr lang="ru-RU" sz="1700" dirty="0" smtClean="0"/>
              <a:t> квадрат» (1914-1915г.г.). Период </a:t>
            </a:r>
            <a:r>
              <a:rPr lang="ru-RU" sz="1700" dirty="0" err="1" smtClean="0"/>
              <a:t>суперматизма</a:t>
            </a:r>
            <a:r>
              <a:rPr lang="ru-RU" sz="1700" dirty="0" smtClean="0"/>
              <a:t> </a:t>
            </a:r>
            <a:endParaRPr lang="ru-RU" sz="1700" dirty="0" smtClean="0"/>
          </a:p>
          <a:p>
            <a:pPr algn="ctr"/>
            <a:r>
              <a:rPr lang="ru-RU" sz="1700" dirty="0" smtClean="0"/>
              <a:t>был </a:t>
            </a:r>
            <a:r>
              <a:rPr lang="ru-RU" sz="1700" dirty="0" smtClean="0"/>
              <a:t>самым ярким, но непродолжительным в творчестве Малевича. </a:t>
            </a:r>
            <a:r>
              <a:rPr lang="ru-RU" sz="1700" dirty="0" err="1" smtClean="0"/>
              <a:t>Суперматизм</a:t>
            </a:r>
            <a:r>
              <a:rPr lang="ru-RU" sz="1700" dirty="0" smtClean="0"/>
              <a:t> подвёл своеобразный итог целому этапу в развитии искусства ХХ в., экспериментам европейских и русских мастеров в области художественной формы.</a:t>
            </a:r>
            <a:endParaRPr lang="ru-RU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357166"/>
            <a:ext cx="6500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60000"/>
                </a:solidFill>
              </a:rPr>
              <a:t>Кузьма Петров-Водкин (1878-1939)</a:t>
            </a:r>
            <a:endParaRPr lang="ru-RU" sz="2000" b="1" dirty="0">
              <a:solidFill>
                <a:srgbClr val="96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857232"/>
            <a:ext cx="814393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/>
              <a:t>Творческая манера Петрова-Водкина своеобразна и в то же время тесно связана с традициями европейской и русской живописи. В его картинах словно переплелись впечатления от древнерусских икон и полотен итальянского Возрождения, русского модерна и французского </a:t>
            </a:r>
            <a:r>
              <a:rPr lang="ru-RU" sz="1700" dirty="0" err="1" smtClean="0"/>
              <a:t>фовизма</a:t>
            </a:r>
            <a:r>
              <a:rPr lang="ru-RU" sz="1700" dirty="0" smtClean="0"/>
              <a:t>. Первая выставка художника в 1910 году вызвала бурные споры среди критиков. Итогом творческих исканий Петрова-Водкина стал настоящий шедевр – «Купание красного коня» (1912г.)Бытовой мотив художник превращает в символ, в живописную метафору, выражающую романтическую мечту человека о красоте и гармонии окружающего мира.</a:t>
            </a:r>
            <a:endParaRPr lang="ru-RU" sz="1700" dirty="0"/>
          </a:p>
        </p:txBody>
      </p:sp>
      <p:pic>
        <p:nvPicPr>
          <p:cNvPr id="4" name="Рисунок 3" descr="биз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14348" y="3454448"/>
            <a:ext cx="2428892" cy="326545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Рисунок 4" descr="биз0001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000496" y="4214818"/>
            <a:ext cx="3357586" cy="2504866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857232"/>
            <a:ext cx="3714776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/>
              <a:t>В 1912-1913 годах Петров-Водкин обращается к теме материнства. Картина «Мать» (1913г.) ознаменовала новый этап в творчестве художника, добившегося необычайного поэтического раскрытия темы и подлинно эпической широты. В 1915 году художник пишет </a:t>
            </a:r>
            <a:r>
              <a:rPr lang="ru-RU" sz="1700" dirty="0" smtClean="0"/>
              <a:t>вторую </a:t>
            </a:r>
            <a:r>
              <a:rPr lang="ru-RU" sz="1700" dirty="0" smtClean="0"/>
              <a:t>картину, во многом превосходящую первую. Для Петрова-Водкина очень важным был образ матери. </a:t>
            </a:r>
            <a:endParaRPr lang="ru-RU" sz="1700" dirty="0"/>
          </a:p>
        </p:txBody>
      </p:sp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29124" y="1000108"/>
            <a:ext cx="4150317" cy="323850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0034" y="4286256"/>
            <a:ext cx="7786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его творчестве всегда присутствовала мысль о непреходящей ценности всегда возобновляющейся жизни, о святости материнства. Одним из самых значительных произведений на эту тему стала «Петроградская мадонна» (1918г.) В облике молодой матери сочетаются черты портретов итальянского </a:t>
            </a:r>
            <a:r>
              <a:rPr lang="ru-RU" dirty="0" smtClean="0"/>
              <a:t>Возрождения </a:t>
            </a:r>
            <a:r>
              <a:rPr lang="ru-RU" dirty="0" smtClean="0"/>
              <a:t>и древнерусских икон.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500042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Петроградская мадонна, 1918г.</a:t>
            </a:r>
            <a:endParaRPr lang="ru-RU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68580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Творчество Петрова-Водкина на первый взгляд кажется погруженным в атмосферу великих эпох прошлого, однако художник привнес  и нечто новое. Мастер не подражал традициям Ренессанса, древнерусской живописи и европейского искусства, а использовал их как выдающийся интерпретатор, выражая вечные понятия – красоту, гармонию, чистоту.</a:t>
            </a:r>
            <a:endParaRPr lang="ru-RU" dirty="0"/>
          </a:p>
        </p:txBody>
      </p:sp>
      <p:pic>
        <p:nvPicPr>
          <p:cNvPr id="3" name="Рисунок 2" descr="биз0004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85720" y="2857496"/>
            <a:ext cx="2765078" cy="385765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Рисунок 3" descr="биз0005.BMP"/>
          <p:cNvPicPr>
            <a:picLocks noChangeAspect="1"/>
          </p:cNvPicPr>
          <p:nvPr/>
        </p:nvPicPr>
        <p:blipFill>
          <a:blip r:embed="rId3" cstate="email"/>
          <a:srcRect r="-85"/>
          <a:stretch>
            <a:fillRect/>
          </a:stretch>
        </p:blipFill>
        <p:spPr>
          <a:xfrm>
            <a:off x="3214678" y="2857496"/>
            <a:ext cx="2714644" cy="376807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Рисунок 4" descr="биз0006.BMP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072198" y="2786058"/>
            <a:ext cx="2786082" cy="388361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357166"/>
            <a:ext cx="7643866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СПИСОК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ИСПОЛЬЗОВАННОЙ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ЛИТЕРАТУРЫ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ru-RU" sz="1400" dirty="0" smtClean="0"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Аксенова,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Мариам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. Энциклопедия для детей. Т.7. Искусство. Ч.1. Архитектура, изобразительное и декоративно- прикладное искусство с древнейших времен до эпохи Возрождения/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Гл.ред.М.Аксенова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 М.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Аванта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, 2005.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 688с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Емохонова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, Любовь Георгиевна. Мировая художественная культура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Учеб.пособие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 для студентов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Майсурян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, Николай. Энциклопедия для детей. Т.7. Искусство. Ч.2: Архитектура, изобразительное и декоративно-прикладное искусство XVII-XX веков /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Отв.ред.Н.Майсурян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 М.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Аванта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, 2004.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 656с.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400" dirty="0" smtClean="0"/>
              <a:t>Орлова, Е. Г. Художник-философ Кузьма Петров-Водкин [Текст] / Е. Г. Орлова // Искусство. Все для учителя!. — 2013. — № 10 (22) (октябрь). — С. 20-26.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Савосин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, В. От Васнецова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Филонова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 [Текст] / В.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Савосин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 // Юный художник.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 2006.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 № 5.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 С. 3-4.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Сартан Марк. Новая роль художника [Текст] : созидание вещей и сотворение миров : [живопись авангарда] / М. Сартан // Искусство : прил. к газ. "Первое сент.".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 2011.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 - № 5-6.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 С. 24-29.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Сартан Марк. Расщепление и распад [Текст] : судьба картины в живописи авангарда / М. Сартан // Искусство : прил. к газ. "Первое сент.".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 2011.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 - № 5-6.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 С. 30-35.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Сартан Марк. Способы выражения незримого [Текст] : живопись значком вовнутрь / М. Сартан // Искусство : прил. к газ. "Первое сент.".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 2011.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 - № 5-6.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 С. 18-23.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Сомов, Г.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Символы и скрытые знаки в картине "Боярыня Морозова" [Текст] / Г. Сомов // Юный художник.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 2013.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 № 11.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 С. 28-31.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Ярославцева, Н.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Мой Васнецов [Текст] / Н. Ярославцева // Юный художник.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 2013.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 № 5.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ahoma" pitchFamily="34" charset="0"/>
              </a:rPr>
              <a:t> С. 5-9.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85728"/>
            <a:ext cx="75724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2018 год знаменателен для четырех  русских художников, писавших в самых разных стилях, принадлежавших разным школам  второй половины Х</a:t>
            </a:r>
            <a:r>
              <a:rPr lang="en-US" dirty="0" smtClean="0"/>
              <a:t>I</a:t>
            </a:r>
            <a:r>
              <a:rPr lang="ru-RU" dirty="0" smtClean="0"/>
              <a:t>Х и первой половины ХХ века:</a:t>
            </a:r>
          </a:p>
          <a:p>
            <a:r>
              <a:rPr lang="ru-RU" sz="2000" b="1" dirty="0" smtClean="0">
                <a:solidFill>
                  <a:srgbClr val="960000"/>
                </a:solidFill>
              </a:rPr>
              <a:t>             </a:t>
            </a:r>
            <a:r>
              <a:rPr lang="ru-RU" b="1" dirty="0" smtClean="0">
                <a:solidFill>
                  <a:srgbClr val="960000"/>
                </a:solidFill>
              </a:rPr>
              <a:t>Виктору Васнецову – 170 лет</a:t>
            </a:r>
          </a:p>
          <a:p>
            <a:r>
              <a:rPr lang="ru-RU" b="1" dirty="0" smtClean="0">
                <a:solidFill>
                  <a:srgbClr val="960000"/>
                </a:solidFill>
              </a:rPr>
              <a:t>              Василию Сурикову – 170 лет</a:t>
            </a:r>
          </a:p>
          <a:p>
            <a:r>
              <a:rPr lang="ru-RU" b="1" dirty="0" smtClean="0">
                <a:solidFill>
                  <a:srgbClr val="960000"/>
                </a:solidFill>
              </a:rPr>
              <a:t>              Казимиру Малевичу – 140 лет</a:t>
            </a:r>
          </a:p>
          <a:p>
            <a:r>
              <a:rPr lang="ru-RU" b="1" dirty="0" smtClean="0">
                <a:solidFill>
                  <a:srgbClr val="960000"/>
                </a:solidFill>
              </a:rPr>
              <a:t>              Кузьме Петрову-Водкину – 140 лет</a:t>
            </a:r>
            <a:endParaRPr lang="ru-RU" b="1" dirty="0">
              <a:solidFill>
                <a:srgbClr val="960000"/>
              </a:solidFill>
            </a:endParaRPr>
          </a:p>
        </p:txBody>
      </p:sp>
      <p:pic>
        <p:nvPicPr>
          <p:cNvPr id="3" name="Рисунок 2" descr="posle-poboisha-igor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0100" y="2500306"/>
            <a:ext cx="7025650" cy="3684807"/>
          </a:xfrm>
          <a:prstGeom prst="rect">
            <a:avLst/>
          </a:prstGeom>
          <a:ln>
            <a:solidFill>
              <a:srgbClr val="96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5720" y="6286520"/>
            <a:ext cx="8429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В.Васнецов «После побоища Игоря Святославовича с половцами»,1880г. </a:t>
            </a:r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79296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960000"/>
                </a:solidFill>
              </a:rPr>
              <a:t>Василий Суриков ( 1848-1916)</a:t>
            </a:r>
            <a:endParaRPr lang="ru-RU" sz="2000" dirty="0" smtClean="0"/>
          </a:p>
          <a:p>
            <a:pPr algn="ctr"/>
            <a:r>
              <a:rPr lang="ru-RU" dirty="0" smtClean="0"/>
              <a:t>Василий Суриков родился в казачьей семье в Сибири. В двадцать лет он отправился в Петербург. Суриков успешно закончил Академию художеств, и ему предложили выполнить часть росписей храма Христа Спасителя в Москве. Здесь, в Москве, была задумана и создана первая из знаменитых исторических картин Сурикова – «Утро стрелецкой казни» (1881г.). Перед зрителями предстают две силы: стрельцы, которые борются за старую, патриархальную Русь, и Пётр со своими регулярными войсками, строящий новую Россию по европейскому образцу.</a:t>
            </a:r>
          </a:p>
        </p:txBody>
      </p:sp>
      <p:pic>
        <p:nvPicPr>
          <p:cNvPr id="3" name="Рисунок 2" descr="Utro-streleckoj-kazni-11_M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414" y="3214686"/>
            <a:ext cx="6072198" cy="3516815"/>
          </a:xfrm>
          <a:prstGeom prst="rect">
            <a:avLst/>
          </a:prstGeom>
          <a:ln>
            <a:solidFill>
              <a:srgbClr val="9600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71480"/>
            <a:ext cx="4500594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/>
              <a:t>Картина, показанная на девятой выставке передвижников, произвела огромное впечатление. Ничего подобного до Сурикова русская живопись не знала. Художник впервые передал сущность целой эпохи, бурной и сложной. Следующее историческое полотно – «Меньшиков в Березове (1883г.) – связано с первым: его тема – падение </a:t>
            </a:r>
            <a:r>
              <a:rPr lang="ru-RU" sz="1700" dirty="0" smtClean="0"/>
              <a:t>в Х</a:t>
            </a:r>
            <a:r>
              <a:rPr lang="en-US" sz="1700" dirty="0" smtClean="0"/>
              <a:t>VIII</a:t>
            </a:r>
            <a:r>
              <a:rPr lang="ru-RU" sz="1700" dirty="0" smtClean="0"/>
              <a:t> в. </a:t>
            </a:r>
            <a:r>
              <a:rPr lang="ru-RU" sz="1700" dirty="0" smtClean="0"/>
              <a:t>последнего </a:t>
            </a:r>
            <a:r>
              <a:rPr lang="ru-RU" sz="1700" dirty="0" smtClean="0"/>
              <a:t>представителя Петровской эпохи. </a:t>
            </a:r>
            <a:r>
              <a:rPr lang="ru-RU" sz="1700" dirty="0" smtClean="0"/>
              <a:t>На </a:t>
            </a:r>
            <a:r>
              <a:rPr lang="ru-RU" sz="1700" dirty="0" smtClean="0"/>
              <a:t>третьей, самой знаменитой исторической картине Сурикова «Боярыня Морозова» (1887г.) изображен пролог к трагическим событиям Петровской эпохи. Феодосия Морозова была защитницей старообрядчества. В 1671 г. её арестовали, лишили состояния, пытали, но она не изменила своей </a:t>
            </a:r>
          </a:p>
          <a:p>
            <a:pPr algn="ctr"/>
            <a:r>
              <a:rPr lang="ru-RU" sz="1700" dirty="0" smtClean="0"/>
              <a:t>вере и умерла в заточении.</a:t>
            </a:r>
            <a:endParaRPr lang="ru-RU" sz="1700" dirty="0"/>
          </a:p>
        </p:txBody>
      </p:sp>
      <p:pic>
        <p:nvPicPr>
          <p:cNvPr id="6" name="Рисунок 5" descr="биз0008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214942" y="142852"/>
            <a:ext cx="3363368" cy="457200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Рисунок 6" descr="биз0009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897986" y="1071546"/>
            <a:ext cx="3888855" cy="528641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642918"/>
            <a:ext cx="435771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Суриков долго обдумывал композицию картины. Было создано множество эскизов. В окончательном варианте Суриков переносит действие на московскую </a:t>
            </a:r>
            <a:r>
              <a:rPr lang="ru-RU" dirty="0" smtClean="0"/>
              <a:t>улицу. </a:t>
            </a:r>
            <a:r>
              <a:rPr lang="ru-RU" dirty="0" smtClean="0"/>
              <a:t>Сани с опальной боярыней вклиниваются в толпу. Морозова и народ – такова тема картины. Бледное лицо Морозовой со впалыми щеками и  фанатичным блеском глаз прекрасно и страшно одновременно. Во всем облике боярыни и огромная внутренняя сила, и неимоверное нервное напряжение. Народ по-разному встречает раскольницу: часть с открытым недоброжелательством, но в толпе гораздо больше тех, кто сочувствует Морозовой. </a:t>
            </a:r>
            <a:endParaRPr lang="ru-RU" dirty="0"/>
          </a:p>
        </p:txBody>
      </p:sp>
      <p:pic>
        <p:nvPicPr>
          <p:cNvPr id="3" name="Рисунок 2" descr="биз0001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72066" y="357166"/>
            <a:ext cx="3571900" cy="4929222"/>
          </a:xfrm>
          <a:prstGeom prst="rect">
            <a:avLst/>
          </a:prstGeom>
          <a:ln>
            <a:solidFill>
              <a:srgbClr val="96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857752" y="5572140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Фрагмент картины В.Сурикова «Взятие снежного городка», 1890 г. </a:t>
            </a: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90-е годы Суриков написал батальные полотна «Покорение Сибири Ермаком», «Переход Суворова через Альпы», создал несколько исторических картин, множество пейзажей, портретов.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43438" y="1857364"/>
            <a:ext cx="41434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i="1" dirty="0" smtClean="0"/>
              <a:t>«Лишь очень редкие художники, одаренные почти пророческой мистической способностью, могут перенестись в прошлое, разглядеть в тусклых сумерках минувшую жизнь…»</a:t>
            </a:r>
          </a:p>
          <a:p>
            <a:endParaRPr lang="ru-RU" dirty="0" smtClean="0"/>
          </a:p>
          <a:p>
            <a:pPr algn="r"/>
            <a:r>
              <a:rPr lang="ru-RU" dirty="0" smtClean="0"/>
              <a:t>А.Бенуа о В.Сурикове</a:t>
            </a:r>
            <a:endParaRPr lang="ru-RU" dirty="0"/>
          </a:p>
        </p:txBody>
      </p:sp>
      <p:pic>
        <p:nvPicPr>
          <p:cNvPr id="4" name="Рисунок 3" descr="1799_aa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80509" y="1449147"/>
            <a:ext cx="3677177" cy="4990455"/>
          </a:xfrm>
          <a:prstGeom prst="rect">
            <a:avLst/>
          </a:prstGeom>
          <a:ln>
            <a:solidFill>
              <a:srgbClr val="96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72000" y="5786454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«Переход Суворова через Альпы», 1899г. Государственный Русский музей</a:t>
            </a:r>
            <a:endParaRPr lang="ru-RU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357166"/>
            <a:ext cx="642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960000"/>
                </a:solidFill>
              </a:rPr>
              <a:t>Виктор Васнецов (1848-1926)</a:t>
            </a:r>
            <a:endParaRPr lang="ru-RU" sz="2000" b="1" dirty="0">
              <a:solidFill>
                <a:srgbClr val="96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214422"/>
            <a:ext cx="40719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Виктор Михайлович Васнецов, по картинам которого многие представляют себе персонажей русских сказок и былин, как будто самой судьбой был предназначен для этой роли. Родился он в российской глубинке и с детства впитал традиционное мировоззрение и уклад жизни. Когда Васнецов учился в Петербурге, он много раз иллюстрировал книги. Эта работа оказалась для него очень полезной. </a:t>
            </a:r>
            <a:endParaRPr lang="ru-RU" dirty="0"/>
          </a:p>
        </p:txBody>
      </p:sp>
      <p:pic>
        <p:nvPicPr>
          <p:cNvPr id="12" name="Рисунок 11" descr="800px-Wiktor_Michajlowitsch_Wassnezow_0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43504" y="1214422"/>
            <a:ext cx="3219416" cy="407658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357818" y="5572140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В.Васнецов «Автопортрет», 1873г. 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857232"/>
            <a:ext cx="42148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Однако в искусстве того времени царил бытовой жанр, и первые картины Васнецова были именно такими. Известность художнику принесла картина «После побоища Игоря </a:t>
            </a:r>
            <a:r>
              <a:rPr lang="ru-RU" dirty="0" err="1" smtClean="0"/>
              <a:t>Святославича</a:t>
            </a:r>
            <a:r>
              <a:rPr lang="ru-RU" dirty="0" smtClean="0"/>
              <a:t>», которую критика и публика встретили неодобрительно: слишком многое было в ней непривычно. Но художник уже нашел свою тему. За первой картиной последовали полотна «</a:t>
            </a:r>
            <a:r>
              <a:rPr lang="ru-RU" dirty="0" err="1" smtClean="0"/>
              <a:t>Алёнушка</a:t>
            </a:r>
            <a:r>
              <a:rPr lang="ru-RU" dirty="0" smtClean="0"/>
              <a:t>», «Витязь на распутье», «Иван Царевич на сером волке».</a:t>
            </a:r>
            <a:endParaRPr lang="ru-RU" dirty="0"/>
          </a:p>
        </p:txBody>
      </p:sp>
      <p:pic>
        <p:nvPicPr>
          <p:cNvPr id="5" name="Рисунок 4" descr="1324011705_ivan-carevich-na-serom-volk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72066" y="500042"/>
            <a:ext cx="3669872" cy="474844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286380" y="5643578"/>
            <a:ext cx="321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«Иван Царевич на сером волке», 1889г.</a:t>
            </a: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7554" y="6143644"/>
            <a:ext cx="23006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«Царевна </a:t>
            </a:r>
            <a:r>
              <a:rPr lang="ru-RU" sz="1600" dirty="0" err="1" smtClean="0"/>
              <a:t>Несмеяна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pic>
        <p:nvPicPr>
          <p:cNvPr id="4" name="Рисунок 3" descr="биз0007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000760" y="2500306"/>
            <a:ext cx="2575092" cy="350046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286512" y="6143644"/>
            <a:ext cx="21018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«Спящая царевна»</a:t>
            </a:r>
            <a:endParaRPr lang="ru-RU" sz="1600" dirty="0"/>
          </a:p>
        </p:txBody>
      </p:sp>
      <p:pic>
        <p:nvPicPr>
          <p:cNvPr id="6" name="Рисунок 5" descr="биз0002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5720" y="142852"/>
            <a:ext cx="2643205" cy="364333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Рисунок 6" descr="биз0003.BMP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42910" y="1357298"/>
            <a:ext cx="3525620" cy="292895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" name="Рисунок 1" descr="биз0005.BMP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179719" y="2571744"/>
            <a:ext cx="2606727" cy="350046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1189</Words>
  <PresentationFormat>Экран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58</cp:revision>
  <dcterms:modified xsi:type="dcterms:W3CDTF">2018-11-06T07:09:20Z</dcterms:modified>
</cp:coreProperties>
</file>