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7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99B"/>
    <a:srgbClr val="1865D6"/>
    <a:srgbClr val="33CCFF"/>
    <a:srgbClr val="4286EA"/>
    <a:srgbClr val="4FF339"/>
    <a:srgbClr val="006600"/>
    <a:srgbClr val="30D0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68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4FF339">
                <a:alpha val="30000"/>
              </a:srgbClr>
            </a:gs>
            <a:gs pos="9000">
              <a:srgbClr val="30D01A">
                <a:alpha val="44000"/>
              </a:srgbClr>
            </a:gs>
            <a:gs pos="100000">
              <a:srgbClr val="D1C39F">
                <a:alpha val="30000"/>
              </a:srgbClr>
            </a:gs>
          </a:gsLst>
          <a:lin ang="9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pc="100" dirty="0" smtClean="0">
                <a:ln w="18000">
                  <a:solidFill>
                    <a:srgbClr val="33CCFF"/>
                  </a:solidFill>
                  <a:prstDash val="solid"/>
                </a:ln>
                <a:solidFill>
                  <a:srgbClr val="4286E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«Кисть художника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pc="100" dirty="0" smtClean="0">
                <a:ln w="18000">
                  <a:solidFill>
                    <a:srgbClr val="33CCFF"/>
                  </a:solidFill>
                  <a:prstDash val="solid"/>
                </a:ln>
                <a:solidFill>
                  <a:srgbClr val="4286E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везде находит тропы…»</a:t>
            </a:r>
            <a:endParaRPr lang="ru-RU" sz="4000" b="1" i="1" spc="100" dirty="0" smtClean="0">
              <a:ln w="18000">
                <a:solidFill>
                  <a:srgbClr val="33CCFF"/>
                </a:solidFill>
                <a:prstDash val="solid"/>
              </a:ln>
              <a:solidFill>
                <a:srgbClr val="4286EA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929330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>
                  <a:solidFill>
                    <a:srgbClr val="33CCFF"/>
                  </a:solidFill>
                </a:ln>
                <a:solidFill>
                  <a:srgbClr val="1865D6"/>
                </a:solidFill>
                <a:latin typeface="Bookman Old Style" pitchFamily="18" charset="0"/>
              </a:rPr>
              <a:t>ИИЦ – Научная библиотека представляет виртуальную выставку</a:t>
            </a:r>
            <a:endParaRPr lang="ru-RU" sz="2000" b="1" i="1" dirty="0">
              <a:ln>
                <a:solidFill>
                  <a:srgbClr val="33CCFF"/>
                </a:solidFill>
              </a:ln>
              <a:solidFill>
                <a:srgbClr val="1865D6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428736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33CCFF"/>
                  </a:solidFill>
                </a:ln>
                <a:solidFill>
                  <a:srgbClr val="1865D6"/>
                </a:solidFill>
                <a:latin typeface="Bookman Old Style" pitchFamily="18" charset="0"/>
              </a:rPr>
              <a:t>Западноевропейские художники – юбиляры 2018 года</a:t>
            </a:r>
            <a:endParaRPr lang="ru-RU" sz="2800" b="1" i="1" dirty="0">
              <a:ln>
                <a:solidFill>
                  <a:srgbClr val="33CCFF"/>
                </a:solidFill>
              </a:ln>
              <a:solidFill>
                <a:srgbClr val="1865D6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186447_html_m271dd1b9.jpg"/>
          <p:cNvPicPr>
            <a:picLocks noChangeAspect="1"/>
          </p:cNvPicPr>
          <p:nvPr/>
        </p:nvPicPr>
        <p:blipFill>
          <a:blip r:embed="rId2" cstate="email">
            <a:lum bright="16000" contrast="1000"/>
          </a:blip>
          <a:srcRect/>
          <a:stretch>
            <a:fillRect/>
          </a:stretch>
        </p:blipFill>
        <p:spPr>
          <a:xfrm>
            <a:off x="1785918" y="2428868"/>
            <a:ext cx="5072098" cy="33401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01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 свою жизнь Тинторетто трижды обращался к теме «Тайной вечери». Вначале мастер целиком оставался во власти традиции. Постепенно Тинторетто отходит от принятой схемы, во второй своей картине художник перемещает действие в темный полуподвал, свет в который скудно проникает откуда-то из глубины. В конце творческого пути Тинторетто создал свою последнюю «Тайную вечерю» </a:t>
            </a:r>
          </a:p>
          <a:p>
            <a:pPr algn="ctr"/>
            <a:r>
              <a:rPr lang="ru-RU" dirty="0" smtClean="0"/>
              <a:t>для церкви </a:t>
            </a:r>
            <a:r>
              <a:rPr lang="ru-RU" dirty="0" err="1" smtClean="0"/>
              <a:t>Сан-Джорджо</a:t>
            </a:r>
            <a:r>
              <a:rPr lang="ru-RU" dirty="0" smtClean="0"/>
              <a:t> </a:t>
            </a:r>
            <a:r>
              <a:rPr lang="ru-RU" dirty="0" err="1" smtClean="0"/>
              <a:t>Маджоре</a:t>
            </a:r>
            <a:r>
              <a:rPr lang="ru-RU" dirty="0" smtClean="0"/>
              <a:t> (1594г.)</a:t>
            </a:r>
            <a:endParaRPr lang="ru-RU" dirty="0"/>
          </a:p>
        </p:txBody>
      </p:sp>
      <p:pic>
        <p:nvPicPr>
          <p:cNvPr id="3" name="Рисунок 2" descr="b234512e05fb2826f5bbc9d43955a7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414" y="2428868"/>
            <a:ext cx="6043626" cy="40156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52149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Живописец запечатлел в картине момент, когда Христос преломляет хлеб и произносит слова «Сие есть тело моё». Сцена проникнута мистическим волнением, охватившим всех сидящих за трапезой. Действие разворачивается в бедной таверне, пространство которой, тонущее в полумраке, кажется безграничным; это впечатление создается, главным образом, благодаря длинному столу, изображенному под углом к плоскости картины.  На первый взгляд кажется, что ощущение чуда затмевается видом пиршества; жанровые детали переданы весьма подробно. Комнату наполняет сверхъестественный свет, головы Христа и апостолов окружают сияющие ореолы.  Особое впечатление на зрителя производит диагональ стола – она зримо отделяет мир божественный от мира человеческого.</a:t>
            </a:r>
            <a:endParaRPr lang="ru-RU" dirty="0"/>
          </a:p>
        </p:txBody>
      </p:sp>
      <p:pic>
        <p:nvPicPr>
          <p:cNvPr id="5" name="Рисунок 4" descr="биз0002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00694" y="1214422"/>
            <a:ext cx="3372545" cy="40719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11499B"/>
                </a:solidFill>
              </a:rPr>
              <a:t>Эжен</a:t>
            </a:r>
            <a:r>
              <a:rPr lang="ru-RU" sz="2000" b="1" dirty="0" smtClean="0">
                <a:solidFill>
                  <a:srgbClr val="11499B"/>
                </a:solidFill>
              </a:rPr>
              <a:t> Делакруа (1798-1863)</a:t>
            </a:r>
            <a:endParaRPr lang="ru-RU" sz="2000" b="1" dirty="0">
              <a:solidFill>
                <a:srgbClr val="11499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562" y="1000108"/>
            <a:ext cx="42862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20-е годы Х</a:t>
            </a:r>
            <a:r>
              <a:rPr lang="en-US" dirty="0" smtClean="0"/>
              <a:t>I</a:t>
            </a:r>
            <a:r>
              <a:rPr lang="ru-RU" dirty="0" smtClean="0"/>
              <a:t>Х века были для Франции временем становления романтического искусства. Делакруа рано пришлось задуматься о своей судьбе. Его родители умерли, когда ему было 17 лет. В 1816 году Делакруа стал учеником Школы изящных искусств, где преподавал </a:t>
            </a:r>
            <a:r>
              <a:rPr lang="ru-RU" dirty="0" err="1" smtClean="0"/>
              <a:t>Герен</a:t>
            </a:r>
            <a:r>
              <a:rPr lang="ru-RU" dirty="0" smtClean="0"/>
              <a:t>. Здесь царствовал академизм. Первой картиной Делакруа стала «Ладья Данте». Но настоящий успех пришел к художнику через два года, когда в 1824 году он показал в Салоне свою «Резню на </a:t>
            </a:r>
            <a:r>
              <a:rPr lang="ru-RU" dirty="0" err="1" smtClean="0"/>
              <a:t>Хиосе</a:t>
            </a:r>
            <a:r>
              <a:rPr lang="ru-RU" dirty="0" smtClean="0"/>
              <a:t>», описывающую ужасы недавней войны Греции за независимость.</a:t>
            </a:r>
            <a:endParaRPr lang="ru-RU" dirty="0"/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5720" y="1285860"/>
            <a:ext cx="3986240" cy="38576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85786" y="5500702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Хиосская</a:t>
            </a:r>
            <a:r>
              <a:rPr lang="ru-RU" sz="1600" dirty="0" smtClean="0"/>
              <a:t> резня, 1824 г.</a:t>
            </a: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июле 1830 Париж восстал против монархии Бурбонов. Делакруа симпатизировал восставшим, и это нашло отражение в его «Свободе, ведущей народ». Простому эпизоду уличных боев художник придал эпическое звучание. Делакруа изобразил Свободу с величавой осанкой Афродиты и в то же время наделил чертами героини революционной поэмы Огюста </a:t>
            </a:r>
            <a:r>
              <a:rPr lang="ru-RU" dirty="0" err="1" smtClean="0"/>
              <a:t>Барбье</a:t>
            </a:r>
            <a:r>
              <a:rPr lang="ru-RU" dirty="0" smtClean="0"/>
              <a:t>. Свобода поднимает трехцветное знамя Французской республики, следом движется вооруженная толпа:</a:t>
            </a:r>
            <a:endParaRPr lang="ru-RU" dirty="0"/>
          </a:p>
        </p:txBody>
      </p:sp>
      <p:pic>
        <p:nvPicPr>
          <p:cNvPr id="3" name="Рисунок 2" descr="1024px-Eugène_Delacroix_-_La_liberté_guidant_le_peupl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14744" y="2506750"/>
            <a:ext cx="5229938" cy="41369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2370134"/>
            <a:ext cx="36433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мастеровые, военные, буржуа, простые горожане. Сейчас все они солдаты Свободы. Выставленное в Салоне 1831 года, полотно вызвало бурное одобрение публики. Новое правительство купило картину, но при этом немедленно распорядилось снять её, слишком уж опасным казался её пафос.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071942"/>
            <a:ext cx="807249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/>
              <a:t>В 1832 году Делакруа сопровождал дипломатическую миссию в Алжир и Марокко. Сразу по возвращении в Париж художник написал картину «Алжирские женщины в своих покоях». Делакруа не пытался поразить зрителя броской экзотикой. Под его кистью  запретная для посторонних женская половина арабского дома с красочными коврами выглядит уютно и приветливо. Под солнцем Африки Делакруа открыл художественные приемы, которые по достоинству оценили только импрессионисты: основой его живописи служат красочные пятна, составляющие гармоническое единство.</a:t>
            </a:r>
            <a:endParaRPr lang="ru-RU" sz="1700" dirty="0"/>
          </a:p>
        </p:txBody>
      </p:sp>
      <p:pic>
        <p:nvPicPr>
          <p:cNvPr id="3" name="Рисунок 2" descr="Delakrua-Aljirskie_jenshin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214290"/>
            <a:ext cx="4786346" cy="37436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500694" y="642918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Алжирские женщины в своих покоях. 1833г. Лувр, Париж</a:t>
            </a:r>
            <a:endParaRPr lang="ru-RU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 конца 1820-х годов Делакруа создал ряд батальных полотен, посвященных средневековой французской истории. Одна из них – «Битва при </a:t>
            </a:r>
            <a:r>
              <a:rPr lang="ru-RU" dirty="0" err="1" smtClean="0"/>
              <a:t>Нансе</a:t>
            </a:r>
            <a:r>
              <a:rPr lang="ru-RU" dirty="0" smtClean="0"/>
              <a:t>», где изображена сцена гибели Карла Смелого.  </a:t>
            </a:r>
            <a:r>
              <a:rPr lang="ru-RU" dirty="0" err="1" smtClean="0"/>
              <a:t>Эжен</a:t>
            </a:r>
            <a:r>
              <a:rPr lang="ru-RU" dirty="0" smtClean="0"/>
              <a:t> Делакруа – самый независимый живописец во Франции первой половины Х</a:t>
            </a:r>
            <a:r>
              <a:rPr lang="en-US" dirty="0" smtClean="0"/>
              <a:t>I</a:t>
            </a:r>
            <a:r>
              <a:rPr lang="ru-RU" dirty="0" smtClean="0"/>
              <a:t>Х века. Его находки в области колорита наметили путь развития французской живописи вплоть до конца века.</a:t>
            </a:r>
            <a:endParaRPr lang="ru-RU" dirty="0"/>
          </a:p>
        </p:txBody>
      </p:sp>
      <p:pic>
        <p:nvPicPr>
          <p:cNvPr id="1026" name="Picture 2" descr="C:\Documents and Settings\User\Рабочий стол\Заруб.худ\биз0001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357430"/>
            <a:ext cx="3004107" cy="37464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Рисунок 4" descr="биз0004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86446" y="2357430"/>
            <a:ext cx="2456122" cy="3714776"/>
          </a:xfrm>
          <a:prstGeom prst="rect">
            <a:avLst/>
          </a:prstGeom>
        </p:spPr>
      </p:pic>
      <p:pic>
        <p:nvPicPr>
          <p:cNvPr id="6" name="Рисунок 5" descr="биз0003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14678" y="2937285"/>
            <a:ext cx="2692411" cy="3706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478634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499B"/>
                </a:solidFill>
              </a:rPr>
              <a:t>Винсент  Ван </a:t>
            </a:r>
            <a:r>
              <a:rPr lang="ru-RU" sz="2000" b="1" dirty="0" err="1" smtClean="0">
                <a:solidFill>
                  <a:srgbClr val="11499B"/>
                </a:solidFill>
              </a:rPr>
              <a:t>Гог</a:t>
            </a:r>
            <a:r>
              <a:rPr lang="ru-RU" sz="2000" b="1" dirty="0" smtClean="0">
                <a:solidFill>
                  <a:srgbClr val="11499B"/>
                </a:solidFill>
              </a:rPr>
              <a:t> ( 1853-1890)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 конце столетия четыре художника, среди которых был Ван </a:t>
            </a:r>
            <a:r>
              <a:rPr lang="ru-RU" dirty="0" err="1" smtClean="0"/>
              <a:t>Гог</a:t>
            </a:r>
            <a:r>
              <a:rPr lang="ru-RU" dirty="0" smtClean="0"/>
              <a:t>, громко заявили о себе, подводя итог искусству Х</a:t>
            </a:r>
            <a:r>
              <a:rPr lang="en-US" dirty="0" smtClean="0"/>
              <a:t>I</a:t>
            </a:r>
            <a:r>
              <a:rPr lang="ru-RU" dirty="0" smtClean="0"/>
              <a:t>Х века и прокладывая путь в будущее. Так родился постимпрессионизм. </a:t>
            </a:r>
          </a:p>
          <a:p>
            <a:pPr algn="ctr"/>
            <a:r>
              <a:rPr lang="ru-RU" dirty="0" smtClean="0"/>
              <a:t>Ван </a:t>
            </a:r>
            <a:r>
              <a:rPr lang="ru-RU" dirty="0" err="1" smtClean="0"/>
              <a:t>Гог</a:t>
            </a:r>
            <a:r>
              <a:rPr lang="ru-RU" dirty="0" smtClean="0"/>
              <a:t> соприкоснулся с импрессионизмом в 1886 году после своего приезда в Париж. Не найдя гармонии в современном мире, </a:t>
            </a:r>
            <a:r>
              <a:rPr lang="ru-RU" dirty="0" smtClean="0"/>
              <a:t>он обратился </a:t>
            </a:r>
            <a:r>
              <a:rPr lang="ru-RU" dirty="0" smtClean="0"/>
              <a:t>к природе, ища в ней успокоения. В отличие от импрессионистов он стремился запечатлеть не мгновения, а вечность. Постимпрессионисты как будто видели не только явные, но и скрытые силы, тайные законы мироздания.</a:t>
            </a:r>
            <a:endParaRPr lang="ru-RU" dirty="0"/>
          </a:p>
        </p:txBody>
      </p:sp>
      <p:pic>
        <p:nvPicPr>
          <p:cNvPr id="3" name="Рисунок 2" descr="vincent-color-al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00694" y="928670"/>
            <a:ext cx="3318022" cy="4143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643570" y="542926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Ван </a:t>
            </a:r>
            <a:r>
              <a:rPr lang="ru-RU" sz="1600" dirty="0" err="1" smtClean="0"/>
              <a:t>Гог</a:t>
            </a:r>
            <a:r>
              <a:rPr lang="ru-RU" sz="1600" dirty="0" smtClean="0"/>
              <a:t> «Автопортрет»</a:t>
            </a:r>
            <a:endParaRPr lang="ru-RU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unflowers-by-Vincent-Van-Gogh-OSA4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571480"/>
            <a:ext cx="3604549" cy="48060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43438" y="428604"/>
            <a:ext cx="38576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 десять с небольшим лет Ван </a:t>
            </a:r>
            <a:r>
              <a:rPr lang="ru-RU" dirty="0" err="1" smtClean="0"/>
              <a:t>Гог</a:t>
            </a:r>
            <a:r>
              <a:rPr lang="ru-RU" dirty="0" smtClean="0"/>
              <a:t> создал более 2100 произведений, включая около 860 картин маслом. Среди них — портреты, автопортреты, пейзажи и натюрморты, с изображением оливковых деревьев, кипарисов, полей пшеницы и подсолнухов. Обыденные предметы, люди, пейзаж становятся носителями сокровенных чувств и мыслей художника, передают его эмоциональное состояние. Большинство критиков не замечало Ван </a:t>
            </a:r>
            <a:r>
              <a:rPr lang="ru-RU" dirty="0" err="1" smtClean="0"/>
              <a:t>Гога</a:t>
            </a:r>
            <a:r>
              <a:rPr lang="ru-RU" dirty="0" smtClean="0"/>
              <a:t> до его самоубийства в возрасте 37 лет, которому предшествовали годы тревог, нищеты и расстройств рассудка.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5715016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«Подсолнечники», 1889 г.</a:t>
            </a:r>
            <a:endParaRPr lang="ru-RU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olnaia-devo4ka-mun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1214422"/>
            <a:ext cx="4071966" cy="39829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214546" y="285728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1499B"/>
                </a:solidFill>
              </a:rPr>
              <a:t>Эдвард Мунк (1863 – 1944) </a:t>
            </a:r>
            <a:endParaRPr lang="ru-RU" sz="2000" b="1" dirty="0">
              <a:solidFill>
                <a:srgbClr val="11499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876" y="857232"/>
            <a:ext cx="42148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Норвежский живописец и график Эдвард Мунк получил образование в Школе искусств и художественных ремесел. Испытал сильнейшее влияние французского импрессионизма и символизма. «Болезнь, безумие и смерть – черные ангелы, которые стояли на страже моей колыбели и сопровождали меня всю жизнь</a:t>
            </a:r>
            <a:r>
              <a:rPr lang="ru-RU" dirty="0" smtClean="0"/>
              <a:t>», -  </a:t>
            </a:r>
            <a:r>
              <a:rPr lang="ru-RU" dirty="0" smtClean="0"/>
              <a:t>эта запись в дневнике Мунка прекрасно передает атмосферу большинства его произведений. Ранняя работа Мунка «Больная девочка», написанная в манере импрессионизма, отражает трагическую ситуацию, привнося в нее оттенок духовного озарения через страдание.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557214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«Больная девочка», 1886г. Галерея Тейт, Лондон </a:t>
            </a:r>
            <a:endParaRPr lang="ru-RU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64399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/>
              <a:t>Зрелое творчество Мунка разнообразно по темам и жанрам. Художник писал портреты, пейзажи, бытовые сцены и картины со сложным символистским подтекстом, создавал графические произведения. В 1892 году Мунк уехал в Германию. Общение с немецкими живописцами, близкими Мунку по духу, окончательно соединили его искусство с миром острых переживаний. Эти настроения пронизывают композицию «Танец жизни» (1900 г.). Озарённые мягким светом  северной белой ночи, кружатся в танце пары. Чётко показаны только две фигуры по краям композиции – молодая девушка в белом платье и одетая в чёрное женщина с выражением крайнего утомления на лице. Надежды юности сменяются одиночеством, страданием и старостью – таково основное содержание полотна.  </a:t>
            </a:r>
          </a:p>
        </p:txBody>
      </p:sp>
      <p:pic>
        <p:nvPicPr>
          <p:cNvPr id="4" name="Рисунок 3" descr="Decorative-Art-Dance-Of-Life-1899-1900-Edvard-Munch-Abstract-Painting-Portrait-Oil-Painting-on-Canva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18" y="3214686"/>
            <a:ext cx="5184297" cy="34527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928670"/>
            <a:ext cx="71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1499B"/>
                </a:solidFill>
              </a:rPr>
              <a:t>2018 год является юбилейным для ряда европейских  художников. В этом году исполняется </a:t>
            </a:r>
          </a:p>
          <a:p>
            <a:endParaRPr lang="ru-RU" dirty="0" smtClean="0">
              <a:solidFill>
                <a:srgbClr val="11499B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11499B"/>
                </a:solidFill>
              </a:rPr>
              <a:t>535 лет </a:t>
            </a:r>
            <a:r>
              <a:rPr lang="ru-RU" dirty="0" smtClean="0">
                <a:solidFill>
                  <a:srgbClr val="11499B"/>
                </a:solidFill>
              </a:rPr>
              <a:t>итальянскому художнику Эпохи Возрождения </a:t>
            </a:r>
            <a:r>
              <a:rPr lang="ru-RU" b="1" dirty="0" smtClean="0">
                <a:solidFill>
                  <a:srgbClr val="11499B"/>
                </a:solidFill>
              </a:rPr>
              <a:t>Рафаэлю </a:t>
            </a:r>
            <a:r>
              <a:rPr lang="ru-RU" b="1" dirty="0" err="1" smtClean="0">
                <a:solidFill>
                  <a:srgbClr val="11499B"/>
                </a:solidFill>
              </a:rPr>
              <a:t>Санти</a:t>
            </a:r>
            <a:endParaRPr lang="ru-RU" b="1" dirty="0" smtClean="0">
              <a:solidFill>
                <a:srgbClr val="11499B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11499B"/>
                </a:solidFill>
              </a:rPr>
              <a:t>500 лет </a:t>
            </a:r>
            <a:r>
              <a:rPr lang="ru-RU" dirty="0" smtClean="0">
                <a:solidFill>
                  <a:srgbClr val="11499B"/>
                </a:solidFill>
              </a:rPr>
              <a:t>венецианскому живописцу позднего Ренессанса </a:t>
            </a:r>
          </a:p>
          <a:p>
            <a:r>
              <a:rPr lang="ru-RU" b="1" dirty="0" smtClean="0">
                <a:solidFill>
                  <a:srgbClr val="11499B"/>
                </a:solidFill>
              </a:rPr>
              <a:t>Тинторетто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11499B"/>
                </a:solidFill>
              </a:rPr>
              <a:t>215 лет </a:t>
            </a:r>
            <a:r>
              <a:rPr lang="ru-RU" dirty="0" smtClean="0">
                <a:solidFill>
                  <a:srgbClr val="11499B"/>
                </a:solidFill>
              </a:rPr>
              <a:t>французскому живописцу и графику </a:t>
            </a:r>
          </a:p>
          <a:p>
            <a:r>
              <a:rPr lang="ru-RU" b="1" dirty="0" err="1" smtClean="0">
                <a:solidFill>
                  <a:srgbClr val="11499B"/>
                </a:solidFill>
              </a:rPr>
              <a:t>Эжену</a:t>
            </a:r>
            <a:r>
              <a:rPr lang="ru-RU" b="1" dirty="0" smtClean="0">
                <a:solidFill>
                  <a:srgbClr val="11499B"/>
                </a:solidFill>
              </a:rPr>
              <a:t> Делакруа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11499B"/>
                </a:solidFill>
              </a:rPr>
              <a:t>165 лет </a:t>
            </a:r>
            <a:r>
              <a:rPr lang="ru-RU" dirty="0" smtClean="0">
                <a:solidFill>
                  <a:srgbClr val="11499B"/>
                </a:solidFill>
              </a:rPr>
              <a:t>нидерландскому художнику-постимпрессионисту </a:t>
            </a:r>
            <a:r>
              <a:rPr lang="ru-RU" b="1" dirty="0" smtClean="0">
                <a:solidFill>
                  <a:srgbClr val="11499B"/>
                </a:solidFill>
              </a:rPr>
              <a:t>Винсенту Ван </a:t>
            </a:r>
            <a:r>
              <a:rPr lang="ru-RU" b="1" dirty="0" err="1" smtClean="0">
                <a:solidFill>
                  <a:srgbClr val="11499B"/>
                </a:solidFill>
              </a:rPr>
              <a:t>Гогу</a:t>
            </a:r>
            <a:endParaRPr lang="ru-RU" b="1" dirty="0" smtClean="0">
              <a:solidFill>
                <a:srgbClr val="11499B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11499B"/>
                </a:solidFill>
              </a:rPr>
              <a:t>155 лет </a:t>
            </a:r>
            <a:r>
              <a:rPr lang="ru-RU" dirty="0" smtClean="0">
                <a:solidFill>
                  <a:srgbClr val="11499B"/>
                </a:solidFill>
              </a:rPr>
              <a:t>норвежскому живописцу-экспрессионисту </a:t>
            </a:r>
            <a:r>
              <a:rPr lang="ru-RU" b="1" dirty="0" smtClean="0">
                <a:solidFill>
                  <a:srgbClr val="11499B"/>
                </a:solidFill>
              </a:rPr>
              <a:t>Эдварду Мунку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11499B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11499B"/>
              </a:solidFill>
            </a:endParaRPr>
          </a:p>
          <a:p>
            <a:endParaRPr lang="ru-RU" dirty="0">
              <a:solidFill>
                <a:srgbClr val="11499B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9190" y="1500174"/>
            <a:ext cx="371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1893 году относится самая известная картина Мунка – «Крик», которую справедливо считают предвосхитившей искусство экспрессионизма.  Хотя жизнь художника охватывает всю первую половину  ХХ века, лучшие произведения он создал на рубеже веков.</a:t>
            </a:r>
            <a:endParaRPr lang="ru-RU" dirty="0"/>
          </a:p>
        </p:txBody>
      </p:sp>
      <p:pic>
        <p:nvPicPr>
          <p:cNvPr id="3" name="Рисунок 2" descr="img1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4" y="428604"/>
            <a:ext cx="4026229" cy="47149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0034" y="5429264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«Крик», 1893г. Коммунальный музей искусств, Осло.</a:t>
            </a:r>
            <a:endParaRPr lang="ru-RU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in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86" y="1909004"/>
            <a:ext cx="2957734" cy="42168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5" name="Группа 4"/>
          <p:cNvGrpSpPr/>
          <p:nvPr/>
        </p:nvGrpSpPr>
        <p:grpSpPr>
          <a:xfrm>
            <a:off x="4857752" y="2000240"/>
            <a:ext cx="3000396" cy="4143404"/>
            <a:chOff x="4429124" y="622752"/>
            <a:chExt cx="3786215" cy="5378016"/>
          </a:xfrm>
        </p:grpSpPr>
        <p:pic>
          <p:nvPicPr>
            <p:cNvPr id="3" name="Рисунок 2" descr="биз0009.BMP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4429533" y="622752"/>
              <a:ext cx="3785806" cy="2721652"/>
            </a:xfrm>
            <a:prstGeom prst="rect">
              <a:avLst/>
            </a:prstGeom>
          </p:spPr>
        </p:pic>
        <p:pic>
          <p:nvPicPr>
            <p:cNvPr id="4" name="Рисунок 3" descr="биз0010.BMP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4429124" y="3326549"/>
              <a:ext cx="3775027" cy="26742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00034" y="428604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Люди искусства стремились уловить и передать в своем творчестве образы нового времени. Менялись художественные принципы, рожденные прошедшими веками, появлялись новые сюжеты.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СПИСОК ИСПОЛЬЗОВАННОЙ ЛИТЕРАТУРЫ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785794"/>
            <a:ext cx="80010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Аксенова, </a:t>
            </a:r>
            <a:r>
              <a:rPr lang="ru-RU" sz="1400" dirty="0" err="1" smtClean="0"/>
              <a:t>Мариам</a:t>
            </a:r>
            <a:r>
              <a:rPr lang="ru-RU" sz="1400" dirty="0" smtClean="0"/>
              <a:t>. Энциклопедия для детей. Т.7. Искусство. Ч.1. Архитектура, изобразительное и декоративно- прикладное искусство с древнейших времен до эпохи Возрождения/ </a:t>
            </a:r>
            <a:r>
              <a:rPr lang="ru-RU" sz="1400" dirty="0" err="1" smtClean="0"/>
              <a:t>Гл.ред.М.Аксенова</a:t>
            </a:r>
            <a:r>
              <a:rPr lang="ru-RU" sz="1400" dirty="0" smtClean="0"/>
              <a:t>. — М. : </a:t>
            </a:r>
            <a:r>
              <a:rPr lang="ru-RU" sz="1400" dirty="0" err="1" smtClean="0"/>
              <a:t>Аванта</a:t>
            </a:r>
            <a:r>
              <a:rPr lang="ru-RU" sz="1400" dirty="0" smtClean="0"/>
              <a:t>, 2005. — 688с.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Белошапкина Янина. Рафаэль </a:t>
            </a:r>
            <a:r>
              <a:rPr lang="ru-RU" sz="1400" dirty="0" err="1" smtClean="0"/>
              <a:t>Санти</a:t>
            </a:r>
            <a:r>
              <a:rPr lang="ru-RU" sz="1400" dirty="0" smtClean="0"/>
              <a:t> [Текст] / Я. Белошапкина // Искусство : прил. к газ. "Первое сент.". — 2011. — - № 1. — С. 2-23.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 smtClean="0"/>
              <a:t>Емохонова</a:t>
            </a:r>
            <a:r>
              <a:rPr lang="ru-RU" sz="1400" dirty="0" smtClean="0"/>
              <a:t>, Любовь Георгиевна. Мировая художественная культура : </a:t>
            </a:r>
            <a:r>
              <a:rPr lang="ru-RU" sz="1400" dirty="0" err="1" smtClean="0"/>
              <a:t>Учеб.пособие</a:t>
            </a:r>
            <a:r>
              <a:rPr lang="ru-RU" sz="1400" dirty="0" smtClean="0"/>
              <a:t> для студентов </a:t>
            </a:r>
            <a:r>
              <a:rPr lang="ru-RU" sz="1400" dirty="0" err="1" smtClean="0"/>
              <a:t>сред.пед.учеб.заведений</a:t>
            </a:r>
            <a:r>
              <a:rPr lang="ru-RU" sz="1400" dirty="0" smtClean="0"/>
              <a:t>. — М. : Академия, 1998. — 448с.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Калитина, Нина Николаевна. Французское изобразительное искусство конца XVIII-XX веков [Текст] : учеб. для вузов / Н. Н. Калитина ; под ред. М. Л. Малютиной. — Л. : Изд-во Ленингр. ун-та, 1990. — 280 с.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 smtClean="0"/>
              <a:t>Лебедянский</a:t>
            </a:r>
            <a:r>
              <a:rPr lang="ru-RU" sz="1400" dirty="0" smtClean="0"/>
              <a:t>, М. Автопортреты </a:t>
            </a:r>
            <a:r>
              <a:rPr lang="ru-RU" sz="1400" dirty="0" err="1" smtClean="0"/>
              <a:t>Пармиджанино</a:t>
            </a:r>
            <a:r>
              <a:rPr lang="ru-RU" sz="1400" dirty="0" smtClean="0"/>
              <a:t> и Рафаэля [Текст] / М. </a:t>
            </a:r>
            <a:r>
              <a:rPr lang="ru-RU" sz="1400" dirty="0" err="1" smtClean="0"/>
              <a:t>Лебедянский</a:t>
            </a:r>
            <a:r>
              <a:rPr lang="ru-RU" sz="1400" dirty="0" smtClean="0"/>
              <a:t> // Юный художник. — 2014. — № 11. — С. 26-28.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 smtClean="0"/>
              <a:t>Майсурян</a:t>
            </a:r>
            <a:r>
              <a:rPr lang="ru-RU" sz="1400" dirty="0" smtClean="0"/>
              <a:t>, Николай. Энциклопедия для детей. Т.7. Искусство. Ч.2: Архитектура, изобразительное и декоративно-прикладное искусство XVII-XX веков / </a:t>
            </a:r>
            <a:r>
              <a:rPr lang="ru-RU" sz="1400" dirty="0" err="1" smtClean="0"/>
              <a:t>Отв.ред.Н.Майсурян</a:t>
            </a:r>
            <a:r>
              <a:rPr lang="ru-RU" sz="1400" dirty="0" smtClean="0"/>
              <a:t>. — М. : </a:t>
            </a:r>
            <a:r>
              <a:rPr lang="ru-RU" sz="1400" dirty="0" err="1" smtClean="0"/>
              <a:t>Аванта</a:t>
            </a:r>
            <a:r>
              <a:rPr lang="ru-RU" sz="1400" dirty="0" smtClean="0"/>
              <a:t>, 2004. — 656с.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Прокофьев Валерий. Постимпрессионизм [Текст] / Александр Мелихов // Искусство : прил. к газ. "Первое сент.". — (Постимпрессионизм). — 2010. — - № 19.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Розанов, Василий Васильевич. Собрание сочинений [Текст]. Итальянские впечатления. Среди художников / В. В. Розанов ; под ред. А. Н. Николюкина. — М. : Республика, 1994. — 496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Сикстинская мадонна [Текст] // Творчество народов мира. — 2015. — № 5. — С. 18-24.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 smtClean="0"/>
              <a:t>Скоробогачева</a:t>
            </a:r>
            <a:r>
              <a:rPr lang="ru-RU" sz="1400" dirty="0" smtClean="0"/>
              <a:t>, Е.  Сикстинская мадонна [Текст] : к 500-летию создания картины / Е. </a:t>
            </a:r>
            <a:r>
              <a:rPr lang="ru-RU" sz="1400" dirty="0" err="1" smtClean="0"/>
              <a:t>Скоробогачева</a:t>
            </a:r>
            <a:r>
              <a:rPr lang="ru-RU" sz="1400" dirty="0" smtClean="0"/>
              <a:t> // Юный художник. — 2012. — № 12. — С. 11-15.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85728"/>
            <a:ext cx="69294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1499B"/>
                </a:solidFill>
                <a:latin typeface="Bookman Old Style" pitchFamily="18" charset="0"/>
              </a:rPr>
              <a:t>Изобразительное искусство Западной Европы.</a:t>
            </a:r>
          </a:p>
          <a:p>
            <a:endParaRPr lang="ru-RU" sz="2000" b="1" dirty="0" smtClean="0">
              <a:solidFill>
                <a:srgbClr val="1865D6"/>
              </a:solidFill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11499B"/>
                </a:solidFill>
                <a:latin typeface="Bookman Old Style" pitchFamily="18" charset="0"/>
              </a:rPr>
              <a:t>Эпоха Возрождения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11499B"/>
                </a:solidFill>
                <a:latin typeface="Bookman Old Style" pitchFamily="18" charset="0"/>
              </a:rPr>
              <a:t>Рафаэль </a:t>
            </a:r>
            <a:r>
              <a:rPr lang="ru-RU" sz="2000" b="1" dirty="0" err="1" smtClean="0">
                <a:solidFill>
                  <a:srgbClr val="11499B"/>
                </a:solidFill>
                <a:latin typeface="Bookman Old Style" pitchFamily="18" charset="0"/>
              </a:rPr>
              <a:t>Санти</a:t>
            </a:r>
            <a:r>
              <a:rPr lang="ru-RU" sz="2000" b="1" dirty="0" smtClean="0">
                <a:solidFill>
                  <a:srgbClr val="11499B"/>
                </a:solidFill>
                <a:latin typeface="Bookman Old Style" pitchFamily="18" charset="0"/>
              </a:rPr>
              <a:t> (1483-1520)</a:t>
            </a:r>
            <a:endParaRPr lang="ru-RU" sz="2000" b="1" dirty="0">
              <a:solidFill>
                <a:srgbClr val="11499B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33815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2214554"/>
            <a:ext cx="2786082" cy="3761211"/>
          </a:xfrm>
          <a:prstGeom prst="rect">
            <a:avLst/>
          </a:prstGeom>
          <a:ln>
            <a:solidFill>
              <a:srgbClr val="1865D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000496" y="2071678"/>
            <a:ext cx="46434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 творчеством Рафаэля в истории мирового искусства связывается представление о красоте и гармонии. Рафаэля называли Мастером Мадонн. Настроение душевной чистоты, ещё несколько наивное в одной из его первых картин- «Мадонна </a:t>
            </a:r>
            <a:r>
              <a:rPr lang="ru-RU" dirty="0" err="1" smtClean="0"/>
              <a:t>Конестабиле</a:t>
            </a:r>
            <a:r>
              <a:rPr lang="ru-RU" dirty="0" smtClean="0"/>
              <a:t>» ( 1503г.) – приобрело возвышенный характер в лучшем произведении раннего периода Рафаэля – «Обручение Марии» (1504г.) Сцена обручения Марии и Иосифа, изображённая на этой небольшой картине, представляет собой образ высокой красоты.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42852"/>
            <a:ext cx="85725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/>
              <a:t>В 1504 году Рафаэль переехал во Флоренцию. Здесь его творчество приобрело зрелость и спокойное величие. В цикле Мадонн он варьировал изображение молодой матери с младенцем Христом и маленьким Иоанном Крестителем. Успехи Рафаэля были настолько значительными, что в1508 г. </a:t>
            </a:r>
            <a:r>
              <a:rPr lang="ru-RU" sz="1700" dirty="0" smtClean="0"/>
              <a:t>его </a:t>
            </a:r>
            <a:r>
              <a:rPr lang="ru-RU" sz="1700" dirty="0" smtClean="0"/>
              <a:t>пригласили к папскому двору в Рим. Художник получил заказ на роспись парадных апартаментов (</a:t>
            </a:r>
            <a:r>
              <a:rPr lang="ru-RU" sz="1700" dirty="0" err="1" smtClean="0"/>
              <a:t>станц</a:t>
            </a:r>
            <a:r>
              <a:rPr lang="ru-RU" sz="1700" dirty="0" smtClean="0"/>
              <a:t>) Папы в </a:t>
            </a:r>
            <a:r>
              <a:rPr lang="ru-RU" sz="1700" dirty="0" err="1" smtClean="0"/>
              <a:t>Ватиканском</a:t>
            </a:r>
            <a:r>
              <a:rPr lang="ru-RU" sz="1700" dirty="0" smtClean="0"/>
              <a:t> дворце. Росписи (1509-1517) принесли Рафаэлю славу, выдвинули его в ведущие мастера не только Рима, но и </a:t>
            </a:r>
            <a:r>
              <a:rPr lang="ru-RU" sz="1700" dirty="0" smtClean="0"/>
              <a:t>всей Италии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pic>
        <p:nvPicPr>
          <p:cNvPr id="5" name="Рисунок 4" descr="1024px--The_School_of_Athens-_by_Raffaello_Sanzio_da_Urbin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539512"/>
            <a:ext cx="5286412" cy="41041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5786446" y="5572140"/>
            <a:ext cx="257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Рафаэль. Фреска «Афинская школа» (1510-1511)</a:t>
            </a:r>
          </a:p>
          <a:p>
            <a:pPr algn="ctr"/>
            <a:r>
              <a:rPr lang="ru-RU" sz="1600" dirty="0" smtClean="0"/>
              <a:t>Ватикан.</a:t>
            </a: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MR_RAA_PL001736.jpg"/>
          <p:cNvPicPr>
            <a:picLocks noChangeAspect="1"/>
          </p:cNvPicPr>
          <p:nvPr/>
        </p:nvPicPr>
        <p:blipFill>
          <a:blip r:embed="rId2" cstate="email">
            <a:lum bright="1000" contrast="-10000"/>
          </a:blip>
          <a:stretch>
            <a:fillRect/>
          </a:stretch>
        </p:blipFill>
        <p:spPr>
          <a:xfrm>
            <a:off x="5231282" y="642918"/>
            <a:ext cx="3341245" cy="5072098"/>
          </a:xfrm>
          <a:prstGeom prst="rect">
            <a:avLst/>
          </a:prstGeom>
          <a:ln>
            <a:solidFill>
              <a:srgbClr val="1865D6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357818" y="6000768"/>
            <a:ext cx="3143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Мадонна </a:t>
            </a:r>
            <a:r>
              <a:rPr lang="ru-RU" sz="1600" dirty="0" err="1" smtClean="0"/>
              <a:t>ди</a:t>
            </a:r>
            <a:r>
              <a:rPr lang="ru-RU" sz="1600" dirty="0" smtClean="0"/>
              <a:t> </a:t>
            </a:r>
            <a:r>
              <a:rPr lang="ru-RU" sz="1600" dirty="0" err="1" smtClean="0"/>
              <a:t>Фолиньо</a:t>
            </a:r>
            <a:r>
              <a:rPr lang="ru-RU" sz="1600" dirty="0" smtClean="0"/>
              <a:t>. </a:t>
            </a:r>
            <a:r>
              <a:rPr lang="ru-RU" sz="1600" dirty="0" err="1" smtClean="0"/>
              <a:t>Ватиканская</a:t>
            </a:r>
            <a:r>
              <a:rPr lang="ru-RU" sz="1600" dirty="0" smtClean="0"/>
              <a:t> пинакотека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714356"/>
            <a:ext cx="40719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Как и прежде, Рафаэль вновь обращается к излюбленному образу Мадонны с Младенцем. Мастер готовился к созданию своего великого шедевра – «Сикстинской мадонны»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 smtClean="0"/>
              <a:t>1515 – 1519) для церкви Святого </a:t>
            </a:r>
            <a:r>
              <a:rPr lang="ru-RU" dirty="0" err="1" smtClean="0"/>
              <a:t>Сикста</a:t>
            </a:r>
            <a:r>
              <a:rPr lang="ru-RU" dirty="0" smtClean="0"/>
              <a:t> в </a:t>
            </a:r>
            <a:r>
              <a:rPr lang="ru-RU" dirty="0" err="1" smtClean="0"/>
              <a:t>Пьяченце</a:t>
            </a:r>
            <a:r>
              <a:rPr lang="ru-RU" dirty="0" smtClean="0"/>
              <a:t>.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 smtClean="0"/>
              <a:t>истории  искусства «Сикстинская мадонна» – образ совершенной красоты. Эта большая алтарная картина изображает не просто Божественную Мать с Божественным Младенцем, а чудо явления Небесной Царицы, несущей людям своего Сына как искупительную жертву.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5016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Сикстинская Мадонна. 1513 г. Галерея старых мастеров, Дрезден, Германия</a:t>
            </a:r>
            <a:endParaRPr lang="ru-RU" sz="1600" dirty="0"/>
          </a:p>
        </p:txBody>
      </p:sp>
      <p:pic>
        <p:nvPicPr>
          <p:cNvPr id="3" name="Рисунок 2" descr="image-10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357166"/>
            <a:ext cx="3786214" cy="5185762"/>
          </a:xfrm>
          <a:prstGeom prst="rect">
            <a:avLst/>
          </a:prstGeom>
          <a:ln>
            <a:solidFill>
              <a:srgbClr val="1865D6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00562" y="285728"/>
            <a:ext cx="40719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обрамлении зелёных занавесей на светлых облаках стоит Мария с Младенцем на руках. Взгляд её темных глаз устремлен мимо и как бы сквозь зрителя. Этому взору доступно то, что скрыто от других. В образе Христа угадывается что-то не по-детски напряжённое и </a:t>
            </a:r>
            <a:r>
              <a:rPr lang="ru-RU" dirty="0" err="1" smtClean="0"/>
              <a:t>провидческое</a:t>
            </a:r>
            <a:r>
              <a:rPr lang="ru-RU" dirty="0" smtClean="0"/>
              <a:t>. Слева от Мадонны папа </a:t>
            </a:r>
            <a:r>
              <a:rPr lang="ru-RU" dirty="0" err="1" smtClean="0"/>
              <a:t>Сикст</a:t>
            </a:r>
            <a:r>
              <a:rPr lang="en-US" dirty="0" smtClean="0"/>
              <a:t> IV</a:t>
            </a:r>
            <a:r>
              <a:rPr lang="ru-RU" dirty="0" smtClean="0"/>
              <a:t> в молитвенном умилении созерцает чудо. Благоговейно потупившая взор Святая Варвара легко парит в облаках. Два ангелочка, облокотившиеся на парапет, смотрят вверх и возвращают внимание зрителя к центральному образу. Впервые религиозный образ устанавливает полный контакт со зрителем. Это и определяет высокий гуманизм картины.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последние годы жизни Рафаэль создал росписи римской виллы </a:t>
            </a:r>
            <a:r>
              <a:rPr lang="ru-RU" dirty="0" err="1" smtClean="0"/>
              <a:t>Фарнезина</a:t>
            </a:r>
            <a:r>
              <a:rPr lang="ru-RU" dirty="0" smtClean="0"/>
              <a:t>. В её главном зале находится фреска «Триумф Галатеи» ( 1519г.) Под руководством Рафаэля в 1519году была завершена роспись так называемых Лоджий –большой арочной галереи на втором этаже </a:t>
            </a:r>
            <a:r>
              <a:rPr lang="ru-RU" dirty="0" err="1" smtClean="0"/>
              <a:t>Ватиканского</a:t>
            </a:r>
            <a:r>
              <a:rPr lang="ru-RU" dirty="0" smtClean="0"/>
              <a:t> дворца. Многочисленные декоративные фрески исполнили ученики Рафаэля по его рисункам. Само имя Рафаэля в дальнейшем стало олицетворением идеального, наделённого божественным даром художника.</a:t>
            </a:r>
            <a:endParaRPr lang="ru-RU" dirty="0"/>
          </a:p>
        </p:txBody>
      </p:sp>
      <p:pic>
        <p:nvPicPr>
          <p:cNvPr id="4" name="Рисунок 3" descr="биз0005.BMP"/>
          <p:cNvPicPr>
            <a:picLocks noChangeAspect="1"/>
          </p:cNvPicPr>
          <p:nvPr/>
        </p:nvPicPr>
        <p:blipFill>
          <a:blip r:embed="rId2" cstate="email"/>
          <a:srcRect r="-85"/>
          <a:stretch>
            <a:fillRect/>
          </a:stretch>
        </p:blipFill>
        <p:spPr>
          <a:xfrm>
            <a:off x="6000760" y="2643182"/>
            <a:ext cx="2524675" cy="34290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 descr="биз0006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72066" y="3357562"/>
            <a:ext cx="3183456" cy="32861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 descr="биз0007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28596" y="2714620"/>
            <a:ext cx="2522539" cy="3429024"/>
          </a:xfrm>
          <a:prstGeom prst="rect">
            <a:avLst/>
          </a:prstGeom>
          <a:ln>
            <a:solidFill>
              <a:srgbClr val="11499B"/>
            </a:solidFill>
          </a:ln>
        </p:spPr>
      </p:pic>
      <p:pic>
        <p:nvPicPr>
          <p:cNvPr id="7" name="Рисунок 6" descr="биз0008.BMP"/>
          <p:cNvPicPr>
            <a:picLocks noChangeAspect="1"/>
          </p:cNvPicPr>
          <p:nvPr/>
        </p:nvPicPr>
        <p:blipFill>
          <a:blip r:embed="rId5" cstate="email"/>
          <a:srcRect r="2703" b="3979"/>
          <a:stretch>
            <a:fillRect/>
          </a:stretch>
        </p:blipFill>
        <p:spPr>
          <a:xfrm>
            <a:off x="1643042" y="3267987"/>
            <a:ext cx="2571768" cy="34471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7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857232"/>
            <a:ext cx="3173726" cy="4214842"/>
          </a:xfrm>
          <a:prstGeom prst="rect">
            <a:avLst/>
          </a:prstGeom>
          <a:ln>
            <a:solidFill>
              <a:srgbClr val="1865D6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071934" y="500042"/>
            <a:ext cx="485778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499B"/>
                </a:solidFill>
              </a:rPr>
              <a:t>Тинторетто ( 1518-1594).</a:t>
            </a:r>
          </a:p>
          <a:p>
            <a:pPr algn="ctr"/>
            <a:endParaRPr lang="ru-RU" sz="2000" b="1" dirty="0" smtClean="0">
              <a:solidFill>
                <a:srgbClr val="11499B"/>
              </a:solidFill>
            </a:endParaRPr>
          </a:p>
          <a:p>
            <a:pPr algn="ctr"/>
            <a:r>
              <a:rPr lang="ru-RU" dirty="0" smtClean="0"/>
              <a:t>Настоящее имя художника </a:t>
            </a:r>
            <a:r>
              <a:rPr lang="ru-RU" dirty="0" err="1" smtClean="0"/>
              <a:t>Якопо</a:t>
            </a:r>
            <a:r>
              <a:rPr lang="ru-RU" dirty="0" smtClean="0"/>
              <a:t> </a:t>
            </a:r>
            <a:r>
              <a:rPr lang="ru-RU" dirty="0" err="1" smtClean="0"/>
              <a:t>Робусти</a:t>
            </a:r>
            <a:r>
              <a:rPr lang="ru-RU" dirty="0" smtClean="0"/>
              <a:t>. Он живописец венецианской школы позднего Ренессанса. Родился в Венеции и был сыном красильщика, отсюда и прозвище мастера – Тинторетто, или Маленький Красильщик. Вслед за Микеланджело и Тицианом художник проложил новые пути в искусстве. Он отличался поистине нечеловеческой трудоспособностью и неутомимостью исканий. Он отверг строгую симметрию, статичность, расширил границы пространства живописи, насытил его динамикой, стал ярче передавать человеческие переживания.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285728"/>
            <a:ext cx="87868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1959 году живописец открыл в Венеции свою мастерскую. Ранние работы мало известны, славу Тинторетто принесла картина «Чудо Святого Марка» ( 1548г</a:t>
            </a:r>
            <a:r>
              <a:rPr lang="ru-RU" dirty="0" smtClean="0"/>
              <a:t>.). </a:t>
            </a:r>
            <a:r>
              <a:rPr lang="ru-RU" dirty="0" smtClean="0"/>
              <a:t>В</a:t>
            </a:r>
            <a:r>
              <a:rPr lang="ru-RU" dirty="0" smtClean="0"/>
              <a:t>ыразительность </a:t>
            </a:r>
            <a:r>
              <a:rPr lang="ru-RU" dirty="0" smtClean="0"/>
              <a:t>форм и насыщенная цветовая гамма из крупных пятен синего и красного  создают впечатление чуда, </a:t>
            </a:r>
            <a:r>
              <a:rPr lang="ru-RU" dirty="0" smtClean="0"/>
              <a:t>происходящего </a:t>
            </a:r>
            <a:r>
              <a:rPr lang="ru-RU" dirty="0" smtClean="0"/>
              <a:t>на глазах у смятенной толпы.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 smtClean="0"/>
              <a:t>Венеции из-за климатических условий для украшения зданий использовали не фресковую живопись, а огромные картины, написанные маслом. Тинторетто – мастер монументальной живописи, автор гигантского ансамбля, состоящего из нескольких десятков работ. Они выполнены для верхнего и нижнего залов школы Святого </a:t>
            </a:r>
            <a:r>
              <a:rPr lang="ru-RU" dirty="0" err="1" smtClean="0"/>
              <a:t>Роха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venice31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3429000"/>
            <a:ext cx="7286676" cy="3122861"/>
          </a:xfrm>
          <a:prstGeom prst="rect">
            <a:avLst/>
          </a:prstGeom>
          <a:ln>
            <a:solidFill>
              <a:srgbClr val="1865D6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429520" y="5214950"/>
            <a:ext cx="150018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600" dirty="0" smtClean="0"/>
              <a:t>Тинторетто «Распятие» </a:t>
            </a:r>
            <a:r>
              <a:rPr lang="ru-RU" sz="1600" dirty="0" err="1" smtClean="0"/>
              <a:t>Скуола</a:t>
            </a:r>
            <a:r>
              <a:rPr lang="ru-RU" sz="1600" dirty="0" smtClean="0"/>
              <a:t> </a:t>
            </a:r>
            <a:r>
              <a:rPr lang="ru-RU" sz="1600" dirty="0" err="1" smtClean="0"/>
              <a:t>ди</a:t>
            </a:r>
            <a:r>
              <a:rPr lang="ru-RU" sz="1600" dirty="0" smtClean="0"/>
              <a:t> Сан – </a:t>
            </a:r>
            <a:r>
              <a:rPr lang="ru-RU" sz="1600" dirty="0" err="1" smtClean="0"/>
              <a:t>Рокко</a:t>
            </a:r>
            <a:r>
              <a:rPr lang="ru-RU" sz="1600" dirty="0" smtClean="0"/>
              <a:t> 1565 г.</a:t>
            </a:r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1613</Words>
  <PresentationFormat>Экран (4:3)</PresentationFormat>
  <Paragraphs>71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109</cp:revision>
  <dcterms:modified xsi:type="dcterms:W3CDTF">2018-11-01T05:44:39Z</dcterms:modified>
</cp:coreProperties>
</file>