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E8"/>
    <a:srgbClr val="FFFFFF"/>
    <a:srgbClr val="1515CD"/>
    <a:srgbClr val="797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000108"/>
            <a:ext cx="4357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020E8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«Я уверен, что нашёл свою дорогу…»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020E8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pic>
        <p:nvPicPr>
          <p:cNvPr id="5" name="Рисунок 4" descr="georges-bizet-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571479"/>
            <a:ext cx="3429024" cy="4580961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348" y="571501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515CD"/>
                </a:solidFill>
                <a:latin typeface="Constantia" pitchFamily="18" charset="0"/>
              </a:rPr>
              <a:t>ИИЦ – Научная библиотека представляет виртуальную выставку к 180-летию со дня рождения Жоржа Бизе</a:t>
            </a:r>
            <a:endParaRPr lang="ru-RU" b="1" dirty="0">
              <a:solidFill>
                <a:srgbClr val="1515CD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35004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П.И.Чайковский сразу же отметил выдающую художественную ценность оперы: «… я выучил её наизусть, всю от начала до конца». А в 1880 году Чайковский утверждал: «По-моему, это в полном смысле слова шедевр, то есть одна из тех немногих вещей, которым суждено отразить в себе сильнейшей степени музыкальные стремления целой эпохи… Я убеждён, что лет через десять «</a:t>
            </a:r>
            <a:r>
              <a:rPr lang="ru-RU" dirty="0" err="1" smtClean="0"/>
              <a:t>Кармен</a:t>
            </a:r>
            <a:r>
              <a:rPr lang="ru-RU" dirty="0" smtClean="0"/>
              <a:t>» будет самой популярной оперой в мире».</a:t>
            </a:r>
            <a:endParaRPr lang="ru-RU" dirty="0"/>
          </a:p>
        </p:txBody>
      </p:sp>
      <p:pic>
        <p:nvPicPr>
          <p:cNvPr id="3" name="Рисунок 2" descr="биз0006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857232"/>
            <a:ext cx="3439959" cy="4834613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929066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Музыка Бизе наделила «</a:t>
            </a:r>
            <a:r>
              <a:rPr lang="ru-RU" dirty="0" err="1" smtClean="0"/>
              <a:t>Кармен</a:t>
            </a:r>
            <a:r>
              <a:rPr lang="ru-RU" dirty="0" smtClean="0"/>
              <a:t>» чертами народного характера. </a:t>
            </a:r>
            <a:r>
              <a:rPr lang="ru-RU" dirty="0" smtClean="0"/>
              <a:t>Введение </a:t>
            </a:r>
            <a:r>
              <a:rPr lang="ru-RU" dirty="0" smtClean="0"/>
              <a:t>народных сцен, занимающих важное место в опере, придало иное освещение, иной колорит новелле Мериме. Силой жизнелюбия, излучаемой народными сценами, пронизан и образ главной героини. </a:t>
            </a:r>
            <a:r>
              <a:rPr lang="ru-RU" dirty="0" smtClean="0"/>
              <a:t>В  </a:t>
            </a:r>
            <a:r>
              <a:rPr lang="ru-RU" dirty="0" smtClean="0"/>
              <a:t>противопоставлении открытых, простых и сильных чувств, непосредственного, импульсивного отношения к жизни основная особенность оперы Бизе, её высокая этическая ценность. «</a:t>
            </a:r>
            <a:r>
              <a:rPr lang="ru-RU" dirty="0" err="1" smtClean="0"/>
              <a:t>Кармен</a:t>
            </a:r>
            <a:r>
              <a:rPr lang="ru-RU" dirty="0" smtClean="0"/>
              <a:t>», - писал </a:t>
            </a:r>
            <a:r>
              <a:rPr lang="ru-RU" dirty="0" err="1" smtClean="0"/>
              <a:t>Ромен</a:t>
            </a:r>
            <a:r>
              <a:rPr lang="ru-RU" dirty="0" smtClean="0"/>
              <a:t> Роллан, - вся во вне, вся жизнь, вся свет без теней, без недосказанности».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биз001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714356"/>
            <a:ext cx="1857388" cy="2940865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14546" y="21429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 либретто «</a:t>
            </a:r>
            <a:r>
              <a:rPr lang="ru-RU" dirty="0" err="1" smtClean="0"/>
              <a:t>Кармен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300037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Людовик </a:t>
            </a:r>
            <a:r>
              <a:rPr lang="ru-RU" sz="1600" b="1" dirty="0" err="1" smtClean="0"/>
              <a:t>Галеви</a:t>
            </a:r>
            <a:endParaRPr lang="ru-RU" sz="1600" b="1" dirty="0"/>
          </a:p>
        </p:txBody>
      </p:sp>
      <p:pic>
        <p:nvPicPr>
          <p:cNvPr id="6" name="Рисунок 5" descr="биз001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57752" y="785794"/>
            <a:ext cx="1785950" cy="2922464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15140" y="300037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Анри </a:t>
            </a:r>
            <a:r>
              <a:rPr lang="ru-RU" sz="1600" b="1" dirty="0" err="1" smtClean="0"/>
              <a:t>Меньяк</a:t>
            </a:r>
            <a:endParaRPr lang="ru-RU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Музыка Бизе еще более подчеркнула контрастность и динамику драматургического развития: ей свойственны живость, блеск, разнообразие движений. Эти качества, типичные для композитора, как нельзя лучше соответствовали  обрисовке действия испанского сюжета. Лишь в редких случаях, используя народные мелодии, Бизе  метко передал испанский национальный колорит.</a:t>
            </a:r>
            <a:endParaRPr lang="ru-RU" dirty="0"/>
          </a:p>
        </p:txBody>
      </p:sp>
      <p:pic>
        <p:nvPicPr>
          <p:cNvPr id="4" name="Рисунок 3" descr="биз0004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2500306"/>
            <a:ext cx="2642168" cy="3625024"/>
          </a:xfrm>
          <a:prstGeom prst="rect">
            <a:avLst/>
          </a:prstGeom>
          <a:ln>
            <a:solidFill>
              <a:srgbClr val="2020E8"/>
            </a:solidFill>
          </a:ln>
        </p:spPr>
      </p:pic>
      <p:pic>
        <p:nvPicPr>
          <p:cNvPr id="5" name="Рисунок 4" descr="биз000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2357430"/>
            <a:ext cx="2505228" cy="3500462"/>
          </a:xfrm>
          <a:prstGeom prst="rect">
            <a:avLst/>
          </a:prstGeom>
          <a:ln>
            <a:solidFill>
              <a:srgbClr val="2020E8"/>
            </a:solidFill>
          </a:ln>
        </p:spPr>
      </p:pic>
      <p:pic>
        <p:nvPicPr>
          <p:cNvPr id="6" name="Рисунок 5" descr="биз.BMP"/>
          <p:cNvPicPr>
            <a:picLocks noChangeAspect="1"/>
          </p:cNvPicPr>
          <p:nvPr/>
        </p:nvPicPr>
        <p:blipFill>
          <a:blip r:embed="rId4" cstate="email"/>
          <a:srcRect r="-620"/>
          <a:stretch>
            <a:fillRect/>
          </a:stretch>
        </p:blipFill>
        <p:spPr>
          <a:xfrm>
            <a:off x="2857488" y="2786058"/>
            <a:ext cx="2643206" cy="3643338"/>
          </a:xfrm>
          <a:prstGeom prst="rect">
            <a:avLst/>
          </a:prstGeom>
          <a:ln>
            <a:solidFill>
              <a:srgbClr val="2020E8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1142984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Историческое значение оперы «</a:t>
            </a:r>
            <a:r>
              <a:rPr lang="ru-RU" dirty="0" err="1" smtClean="0"/>
              <a:t>Кармен</a:t>
            </a:r>
            <a:r>
              <a:rPr lang="ru-RU" dirty="0" smtClean="0"/>
              <a:t>» не только в ее непреходящей  художественной ценности, но и в том, что в ней впервые на подмостках оперной сцены была с таким мастерством обрисована драма простых людей, утверждающая этические права и достоинство человека, прославляющая народ как источник жизни, света, радости.</a:t>
            </a:r>
            <a:endParaRPr lang="ru-RU" dirty="0"/>
          </a:p>
        </p:txBody>
      </p:sp>
      <p:pic>
        <p:nvPicPr>
          <p:cNvPr id="5" name="Рисунок 4" descr="i_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3164573" cy="4429155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5786" y="550070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Ирина Архипова и Марио </a:t>
            </a:r>
            <a:r>
              <a:rPr lang="ru-RU" sz="1600" b="1" dirty="0" err="1" smtClean="0"/>
              <a:t>дель</a:t>
            </a:r>
            <a:r>
              <a:rPr lang="ru-RU" sz="1600" b="1" dirty="0" smtClean="0"/>
              <a:t> Монако в опере «</a:t>
            </a:r>
            <a:r>
              <a:rPr lang="ru-RU" sz="1600" b="1" dirty="0" err="1" smtClean="0"/>
              <a:t>Кармен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из000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29322" y="785794"/>
            <a:ext cx="2643206" cy="3700488"/>
          </a:xfrm>
          <a:prstGeom prst="rect">
            <a:avLst/>
          </a:prstGeom>
          <a:ln>
            <a:solidFill>
              <a:srgbClr val="2020E8"/>
            </a:solidFill>
          </a:ln>
        </p:spPr>
      </p:pic>
      <p:pic>
        <p:nvPicPr>
          <p:cNvPr id="3" name="Рисунок 2" descr="биз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71802" y="2857496"/>
            <a:ext cx="2629229" cy="3643338"/>
          </a:xfrm>
          <a:prstGeom prst="rect">
            <a:avLst/>
          </a:prstGeom>
          <a:ln>
            <a:solidFill>
              <a:srgbClr val="2020E8"/>
            </a:solidFill>
          </a:ln>
        </p:spPr>
      </p:pic>
      <p:pic>
        <p:nvPicPr>
          <p:cNvPr id="4" name="Рисунок 3" descr="биз0002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428604"/>
            <a:ext cx="2714644" cy="3770339"/>
          </a:xfrm>
          <a:prstGeom prst="rect">
            <a:avLst/>
          </a:prstGeom>
          <a:ln>
            <a:solidFill>
              <a:srgbClr val="2020E8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400" dirty="0" smtClean="0"/>
              <a:t>СПИСОК ИСПОЛЬЗОВАННОЙ ЛИТЕРАТУРЫ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Берков, В. "</a:t>
            </a:r>
            <a:r>
              <a:rPr lang="ru-RU" sz="1400" dirty="0" err="1" smtClean="0"/>
              <a:t>Кармен</a:t>
            </a:r>
            <a:r>
              <a:rPr lang="ru-RU" sz="1400" dirty="0" smtClean="0"/>
              <a:t>" Жоржа Бизе [Текст] : путеводитель / В. Берков. — Изд. 3-е. — М. : Музыка, 1969. — 60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Бизе Жорж. Ария </a:t>
            </a:r>
            <a:r>
              <a:rPr lang="ru-RU" sz="1400" dirty="0" err="1" smtClean="0"/>
              <a:t>Микаэлы</a:t>
            </a:r>
            <a:r>
              <a:rPr lang="ru-RU" sz="1400" dirty="0" smtClean="0"/>
              <a:t>. </a:t>
            </a:r>
            <a:r>
              <a:rPr lang="ru-RU" sz="1400" dirty="0" err="1" smtClean="0"/>
              <a:t>Кавантина</a:t>
            </a:r>
            <a:r>
              <a:rPr lang="ru-RU" sz="1400" dirty="0" smtClean="0"/>
              <a:t> Лейлы [Ноты] : для С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Ж. Бизе. — М. : </a:t>
            </a:r>
            <a:r>
              <a:rPr lang="ru-RU" sz="1400" dirty="0" err="1" smtClean="0"/>
              <a:t>Музгиз</a:t>
            </a:r>
            <a:r>
              <a:rPr lang="ru-RU" sz="1400" dirty="0" smtClean="0"/>
              <a:t>, 1958. — 18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Бизе Жорж. </a:t>
            </a:r>
            <a:r>
              <a:rPr lang="ru-RU" sz="1400" dirty="0" err="1" smtClean="0"/>
              <a:t>Кармен</a:t>
            </a:r>
            <a:r>
              <a:rPr lang="ru-RU" sz="1400" dirty="0" smtClean="0"/>
              <a:t> [Ноты] : опера в 4 д. по новелле </a:t>
            </a:r>
            <a:r>
              <a:rPr lang="ru-RU" sz="1400" dirty="0" err="1" smtClean="0"/>
              <a:t>Проспера</a:t>
            </a:r>
            <a:r>
              <a:rPr lang="ru-RU" sz="1400" dirty="0" smtClean="0"/>
              <a:t> Мериме : </a:t>
            </a:r>
            <a:r>
              <a:rPr lang="ru-RU" sz="1400" dirty="0" err="1" smtClean="0"/>
              <a:t>перелож</a:t>
            </a:r>
            <a:r>
              <a:rPr lang="ru-RU" sz="1400" dirty="0" smtClean="0"/>
              <a:t>. для пения с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Ж. Бизе ; </a:t>
            </a:r>
            <a:r>
              <a:rPr lang="ru-RU" sz="1400" dirty="0" err="1" smtClean="0"/>
              <a:t>либр</a:t>
            </a:r>
            <a:r>
              <a:rPr lang="ru-RU" sz="1400" dirty="0" smtClean="0"/>
              <a:t>. А. </a:t>
            </a:r>
            <a:r>
              <a:rPr lang="ru-RU" sz="1400" dirty="0" err="1" smtClean="0"/>
              <a:t>Мельяка</a:t>
            </a:r>
            <a:r>
              <a:rPr lang="ru-RU" sz="1400" dirty="0" smtClean="0"/>
              <a:t>, Л. </a:t>
            </a:r>
            <a:r>
              <a:rPr lang="ru-RU" sz="1400" dirty="0" err="1" smtClean="0"/>
              <a:t>Галеви</a:t>
            </a:r>
            <a:r>
              <a:rPr lang="ru-RU" sz="1400" dirty="0" smtClean="0"/>
              <a:t> ; пер. А. Горчаковой в лит. </a:t>
            </a:r>
            <a:r>
              <a:rPr lang="ru-RU" sz="1400" dirty="0" err="1" smtClean="0"/>
              <a:t>обраб</a:t>
            </a:r>
            <a:r>
              <a:rPr lang="ru-RU" sz="1400" dirty="0" smtClean="0"/>
              <a:t>. Е. </a:t>
            </a:r>
            <a:r>
              <a:rPr lang="ru-RU" sz="1400" dirty="0" err="1" smtClean="0"/>
              <a:t>Геркена</a:t>
            </a:r>
            <a:r>
              <a:rPr lang="ru-RU" sz="1400" dirty="0" smtClean="0"/>
              <a:t>. — Клавир. — М. : </a:t>
            </a:r>
            <a:r>
              <a:rPr lang="ru-RU" sz="1400" dirty="0" err="1" smtClean="0"/>
              <a:t>Музгиз</a:t>
            </a:r>
            <a:r>
              <a:rPr lang="ru-RU" sz="1400" dirty="0" smtClean="0"/>
              <a:t>, 1957. — 440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Бизе Жорж. Отрывки из опер [Ноты] : </a:t>
            </a:r>
            <a:r>
              <a:rPr lang="ru-RU" sz="1400" dirty="0" err="1" smtClean="0"/>
              <a:t>перелож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фп</a:t>
            </a:r>
            <a:r>
              <a:rPr lang="ru-RU" sz="1400" dirty="0" smtClean="0"/>
              <a:t>. в 4 руки / Ж. Бизе. — М. : Музыка, 1966. — 48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Бизе Жорж. Романс и песня Надира [Ноты] : из оперы "Искатели жемчуга" ; для Т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Ж. Бизе. — М. : Музыка, 1981. — 8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Бизе Жорж. Серенада Смита [Ноты] : из оперы "</a:t>
            </a:r>
            <a:r>
              <a:rPr lang="ru-RU" sz="1400" dirty="0" err="1" smtClean="0"/>
              <a:t>Пертская</a:t>
            </a:r>
            <a:r>
              <a:rPr lang="ru-RU" sz="1400" dirty="0" smtClean="0"/>
              <a:t> красавица" ; для Т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Ж. Бизе / Д. </a:t>
            </a:r>
            <a:r>
              <a:rPr lang="ru-RU" sz="1400" dirty="0" err="1" smtClean="0"/>
              <a:t>Пуччини</a:t>
            </a:r>
            <a:r>
              <a:rPr lang="ru-RU" sz="1400" dirty="0" smtClean="0"/>
              <a:t>. Ария Рудольфа. — М. : Музыка, 1964. — 16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Бизе Жорж. Хабанера. Цыганская песня. </a:t>
            </a:r>
            <a:r>
              <a:rPr lang="ru-RU" sz="1400" dirty="0" err="1" smtClean="0"/>
              <a:t>Сегедилья</a:t>
            </a:r>
            <a:r>
              <a:rPr lang="ru-RU" sz="1400" dirty="0" smtClean="0"/>
              <a:t> [Ноты] : из оперы "</a:t>
            </a:r>
            <a:r>
              <a:rPr lang="ru-RU" sz="1400" dirty="0" err="1" smtClean="0"/>
              <a:t>Кармен</a:t>
            </a:r>
            <a:r>
              <a:rPr lang="ru-RU" sz="1400" dirty="0" smtClean="0"/>
              <a:t>" ; для МС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Ж. Бизе. — М. : Музыка, 1967. — 24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Бизе Жорж. Шестнадцать романсов [Ноты] : для голоса в </a:t>
            </a:r>
            <a:r>
              <a:rPr lang="ru-RU" sz="1400" dirty="0" err="1" smtClean="0"/>
              <a:t>сопровожд</a:t>
            </a:r>
            <a:r>
              <a:rPr lang="ru-RU" sz="1400" dirty="0" smtClean="0"/>
              <a:t>. </a:t>
            </a:r>
            <a:r>
              <a:rPr lang="ru-RU" sz="1400" dirty="0" err="1" smtClean="0"/>
              <a:t>фп</a:t>
            </a:r>
            <a:r>
              <a:rPr lang="ru-RU" sz="1400" dirty="0" smtClean="0"/>
              <a:t>. / Ж. Бизе. — М. : </a:t>
            </a:r>
            <a:r>
              <a:rPr lang="ru-RU" sz="1400" dirty="0" err="1" smtClean="0"/>
              <a:t>Музгиз</a:t>
            </a:r>
            <a:r>
              <a:rPr lang="ru-RU" sz="1400" dirty="0" smtClean="0"/>
              <a:t>, 1959. — 96 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Великович, Э. Жорж Бизе. 1838-1875 [Текст] : крат. очерк жизни и творчества : кн. для юношества / Э. Великович. — Л. : Музыка, 1969. — 96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Жорж Бизе. Письма [Текст] / Ленингр. </a:t>
            </a:r>
            <a:r>
              <a:rPr lang="ru-RU" sz="1400" dirty="0" err="1" smtClean="0"/>
              <a:t>гос</a:t>
            </a:r>
            <a:r>
              <a:rPr lang="ru-RU" sz="1400" dirty="0" smtClean="0"/>
              <a:t>. консерватория ; сост., пер., вступ. ст. и примеч. Г. Т. </a:t>
            </a:r>
            <a:r>
              <a:rPr lang="ru-RU" sz="1400" dirty="0" err="1" smtClean="0"/>
              <a:t>Филенко</a:t>
            </a:r>
            <a:r>
              <a:rPr lang="ru-RU" sz="1400" dirty="0" smtClean="0"/>
              <a:t>. — М. : </a:t>
            </a:r>
            <a:r>
              <a:rPr lang="ru-RU" sz="1400" dirty="0" err="1" smtClean="0"/>
              <a:t>Музгиз</a:t>
            </a:r>
            <a:r>
              <a:rPr lang="ru-RU" sz="1400" dirty="0" smtClean="0"/>
              <a:t>, 1963. — 528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Музыкальная литература зарубежных стран [Текст] : учеб. пособие для музык. училищ.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5. Французская музыкальная культура второй половины XIX века / под ред. Б. В. </a:t>
            </a:r>
            <a:r>
              <a:rPr lang="ru-RU" sz="1400" dirty="0" err="1" smtClean="0"/>
              <a:t>Левика</a:t>
            </a:r>
            <a:r>
              <a:rPr lang="ru-RU" sz="1400" dirty="0" smtClean="0"/>
              <a:t>. — 5-е изд. — М. : Музыка, 1984. — 392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Савинов, Николай. Жорж Бизе [Текст] / Николай Савинов. — М. : Молодая гвардия, 2001. — 356 с. </a:t>
            </a:r>
            <a:r>
              <a:rPr lang="ru-RU" sz="1400" dirty="0" err="1" smtClean="0"/>
              <a:t>Самин</a:t>
            </a:r>
            <a:r>
              <a:rPr lang="ru-RU" sz="1400" dirty="0" smtClean="0"/>
              <a:t>, Д. К. Сто великих композиторов / </a:t>
            </a:r>
            <a:r>
              <a:rPr lang="ru-RU" sz="1400" dirty="0" err="1" smtClean="0"/>
              <a:t>Сост.Д.К.Самин</a:t>
            </a:r>
            <a:r>
              <a:rPr lang="ru-RU" sz="1400" dirty="0" smtClean="0"/>
              <a:t>. — М. : Вече, 2004. — 576с.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Соллертинский, И. И. "</a:t>
            </a:r>
            <a:r>
              <a:rPr lang="ru-RU" sz="1400" dirty="0" err="1" smtClean="0"/>
              <a:t>Кармен</a:t>
            </a:r>
            <a:r>
              <a:rPr lang="ru-RU" sz="1400" dirty="0" smtClean="0"/>
              <a:t>" Бизе [Текст] / И. Соллертинский. — М. : </a:t>
            </a:r>
            <a:r>
              <a:rPr lang="ru-RU" sz="1400" dirty="0" err="1" smtClean="0"/>
              <a:t>Музгиз</a:t>
            </a:r>
            <a:r>
              <a:rPr lang="ru-RU" sz="1400" dirty="0" smtClean="0"/>
              <a:t>, 1963. — 32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Хохловкина</a:t>
            </a:r>
            <a:r>
              <a:rPr lang="ru-RU" sz="1400" dirty="0" smtClean="0"/>
              <a:t>, А. Жорж Бизе [Текст] / А. </a:t>
            </a:r>
            <a:r>
              <a:rPr lang="ru-RU" sz="1400" dirty="0" err="1" smtClean="0"/>
              <a:t>Хохловкина</a:t>
            </a:r>
            <a:r>
              <a:rPr lang="ru-RU" sz="1400" dirty="0" smtClean="0"/>
              <a:t>. — М. : </a:t>
            </a:r>
            <a:r>
              <a:rPr lang="ru-RU" sz="1400" dirty="0" err="1" smtClean="0"/>
              <a:t>Музгиз</a:t>
            </a:r>
            <a:r>
              <a:rPr lang="ru-RU" sz="1400" dirty="0" smtClean="0"/>
              <a:t>, 1959. — 60 с. 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857232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Жорж Бизе (1838-1875), французский композитор, приобрел всемирную известность как автор одного, хотя и очень популярного произведения. В истории музыки такие явления нечасты. Этим произведением стала опера «</a:t>
            </a:r>
            <a:r>
              <a:rPr lang="ru-RU" dirty="0" err="1" smtClean="0"/>
              <a:t>Кармен</a:t>
            </a:r>
            <a:r>
              <a:rPr lang="ru-RU" dirty="0" smtClean="0"/>
              <a:t>». Биографы Бизе единодушно характеризуют его как человека жизнерадостного, общительного, доброго товарища, нежного и почтительного сына. Судьба мало баловала Бизе, он не раз встречался с непониманием, нападками со стороны профессиональной критики, в среде завсегдатаев театральных и концертных премьер. Но оптимизм не покидал его, и Бизе шёл вперед, преодолевая тяжелые жизненные испытания.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биз000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071546"/>
            <a:ext cx="2826004" cy="4286256"/>
          </a:xfrm>
          <a:prstGeom prst="rect">
            <a:avLst/>
          </a:prstGeom>
          <a:ln>
            <a:solidFill>
              <a:srgbClr val="2020E8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Бизе родился в Париже 25 октября . Его нарекли звучными именами полководцев:  Александра – Цезаря – Леопольда, но в семье называли Жорж.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/>
              <a:t>этим новым именем Бизе вошел в историю. Его родители отличались музыкальностью: отец был преподавателем пения, мать играла на фортепиано и стала первым учителем музыки для своего сына. Выдающиеся способности мальчика обнаружились рано: четырех лет он уже знал ноты, десяти – поступил в Парижскую консерваторию. </a:t>
            </a:r>
            <a:endParaRPr lang="ru-RU" dirty="0"/>
          </a:p>
        </p:txBody>
      </p:sp>
      <p:pic>
        <p:nvPicPr>
          <p:cNvPr id="3" name="Рисунок 2" descr="гер000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132528">
            <a:off x="712883" y="2907426"/>
            <a:ext cx="2178581" cy="3449742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4" name="Рисунок 3" descr="биз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57554" y="2714620"/>
            <a:ext cx="2214578" cy="3429000"/>
          </a:xfrm>
          <a:prstGeom prst="rect">
            <a:avLst/>
          </a:prstGeom>
          <a:ln>
            <a:solidFill>
              <a:srgbClr val="2020E8"/>
            </a:solidFill>
          </a:ln>
        </p:spPr>
      </p:pic>
      <p:pic>
        <p:nvPicPr>
          <p:cNvPr id="5" name="Рисунок 4" descr="биз0002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28254">
            <a:off x="5857884" y="2857496"/>
            <a:ext cx="2645865" cy="3500438"/>
          </a:xfrm>
          <a:prstGeom prst="rect">
            <a:avLst/>
          </a:prstGeom>
          <a:ln>
            <a:solidFill>
              <a:srgbClr val="2020E8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10" y="78579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Несмотря на то, что Бизе «отдался музыке скрепя сердце» – его более влекла литература, – занятия в консерватории проходили успешно. В годы консерваторского обучения Бизе создал немало произведений. Лучшее из них – симфония, написанная семнадцатилетним автором в сжатые сроки. По окончании консерватории Бизе знают прежде всего как блестящего пианиста, о Бизе-композиторе говорили лишь как о многообещающем даровании.</a:t>
            </a:r>
            <a:endParaRPr lang="ru-RU" dirty="0"/>
          </a:p>
        </p:txBody>
      </p:sp>
      <p:pic>
        <p:nvPicPr>
          <p:cNvPr id="4" name="Рисунок 3" descr="биз0008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714356"/>
            <a:ext cx="3281683" cy="4286280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348" y="550070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Жорж Бизе в молодые годы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438" y="214290"/>
            <a:ext cx="41434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1857-1860 </a:t>
            </a:r>
            <a:r>
              <a:rPr lang="ru-RU" dirty="0" smtClean="0"/>
              <a:t>годы как лауреат консерватории Бизе провел в Италии. Здесь он много работал, композиторское мастерство его окрепло, в Италии он написал свою первую оперу, по стилю близкую к Моцарту. Яркой и доныне популярной оперой раннего Бизе была заказанная его другом для «Лирического театра» опера «Искатели жемчуга» (1863). Экзотический сюжет побудил Бизе к поискам свежих красок. </a:t>
            </a:r>
          </a:p>
          <a:p>
            <a:pPr algn="ctr"/>
            <a:r>
              <a:rPr lang="ru-RU" dirty="0" smtClean="0"/>
              <a:t>В опере сказался присущий его творчеству лиризм. Об этом свидетельствует знаменитая теноровая партия Надира, ария, которую охотно включали в свои концертные программы знаменитейшие певцы. Яркостью отличаются также массовые сцены, лирические либо драматические эпизоды оперы.</a:t>
            </a:r>
            <a:endParaRPr lang="ru-RU" dirty="0"/>
          </a:p>
        </p:txBody>
      </p:sp>
      <p:pic>
        <p:nvPicPr>
          <p:cNvPr id="4" name="Рисунок 3" descr="биз0009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57152"/>
            <a:ext cx="3714776" cy="2600344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3000372"/>
            <a:ext cx="407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Сцена из оперы «Искатели жемчуга»</a:t>
            </a:r>
            <a:endParaRPr lang="ru-RU" sz="1600" b="1" dirty="0"/>
          </a:p>
        </p:txBody>
      </p:sp>
      <p:pic>
        <p:nvPicPr>
          <p:cNvPr id="7" name="Рисунок 6" descr="биз000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14480" y="3643314"/>
            <a:ext cx="1928826" cy="2786082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58" y="528638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Л.Собинов в партии Надира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Премьера следующей оперы – «</a:t>
            </a:r>
            <a:r>
              <a:rPr lang="ru-RU" dirty="0" err="1" smtClean="0"/>
              <a:t>Пертской</a:t>
            </a:r>
            <a:r>
              <a:rPr lang="ru-RU" dirty="0" smtClean="0"/>
              <a:t> </a:t>
            </a:r>
            <a:r>
              <a:rPr lang="ru-RU" dirty="0" smtClean="0"/>
              <a:t>красавицы» - состоялась </a:t>
            </a:r>
            <a:r>
              <a:rPr lang="ru-RU" dirty="0" smtClean="0"/>
              <a:t>в 1867 году. Сюжет одноименного романа Вальтера Скотта предстал в либретто в искаженном, примитивном виде. «Это эффектная пьеса, - писал Бизе, работая над оперой, - но характеры мало обрисованы». Композитору не удалось дорисовать их своей музыкой. Неудача на время разоружила Бизе. </a:t>
            </a:r>
            <a:endParaRPr lang="ru-RU" dirty="0"/>
          </a:p>
        </p:txBody>
      </p:sp>
      <p:pic>
        <p:nvPicPr>
          <p:cNvPr id="4" name="Рисунок 3" descr="биз0010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3" y="2428868"/>
            <a:ext cx="3939914" cy="2500330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542926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Пертская</a:t>
            </a:r>
            <a:r>
              <a:rPr lang="ru-RU" sz="1600" b="1" dirty="0" smtClean="0"/>
              <a:t> красавица» Бизе в Лирическом театре</a:t>
            </a:r>
            <a:endParaRPr lang="ru-RU" sz="1600" b="1" dirty="0"/>
          </a:p>
        </p:txBody>
      </p:sp>
      <p:pic>
        <p:nvPicPr>
          <p:cNvPr id="6" name="Рисунок 5" descr="биз001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3214686"/>
            <a:ext cx="4136910" cy="2786082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43438" y="2500306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Здание Лирического театра в Париже</a:t>
            </a:r>
            <a:endParaRPr lang="ru-RU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184" y="642918"/>
            <a:ext cx="45720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начале 70-х годов Бизе пишет два произведения, в которых уже обнаруживается его творческая зрелость: это тонкая по колориту одноактная опера «</a:t>
            </a:r>
            <a:r>
              <a:rPr lang="ru-RU" dirty="0" err="1" smtClean="0"/>
              <a:t>Джамиле</a:t>
            </a:r>
            <a:r>
              <a:rPr lang="ru-RU" dirty="0" smtClean="0"/>
              <a:t>» и </a:t>
            </a:r>
            <a:r>
              <a:rPr lang="ru-RU" dirty="0" smtClean="0"/>
              <a:t>музыка </a:t>
            </a:r>
            <a:r>
              <a:rPr lang="ru-RU" dirty="0" smtClean="0"/>
              <a:t>к «</a:t>
            </a:r>
            <a:r>
              <a:rPr lang="ru-RU" dirty="0" err="1" smtClean="0"/>
              <a:t>Арлезианке</a:t>
            </a:r>
            <a:r>
              <a:rPr lang="ru-RU" dirty="0" smtClean="0"/>
              <a:t>» по драме Альфонса Доде. Музыка к этой драме отличается исключительной красотой. Различные музыкальные номера были предназначены для исполнения между сценами драмы, а также во время действия. В «</a:t>
            </a:r>
            <a:r>
              <a:rPr lang="ru-RU" dirty="0" err="1" smtClean="0"/>
              <a:t>Арлезианке</a:t>
            </a:r>
            <a:r>
              <a:rPr lang="ru-RU" dirty="0" smtClean="0"/>
              <a:t>» очень ярко проявилась любовь Бизе к народной музыке – в связи с сюжетом драмы звучат провансальские напевы. Очень характерно для Бизе широкое использование в «</a:t>
            </a:r>
            <a:r>
              <a:rPr lang="ru-RU" dirty="0" err="1" smtClean="0"/>
              <a:t>Арлезианке</a:t>
            </a:r>
            <a:r>
              <a:rPr lang="ru-RU" dirty="0" smtClean="0"/>
              <a:t>» танцев и маршевых ритмов. В «</a:t>
            </a:r>
            <a:r>
              <a:rPr lang="ru-RU" dirty="0" err="1" smtClean="0"/>
              <a:t>Арлезианке</a:t>
            </a:r>
            <a:r>
              <a:rPr lang="ru-RU" dirty="0" smtClean="0"/>
              <a:t>» сказалась склонность Бизе  к живописно-программной музыке.</a:t>
            </a:r>
            <a:endParaRPr lang="ru-RU" dirty="0"/>
          </a:p>
        </p:txBody>
      </p:sp>
      <p:pic>
        <p:nvPicPr>
          <p:cNvPr id="3" name="Рисунок 2" descr="биз000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214290"/>
            <a:ext cx="1928826" cy="3312360"/>
          </a:xfrm>
          <a:prstGeom prst="rect">
            <a:avLst/>
          </a:prstGeom>
          <a:ln>
            <a:solidFill>
              <a:srgbClr val="2020E8"/>
            </a:solidFill>
          </a:ln>
        </p:spPr>
      </p:pic>
      <p:pic>
        <p:nvPicPr>
          <p:cNvPr id="4" name="Рисунок 3" descr="биз000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2786057"/>
            <a:ext cx="2071702" cy="3056609"/>
          </a:xfrm>
          <a:prstGeom prst="rect">
            <a:avLst/>
          </a:prstGeom>
          <a:ln>
            <a:solidFill>
              <a:srgbClr val="2020E8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Сюжетом «</a:t>
            </a:r>
            <a:r>
              <a:rPr lang="ru-RU" dirty="0" err="1" smtClean="0"/>
              <a:t>Кармен</a:t>
            </a:r>
            <a:r>
              <a:rPr lang="ru-RU" dirty="0" smtClean="0"/>
              <a:t>» Бизе заинтересовался еще </a:t>
            </a:r>
            <a:r>
              <a:rPr lang="ru-RU" dirty="0" smtClean="0"/>
              <a:t>во время </a:t>
            </a:r>
            <a:r>
              <a:rPr lang="ru-RU" dirty="0" smtClean="0"/>
              <a:t>работы над оперой «</a:t>
            </a:r>
            <a:r>
              <a:rPr lang="ru-RU" dirty="0" err="1" smtClean="0"/>
              <a:t>Джамиле</a:t>
            </a:r>
            <a:r>
              <a:rPr lang="ru-RU" dirty="0" smtClean="0"/>
              <a:t>», а в 1773-1774 годах вплотную приступил к отделке либретто и написанию музыки. Сюжет оперы заимствован из новеллы </a:t>
            </a:r>
            <a:r>
              <a:rPr lang="ru-RU" dirty="0" err="1" smtClean="0"/>
              <a:t>Проспера</a:t>
            </a:r>
            <a:r>
              <a:rPr lang="ru-RU" dirty="0" smtClean="0"/>
              <a:t> Мериме. Мастера театральной драматургии, </a:t>
            </a:r>
            <a:r>
              <a:rPr lang="ru-RU" dirty="0" err="1" smtClean="0"/>
              <a:t>Мельяк</a:t>
            </a:r>
            <a:r>
              <a:rPr lang="ru-RU" dirty="0" smtClean="0"/>
              <a:t> и </a:t>
            </a:r>
            <a:r>
              <a:rPr lang="ru-RU" dirty="0" err="1" smtClean="0"/>
              <a:t>Галеви</a:t>
            </a:r>
            <a:r>
              <a:rPr lang="ru-RU" dirty="0" smtClean="0"/>
              <a:t> создали превосходное либретто. 3 марта 1875 года прошла премьера в театре «Комической оперы». Спустя ровно три месяца, 3 июня Бизе внезапно скончался, не дожив до 37 лет.  Его преждевременная смерть, вероятно была ускорена тем скандалом, который разразился после премьеры «</a:t>
            </a:r>
            <a:r>
              <a:rPr lang="ru-RU" dirty="0" err="1" smtClean="0"/>
              <a:t>Кармен</a:t>
            </a:r>
            <a:r>
              <a:rPr lang="ru-RU" dirty="0" smtClean="0"/>
              <a:t>». Пресыщенные буржуа – обычные посетители лож и партера – нашли сюжет оперы слишком скабрезным, музыку – слишком серьёзной и сложной. Отзывы прессы были единодушно отрицательными. Сохранились рассказы о том, как после премьеры «</a:t>
            </a:r>
            <a:r>
              <a:rPr lang="ru-RU" dirty="0" err="1" smtClean="0"/>
              <a:t>Кармен</a:t>
            </a:r>
            <a:r>
              <a:rPr lang="ru-RU" dirty="0" smtClean="0"/>
              <a:t>» Бизе в отчаянии и тоске бродил по городу всю ночь.</a:t>
            </a:r>
            <a:endParaRPr lang="ru-RU" dirty="0"/>
          </a:p>
        </p:txBody>
      </p:sp>
      <p:pic>
        <p:nvPicPr>
          <p:cNvPr id="3" name="Рисунок 2" descr="биз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3786190"/>
            <a:ext cx="1898881" cy="2714644"/>
          </a:xfrm>
          <a:prstGeom prst="rect">
            <a:avLst/>
          </a:prstGeom>
          <a:ln>
            <a:solidFill>
              <a:srgbClr val="2020E8"/>
            </a:solidFill>
          </a:ln>
        </p:spPr>
      </p:pic>
      <p:pic>
        <p:nvPicPr>
          <p:cNvPr id="4" name="Рисунок 3" descr="биз0007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71934" y="3857628"/>
            <a:ext cx="1982414" cy="2643206"/>
          </a:xfrm>
          <a:prstGeom prst="rect">
            <a:avLst/>
          </a:prstGeom>
          <a:ln>
            <a:solidFill>
              <a:srgbClr val="2020E8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14290"/>
            <a:ext cx="5786478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начале следующего года «</a:t>
            </a:r>
            <a:r>
              <a:rPr lang="ru-RU" dirty="0" err="1" smtClean="0"/>
              <a:t>Кармен</a:t>
            </a:r>
            <a:r>
              <a:rPr lang="ru-RU" dirty="0" smtClean="0"/>
              <a:t>» надолго исчезла из репертуара парижских театров. Посмертная слава Бизе началась в другой стране, в другом городе – в Вене, где в октябре 1875 года «</a:t>
            </a:r>
            <a:r>
              <a:rPr lang="ru-RU" dirty="0" err="1" smtClean="0"/>
              <a:t>Кармен</a:t>
            </a:r>
            <a:r>
              <a:rPr lang="ru-RU" dirty="0" smtClean="0"/>
              <a:t>» прошла с блестящим успехом. Вскоре эта опера завоевала весь свет, вошла в репертуар оперных театров всех столиц и крупнейших городов мира и только через семь долгих лет, в 1883 году, вернулась во Францию. С тех пор «</a:t>
            </a:r>
            <a:r>
              <a:rPr lang="ru-RU" dirty="0" err="1" smtClean="0"/>
              <a:t>Кармен</a:t>
            </a:r>
            <a:r>
              <a:rPr lang="ru-RU" dirty="0" smtClean="0"/>
              <a:t>» стала в Париже любимейшей оперой, и уже в 1904 году «Комическая опера» отмечала её тысячное представление. </a:t>
            </a:r>
            <a:endParaRPr lang="ru-RU" dirty="0"/>
          </a:p>
        </p:txBody>
      </p:sp>
      <p:pic>
        <p:nvPicPr>
          <p:cNvPr id="3" name="Рисунок 2" descr="биз001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714356"/>
            <a:ext cx="2463288" cy="3500462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71488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Афиша премьеры «</a:t>
            </a:r>
            <a:r>
              <a:rPr lang="ru-RU" sz="1600" b="1" dirty="0" err="1" smtClean="0"/>
              <a:t>Кармен</a:t>
            </a:r>
            <a:r>
              <a:rPr lang="ru-RU" sz="1600" b="1" dirty="0" smtClean="0"/>
              <a:t>» 5 марта  1875 г.</a:t>
            </a:r>
            <a:endParaRPr lang="ru-RU" sz="1600" b="1" dirty="0"/>
          </a:p>
        </p:txBody>
      </p:sp>
      <p:pic>
        <p:nvPicPr>
          <p:cNvPr id="5" name="Рисунок 4" descr="биз001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143240" y="3571876"/>
            <a:ext cx="3714776" cy="2571768"/>
          </a:xfrm>
          <a:prstGeom prst="rect">
            <a:avLst/>
          </a:prstGeom>
          <a:ln>
            <a:solidFill>
              <a:srgbClr val="2020E8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72330" y="550070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«Комическая опера»</a:t>
            </a:r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5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1126</Words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77</cp:revision>
  <dcterms:modified xsi:type="dcterms:W3CDTF">2018-10-18T06:14:22Z</dcterms:modified>
</cp:coreProperties>
</file>