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56" r:id="rId2"/>
    <p:sldId id="257" r:id="rId3"/>
    <p:sldId id="260" r:id="rId4"/>
    <p:sldId id="258" r:id="rId5"/>
    <p:sldId id="259" r:id="rId6"/>
    <p:sldId id="264" r:id="rId7"/>
    <p:sldId id="261" r:id="rId8"/>
    <p:sldId id="262" r:id="rId9"/>
    <p:sldId id="263" r:id="rId10"/>
    <p:sldId id="265" r:id="rId11"/>
    <p:sldId id="266" r:id="rId12"/>
    <p:sldId id="269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7" r:id="rId24"/>
    <p:sldId id="280" r:id="rId25"/>
    <p:sldId id="281" r:id="rId26"/>
    <p:sldId id="288" r:id="rId27"/>
    <p:sldId id="282" r:id="rId28"/>
    <p:sldId id="283" r:id="rId29"/>
    <p:sldId id="284" r:id="rId30"/>
    <p:sldId id="285" r:id="rId31"/>
    <p:sldId id="286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E1"/>
    <a:srgbClr val="FFF2EB"/>
    <a:srgbClr val="FFFF00"/>
    <a:srgbClr val="CCECFF"/>
    <a:srgbClr val="0066F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18" autoAdjust="0"/>
    <p:restoredTop sz="94660"/>
  </p:normalViewPr>
  <p:slideViewPr>
    <p:cSldViewPr>
      <p:cViewPr>
        <p:scale>
          <a:sx n="75" d="100"/>
          <a:sy n="75" d="100"/>
        </p:scale>
        <p:origin x="-122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DB203-C3D0-4027-9DC5-4C6DF859CED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4351C-504D-4113-AAB8-AEDC0F6E8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5228-062B-4FDD-8E43-67F3479F9E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3A364-079D-477A-9343-05A4B7C5A2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61746-6439-4C17-9982-60A900CA4D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5D5D7-31B3-4CA9-915B-5B5B6BA3EF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99C13-71A7-45F4-93E9-07741CA22D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F1BC-5BB2-4F90-8278-D3BB1220FB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D04EF-F795-4E65-B327-4378C47735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47207-1AF1-4798-8818-1DA124F58C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11212-B508-4E8D-A0A5-0FFE3C6736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2360D-5461-4AAE-AFD4-4E2E27EDC7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1ED7F-B2FE-44B0-B00F-0AD7E21252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2EB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FA7DF5-D83F-4DBF-AB3D-E31A272F4EB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>
            <a:lum bright="10000" contrast="-10000"/>
          </a:blip>
          <a:srcRect l="7031" t="10417" r="6250" b="10417"/>
          <a:stretch>
            <a:fillRect/>
          </a:stretch>
        </p:blipFill>
        <p:spPr bwMode="auto">
          <a:xfrm>
            <a:off x="-228600" y="0"/>
            <a:ext cx="11277600" cy="772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05400"/>
            <a:ext cx="9296400" cy="1524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к </a:t>
            </a:r>
            <a:r>
              <a:rPr lang="ru-RU" sz="3600" b="1" dirty="0">
                <a:solidFill>
                  <a:schemeClr val="tx1"/>
                </a:solidFill>
              </a:rPr>
              <a:t>200-летию со дня рождения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 Джузеппе Верди)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914400"/>
            <a:ext cx="9525000" cy="990600"/>
          </a:xfrm>
        </p:spPr>
        <p:txBody>
          <a:bodyPr/>
          <a:lstStyle/>
          <a:p>
            <a:r>
              <a:rPr lang="ru-RU" b="1" dirty="0"/>
              <a:t>ИИЦ – Научная библиотека представляет виртуальную выставку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2590800"/>
            <a:ext cx="929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Верди: роман с оперой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Documents and Settings\biblio\Мои документы\Downloads\e2fd08a4b127.png"/>
          <p:cNvPicPr>
            <a:picLocks noChangeAspect="1" noChangeArrowheads="1"/>
          </p:cNvPicPr>
          <p:nvPr/>
        </p:nvPicPr>
        <p:blipFill>
          <a:blip r:embed="rId2"/>
          <a:srcRect l="11571" t="8407" r="2948"/>
          <a:stretch>
            <a:fillRect/>
          </a:stretch>
        </p:blipFill>
        <p:spPr bwMode="auto">
          <a:xfrm>
            <a:off x="0" y="-422"/>
            <a:ext cx="9144000" cy="6870668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685800"/>
            <a:ext cx="4191000" cy="6019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dirty="0"/>
              <a:t>    </a:t>
            </a:r>
            <a:r>
              <a:rPr lang="ru-RU" sz="2400" b="1" dirty="0"/>
              <a:t>«Как всякий могучий талант, Верди отражает в себе свою национальность и свою эпоху. Он – цветок своей почвы. Он – голос Италии, Италии, пробудившейся к сознанию, Италии, взволнованной политическими бурями</a:t>
            </a:r>
            <a:r>
              <a:rPr lang="ru-RU" sz="2400" b="1" dirty="0" smtClean="0"/>
              <a:t>».  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/>
              <a:t>                                                                              </a:t>
            </a:r>
            <a:endParaRPr lang="ru-RU" sz="2400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/>
              <a:t>А.Н. Серов, муз. </a:t>
            </a:r>
            <a:r>
              <a:rPr lang="ru-RU" sz="2400" b="1" dirty="0" smtClean="0"/>
              <a:t>критик, современник </a:t>
            </a:r>
            <a:r>
              <a:rPr lang="ru-RU" sz="2400" b="1" dirty="0"/>
              <a:t>Верди</a:t>
            </a:r>
          </a:p>
        </p:txBody>
      </p:sp>
      <p:pic>
        <p:nvPicPr>
          <p:cNvPr id="13317" name="Picture 5" descr="Scan101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6959" y="762000"/>
            <a:ext cx="3015041" cy="5105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Documents and Settings\biblio\Мои документы\Downloads\e2fd08a4b127.png"/>
          <p:cNvPicPr>
            <a:picLocks noChangeAspect="1" noChangeArrowheads="1"/>
          </p:cNvPicPr>
          <p:nvPr/>
        </p:nvPicPr>
        <p:blipFill>
          <a:blip r:embed="rId2"/>
          <a:srcRect l="11571" t="8407" r="2948"/>
          <a:stretch>
            <a:fillRect/>
          </a:stretch>
        </p:blipFill>
        <p:spPr bwMode="auto">
          <a:xfrm>
            <a:off x="0" y="-422"/>
            <a:ext cx="9144000" cy="6870668"/>
          </a:xfrm>
          <a:prstGeom prst="rect">
            <a:avLst/>
          </a:prstGeom>
          <a:noFill/>
        </p:spPr>
      </p:pic>
      <p:pic>
        <p:nvPicPr>
          <p:cNvPr id="14341" name="Picture 5" descr="Scan101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57200"/>
            <a:ext cx="2707560" cy="435713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4342" name="Picture 6" descr="Scan101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81200"/>
            <a:ext cx="2782373" cy="4572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341437"/>
            <a:ext cx="3505200" cy="55927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/>
              <a:t>     «То, что я и Гарибальди делаем в политике, что наш общий друг </a:t>
            </a:r>
            <a:r>
              <a:rPr lang="ru-RU" sz="2400" b="1" dirty="0" err="1"/>
              <a:t>Манцони</a:t>
            </a:r>
            <a:r>
              <a:rPr lang="ru-RU" sz="2400" b="1" dirty="0"/>
              <a:t> делает в поэзии, то Вы делаете в музыке; мы все как умеем, служим народу</a:t>
            </a:r>
            <a:r>
              <a:rPr lang="ru-RU" sz="2400" b="1" dirty="0" smtClean="0"/>
              <a:t>».</a:t>
            </a:r>
          </a:p>
          <a:p>
            <a:pPr algn="r">
              <a:lnSpc>
                <a:spcPct val="80000"/>
              </a:lnSpc>
              <a:buFontTx/>
              <a:buNone/>
            </a:pPr>
            <a:endParaRPr lang="ru-RU" sz="2400" b="1" dirty="0" smtClean="0"/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400" b="1" dirty="0" smtClean="0"/>
              <a:t>Дж</a:t>
            </a:r>
            <a:r>
              <a:rPr lang="ru-RU" sz="2400" b="1" dirty="0"/>
              <a:t>. Мадзини, соратник Гарибальди, в письме к Верди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rritaland.ru/_ph/511/183576485.jpg"/>
          <p:cNvPicPr>
            <a:picLocks noChangeAspect="1" noChangeArrowheads="1"/>
          </p:cNvPicPr>
          <p:nvPr/>
        </p:nvPicPr>
        <p:blipFill>
          <a:blip r:embed="rId2">
            <a:lum bright="45000" contrast="-45000"/>
          </a:blip>
          <a:srcRect l="3041" r="57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4953000"/>
            <a:ext cx="3581400" cy="11731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/>
              <a:t>Д. Верди дирижирует Реквиемом в Париже, в 1876 году</a:t>
            </a:r>
          </a:p>
        </p:txBody>
      </p:sp>
      <p:pic>
        <p:nvPicPr>
          <p:cNvPr id="17413" name="Picture 5" descr="Scan101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2061" y="1295400"/>
            <a:ext cx="4487139" cy="343464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7414" name="Picture 6" descr="Scan10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609600"/>
            <a:ext cx="3581400" cy="571231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Documents and Settings\biblio\Мои документы\Downloads\e2fd08a4b127.png"/>
          <p:cNvPicPr>
            <a:picLocks noChangeAspect="1" noChangeArrowheads="1"/>
          </p:cNvPicPr>
          <p:nvPr/>
        </p:nvPicPr>
        <p:blipFill>
          <a:blip r:embed="rId2"/>
          <a:srcRect l="11571" t="8407" r="2948"/>
          <a:stretch>
            <a:fillRect/>
          </a:stretch>
        </p:blipFill>
        <p:spPr bwMode="auto">
          <a:xfrm>
            <a:off x="0" y="-422"/>
            <a:ext cx="9144000" cy="6870668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4114800" cy="5791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/>
              <a:t>      Восемьдесят девять лет прожил Верди. Каждая из 26 его опер – страница его жизни. Ибо в каждое из своих творений композитор вложил весь огонь своего сердца, мощь ума, величайшую жажду </a:t>
            </a:r>
            <a:r>
              <a:rPr lang="ru-RU" sz="2400" b="1" dirty="0" smtClean="0"/>
              <a:t>свободы</a:t>
            </a:r>
            <a:r>
              <a:rPr lang="ru-RU" sz="2400" b="1" dirty="0"/>
              <a:t>.</a:t>
            </a:r>
            <a:endParaRPr lang="ru-RU" sz="2400" b="1" dirty="0" smtClean="0"/>
          </a:p>
        </p:txBody>
      </p:sp>
      <p:pic>
        <p:nvPicPr>
          <p:cNvPr id="16389" name="Picture 5" descr="Scan101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762000"/>
            <a:ext cx="3324225" cy="54089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Documents and Settings\biblio\Мои документы\Downloads\e2fd08a4b127.png"/>
          <p:cNvPicPr>
            <a:picLocks noChangeAspect="1" noChangeArrowheads="1"/>
          </p:cNvPicPr>
          <p:nvPr/>
        </p:nvPicPr>
        <p:blipFill>
          <a:blip r:embed="rId2"/>
          <a:srcRect l="11571" t="8407" r="2948"/>
          <a:stretch>
            <a:fillRect/>
          </a:stretch>
        </p:blipFill>
        <p:spPr bwMode="auto">
          <a:xfrm>
            <a:off x="0" y="-422"/>
            <a:ext cx="9144000" cy="6870668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685800"/>
            <a:ext cx="5105400" cy="6172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/>
              <a:t>    «</a:t>
            </a:r>
            <a:r>
              <a:rPr lang="ru-RU" sz="2400" b="1" dirty="0" err="1"/>
              <a:t>Риголетто</a:t>
            </a:r>
            <a:r>
              <a:rPr lang="ru-RU" sz="2400" b="1" dirty="0"/>
              <a:t>», «Трубадур», «Травиата» – вот три создания Верди, ставшие самыми популярными операми в мире. Уже свыше ста лет они исполняются почти во всех оперных театрах мира – от крупных столичных сцен до провинциальных подмостков, неизменно пользуясь огромным успехом у миллионов слушателей разных наций и </a:t>
            </a:r>
            <a:r>
              <a:rPr lang="ru-RU" sz="2400" b="1" dirty="0" smtClean="0"/>
              <a:t>поколений».</a:t>
            </a:r>
            <a:endParaRPr lang="ru-RU" sz="2400" b="1" dirty="0"/>
          </a:p>
          <a:p>
            <a:pPr>
              <a:lnSpc>
                <a:spcPct val="80000"/>
              </a:lnSpc>
            </a:pPr>
            <a:endParaRPr lang="ru-RU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    В кн.:  Нюрнберг, М. Джузеппе Верди [Текст] / М. Нюрнберг. – Л. : </a:t>
            </a:r>
            <a:r>
              <a:rPr lang="ru-RU" sz="2400" b="1" dirty="0" err="1"/>
              <a:t>Музгиз</a:t>
            </a:r>
            <a:r>
              <a:rPr lang="ru-RU" sz="2400" b="1" dirty="0"/>
              <a:t>, 1960. – с. 51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 </a:t>
            </a:r>
          </a:p>
        </p:txBody>
      </p:sp>
      <p:pic>
        <p:nvPicPr>
          <p:cNvPr id="19462" name="Picture 6" descr="Scan101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3060478" cy="497681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Documents and Settings\biblio\Мои документы\Downloads\e2fd08a4b127.png"/>
          <p:cNvPicPr>
            <a:picLocks noChangeAspect="1" noChangeArrowheads="1"/>
          </p:cNvPicPr>
          <p:nvPr/>
        </p:nvPicPr>
        <p:blipFill>
          <a:blip r:embed="rId2"/>
          <a:srcRect l="11571" t="8407" r="2948"/>
          <a:stretch>
            <a:fillRect/>
          </a:stretch>
        </p:blipFill>
        <p:spPr bwMode="auto">
          <a:xfrm>
            <a:off x="0" y="-422"/>
            <a:ext cx="9144000" cy="6870668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4800600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b="1" dirty="0">
                <a:solidFill>
                  <a:schemeClr val="tx1"/>
                </a:solidFill>
              </a:rPr>
              <a:t>РИГОЛЕТТО»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3276600" cy="3657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/>
              <a:t>   </a:t>
            </a:r>
            <a:r>
              <a:rPr lang="ru-RU" sz="2800" b="1" dirty="0"/>
              <a:t>«Я доволен собой и думаю, что никогда не напишу лучшего</a:t>
            </a:r>
            <a:r>
              <a:rPr lang="ru-RU" sz="2800" b="1" dirty="0" smtClean="0"/>
              <a:t>». </a:t>
            </a:r>
            <a:endParaRPr lang="ru-RU" sz="2800" b="1" dirty="0"/>
          </a:p>
          <a:p>
            <a:pPr algn="ctr">
              <a:lnSpc>
                <a:spcPct val="90000"/>
              </a:lnSpc>
              <a:buFontTx/>
              <a:buNone/>
            </a:pPr>
            <a:endParaRPr lang="ru-RU" sz="2800" b="1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/>
              <a:t>Д</a:t>
            </a:r>
            <a:r>
              <a:rPr lang="ru-RU" sz="2800" b="1" dirty="0"/>
              <a:t>. Верди </a:t>
            </a:r>
            <a:endParaRPr lang="ru-RU" sz="2800" b="1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/>
              <a:t>о </a:t>
            </a:r>
            <a:r>
              <a:rPr lang="ru-RU" sz="2800" b="1" dirty="0"/>
              <a:t>«</a:t>
            </a:r>
            <a:r>
              <a:rPr lang="ru-RU" sz="2800" b="1" dirty="0" err="1"/>
              <a:t>Риголетто</a:t>
            </a:r>
            <a:r>
              <a:rPr lang="ru-RU" sz="2800" b="1" dirty="0"/>
              <a:t>»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/>
              <a:t>     </a:t>
            </a:r>
          </a:p>
        </p:txBody>
      </p:sp>
      <p:pic>
        <p:nvPicPr>
          <p:cNvPr id="20485" name="Picture 5" descr="Scan101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04800"/>
            <a:ext cx="3393281" cy="4800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0486" name="Picture 6" descr="Scan101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514600"/>
            <a:ext cx="2504599" cy="41148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Documents and Settings\biblio\Мои документы\Downloads\e2fd08a4b127.png"/>
          <p:cNvPicPr>
            <a:picLocks noChangeAspect="1" noChangeArrowheads="1"/>
          </p:cNvPicPr>
          <p:nvPr/>
        </p:nvPicPr>
        <p:blipFill>
          <a:blip r:embed="rId2"/>
          <a:srcRect l="11571" t="8407" r="2948"/>
          <a:stretch>
            <a:fillRect/>
          </a:stretch>
        </p:blipFill>
        <p:spPr bwMode="auto">
          <a:xfrm>
            <a:off x="0" y="-422"/>
            <a:ext cx="9144000" cy="6870668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05000"/>
            <a:ext cx="3505200" cy="4648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dirty="0"/>
              <a:t>     </a:t>
            </a:r>
            <a:r>
              <a:rPr lang="ru-RU" sz="2400" b="1" dirty="0"/>
              <a:t>До конца жизни Верди считал «</a:t>
            </a:r>
            <a:r>
              <a:rPr lang="ru-RU" sz="2400" b="1" dirty="0" err="1"/>
              <a:t>Риголетто</a:t>
            </a:r>
            <a:r>
              <a:rPr lang="ru-RU" sz="2400" b="1" dirty="0"/>
              <a:t>» своей лучшей оперой. «</a:t>
            </a:r>
            <a:r>
              <a:rPr lang="ru-RU" sz="2400" b="1" dirty="0" err="1"/>
              <a:t>Риголетто</a:t>
            </a:r>
            <a:r>
              <a:rPr lang="ru-RU" sz="2400" b="1" dirty="0"/>
              <a:t>» и теперь – одна из самых </a:t>
            </a:r>
            <a:r>
              <a:rPr lang="ru-RU" sz="2400" b="1" dirty="0" err="1"/>
              <a:t>репертуарнейших</a:t>
            </a:r>
            <a:r>
              <a:rPr lang="ru-RU" sz="2400" b="1" dirty="0"/>
              <a:t> опер во всем </a:t>
            </a:r>
            <a:r>
              <a:rPr lang="ru-RU" sz="2400" b="1" dirty="0" smtClean="0"/>
              <a:t>мире.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pic>
        <p:nvPicPr>
          <p:cNvPr id="21509" name="Picture 5" descr="Scan101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838200"/>
            <a:ext cx="3376782" cy="54515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Documents and Settings\biblio\Мои документы\Downloads\e2fd08a4b127.png"/>
          <p:cNvPicPr>
            <a:picLocks noChangeAspect="1" noChangeArrowheads="1"/>
          </p:cNvPicPr>
          <p:nvPr/>
        </p:nvPicPr>
        <p:blipFill>
          <a:blip r:embed="rId2"/>
          <a:srcRect l="11571" t="8407" r="2948"/>
          <a:stretch>
            <a:fillRect/>
          </a:stretch>
        </p:blipFill>
        <p:spPr bwMode="auto">
          <a:xfrm>
            <a:off x="0" y="-422"/>
            <a:ext cx="9144000" cy="6870668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5334000" cy="2743200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</a:rPr>
              <a:t>Верди–человек и Верди–художник неразделимы. Жизнь Верди – это жизнь его опер, в которых Верди отстаивает самобытность национального искусства; опер, в которых ощущается неразрывная связь творчества их автора с его страной и эпохой.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172200"/>
            <a:ext cx="4724400" cy="685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chemeClr val="bg1"/>
                </a:solidFill>
              </a:rPr>
              <a:t>   Герцог Мантуанский («Риголетто»)– Энрико Карузо</a:t>
            </a:r>
          </a:p>
        </p:txBody>
      </p:sp>
      <p:pic>
        <p:nvPicPr>
          <p:cNvPr id="22533" name="Picture 5" descr="Scan101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962400"/>
            <a:ext cx="3631506" cy="263204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2534" name="Picture 6" descr="Копия Scan101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533400"/>
            <a:ext cx="2467026" cy="3581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5791200" y="41910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/>
              <a:t>    Герцог </a:t>
            </a:r>
            <a:r>
              <a:rPr lang="ru-RU" sz="2400" b="1" dirty="0" err="1"/>
              <a:t>Мантуанский</a:t>
            </a:r>
            <a:r>
              <a:rPr lang="ru-RU" sz="2400" b="1" dirty="0"/>
              <a:t> («</a:t>
            </a:r>
            <a:r>
              <a:rPr lang="ru-RU" sz="2400" b="1" dirty="0" err="1"/>
              <a:t>Риголетто</a:t>
            </a:r>
            <a:r>
              <a:rPr lang="ru-RU" sz="2400" b="1" dirty="0"/>
              <a:t>») – Иван Козловский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rritaland.ru/_ph/511/183576485.jpg"/>
          <p:cNvPicPr>
            <a:picLocks noChangeAspect="1" noChangeArrowheads="1"/>
          </p:cNvPicPr>
          <p:nvPr/>
        </p:nvPicPr>
        <p:blipFill>
          <a:blip r:embed="rId2">
            <a:lum bright="45000" contrast="-45000"/>
          </a:blip>
          <a:srcRect l="3041" r="57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7" name="Picture 5" descr="Scan101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21812">
            <a:off x="4166295" y="611819"/>
            <a:ext cx="4002974" cy="54266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3558" name="Picture 6" descr="Scan101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53622">
            <a:off x="785113" y="1067934"/>
            <a:ext cx="3838277" cy="523820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Documents and Settings\biblio\Мои документы\Downloads\e2fd08a4b127.png"/>
          <p:cNvPicPr>
            <a:picLocks noChangeAspect="1" noChangeArrowheads="1"/>
          </p:cNvPicPr>
          <p:nvPr/>
        </p:nvPicPr>
        <p:blipFill>
          <a:blip r:embed="rId2"/>
          <a:srcRect l="11571" t="8407" r="2948"/>
          <a:stretch>
            <a:fillRect/>
          </a:stretch>
        </p:blipFill>
        <p:spPr bwMode="auto">
          <a:xfrm>
            <a:off x="0" y="-422"/>
            <a:ext cx="9144000" cy="6870668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4648200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b="1" dirty="0">
                <a:solidFill>
                  <a:schemeClr val="tx1"/>
                </a:solidFill>
              </a:rPr>
              <a:t>ТРУБАДУР»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5105400" cy="5638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dirty="0"/>
              <a:t>      </a:t>
            </a:r>
            <a:r>
              <a:rPr lang="ru-RU" sz="2400" b="1" dirty="0"/>
              <a:t>Мелодии «Трубадура» полюбились итальянцам, вошли в их быт; насыщенные народно–песенными оборотами, легко запоминаемые, полные выразительности и красоты, они не утратили своей популярности до настоящего времени. Именно огромные мелодические богатства оперы обеспечили ей длительный успех – и не только в Италии, но и во многих других странах, включая </a:t>
            </a:r>
            <a:r>
              <a:rPr lang="ru-RU" sz="2400" b="1" dirty="0" smtClean="0"/>
              <a:t>Россию.</a:t>
            </a:r>
            <a:endParaRPr lang="ru-RU" sz="2400" b="1" dirty="0"/>
          </a:p>
        </p:txBody>
      </p:sp>
      <p:pic>
        <p:nvPicPr>
          <p:cNvPr id="24581" name="Picture 5" descr="Scan101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371600"/>
            <a:ext cx="3395161" cy="4800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Documents and Settings\biblio\Мои документы\Downloads\e2fd08a4b127.png"/>
          <p:cNvPicPr>
            <a:picLocks noChangeAspect="1" noChangeArrowheads="1"/>
          </p:cNvPicPr>
          <p:nvPr/>
        </p:nvPicPr>
        <p:blipFill>
          <a:blip r:embed="rId2"/>
          <a:srcRect l="11571" t="8407" r="2948"/>
          <a:stretch>
            <a:fillRect/>
          </a:stretch>
        </p:blipFill>
        <p:spPr bwMode="auto">
          <a:xfrm>
            <a:off x="0" y="-422"/>
            <a:ext cx="9144000" cy="6858422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762000"/>
            <a:ext cx="6324600" cy="5334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dirty="0"/>
              <a:t>    </a:t>
            </a:r>
            <a:r>
              <a:rPr lang="ru-RU" sz="2400" b="1" dirty="0" smtClean="0"/>
              <a:t>Подобно </a:t>
            </a:r>
            <a:r>
              <a:rPr lang="ru-RU" sz="2400" b="1" dirty="0"/>
              <a:t>тому, как русская литература ждала своего Пушкина или русская музыка – своего Глинку, итальянское оперное искусство конца 1830–</a:t>
            </a:r>
            <a:r>
              <a:rPr lang="ru-RU" sz="2400" b="1" dirty="0" err="1"/>
              <a:t>х</a:t>
            </a:r>
            <a:r>
              <a:rPr lang="ru-RU" sz="2400" b="1" dirty="0"/>
              <a:t>, начала 1840–</a:t>
            </a:r>
            <a:r>
              <a:rPr lang="ru-RU" sz="2400" b="1" dirty="0" err="1"/>
              <a:t>х</a:t>
            </a:r>
            <a:r>
              <a:rPr lang="ru-RU" sz="2400" b="1" dirty="0"/>
              <a:t> годов ждало своего гения. Этим гением суждено было стать Джузеппе Верди, творчество которого на долгие десятилетия заняло ведущее место в музыкально–театральной жизни Италии. Ни при жизни Верди, ни после его смерти в Италии не появилось композитора, равного ему по значению и по силе могучего </a:t>
            </a:r>
            <a:r>
              <a:rPr lang="ru-RU" sz="2400" b="1" dirty="0" smtClean="0"/>
              <a:t>дарования.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erritaland.ru/_ph/511/183576485.jpg"/>
          <p:cNvPicPr>
            <a:picLocks noChangeAspect="1" noChangeArrowheads="1"/>
          </p:cNvPicPr>
          <p:nvPr/>
        </p:nvPicPr>
        <p:blipFill>
          <a:blip r:embed="rId2">
            <a:lum bright="45000" contrast="-45000"/>
          </a:blip>
          <a:srcRect l="3041" r="57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5" name="Picture 5" descr="Scan101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07723">
            <a:off x="4380824" y="794194"/>
            <a:ext cx="3842029" cy="52751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5606" name="Picture 6" descr="Scan101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14192">
            <a:off x="1222600" y="1130008"/>
            <a:ext cx="3545954" cy="48358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Documents and Settings\biblio\Мои документы\Downloads\e2fd08a4b127.png"/>
          <p:cNvPicPr>
            <a:picLocks noChangeAspect="1" noChangeArrowheads="1"/>
          </p:cNvPicPr>
          <p:nvPr/>
        </p:nvPicPr>
        <p:blipFill>
          <a:blip r:embed="rId2"/>
          <a:srcRect l="11571" t="8407" r="2948"/>
          <a:stretch>
            <a:fillRect/>
          </a:stretch>
        </p:blipFill>
        <p:spPr bwMode="auto">
          <a:xfrm>
            <a:off x="0" y="-422"/>
            <a:ext cx="9144000" cy="6870668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4495800" cy="11430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«ТРАВИАТА»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5181600" cy="5486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dirty="0"/>
              <a:t>     </a:t>
            </a:r>
            <a:r>
              <a:rPr lang="ru-RU" sz="2400" b="1" dirty="0"/>
              <a:t>В сердцах любителей «Травиата», эта </a:t>
            </a:r>
            <a:r>
              <a:rPr lang="ru-RU" sz="2400" b="1" dirty="0" err="1"/>
              <a:t>человечнейшая</a:t>
            </a:r>
            <a:r>
              <a:rPr lang="ru-RU" sz="2400" b="1" dirty="0"/>
              <a:t> из опер, нашла самый горячий отклик, как находит его и теперь несмотря на более чем </a:t>
            </a:r>
            <a:r>
              <a:rPr lang="ru-RU" sz="2400" b="1" dirty="0" err="1"/>
              <a:t>полуторавековой</a:t>
            </a:r>
            <a:r>
              <a:rPr lang="ru-RU" sz="2400" b="1" dirty="0"/>
              <a:t> возраст. Характерно, что сам Верди на заданный ему однажды вопрос, какую из своих опер он любит больше всего, ответил, что как профессионал выше ставит «</a:t>
            </a:r>
            <a:r>
              <a:rPr lang="ru-RU" sz="2400" b="1" dirty="0" err="1"/>
              <a:t>Риголетто</a:t>
            </a:r>
            <a:r>
              <a:rPr lang="ru-RU" sz="2400" b="1" dirty="0"/>
              <a:t>», но как любитель предпочитает «Травиату».</a:t>
            </a:r>
          </a:p>
        </p:txBody>
      </p:sp>
      <p:pic>
        <p:nvPicPr>
          <p:cNvPr id="26629" name="Picture 5" descr="Scan101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219200"/>
            <a:ext cx="3124283" cy="448151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erritaland.ru/_ph/511/183576485.jpg"/>
          <p:cNvPicPr>
            <a:picLocks noChangeAspect="1" noChangeArrowheads="1"/>
          </p:cNvPicPr>
          <p:nvPr/>
        </p:nvPicPr>
        <p:blipFill>
          <a:blip r:embed="rId2">
            <a:lum bright="45000" contrast="-45000"/>
          </a:blip>
          <a:srcRect l="3041" r="57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4" name="Picture 6" descr="Scan101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8799">
            <a:off x="4416175" y="797184"/>
            <a:ext cx="3911249" cy="53186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7653" name="Picture 5" descr="Scan101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80022">
            <a:off x="968226" y="948998"/>
            <a:ext cx="3644299" cy="52074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rritaland.ru/_ph/511/183576485.jpg"/>
          <p:cNvPicPr>
            <a:picLocks noChangeAspect="1" noChangeArrowheads="1"/>
          </p:cNvPicPr>
          <p:nvPr/>
        </p:nvPicPr>
        <p:blipFill>
          <a:blip r:embed="rId2">
            <a:lum bright="45000" contrast="-45000"/>
          </a:blip>
          <a:srcRect l="3041" r="57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791200"/>
            <a:ext cx="4972050" cy="914400"/>
          </a:xfrm>
        </p:spPr>
        <p:txBody>
          <a:bodyPr/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ru-RU" sz="2000" b="1" dirty="0" err="1"/>
              <a:t>Виолетта</a:t>
            </a:r>
            <a:r>
              <a:rPr lang="en-US" sz="2000" b="1" dirty="0"/>
              <a:t> (</a:t>
            </a:r>
            <a:r>
              <a:rPr lang="ru-RU" sz="2000" b="1" dirty="0"/>
              <a:t>«Травиата») –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000" b="1" dirty="0"/>
              <a:t>Мария </a:t>
            </a:r>
            <a:r>
              <a:rPr lang="ru-RU" sz="2000" b="1" dirty="0" err="1"/>
              <a:t>Каплас</a:t>
            </a:r>
            <a:endParaRPr lang="ru-RU" sz="2000" b="1" dirty="0"/>
          </a:p>
        </p:txBody>
      </p:sp>
      <p:pic>
        <p:nvPicPr>
          <p:cNvPr id="35844" name="Picture 4" descr="Копия (2) Scan101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0"/>
            <a:ext cx="2667000" cy="69532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5846" name="Picture 6" descr="Scan101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04800"/>
            <a:ext cx="3556000" cy="487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Documents and Settings\biblio\Мои документы\Downloads\e2fd08a4b127.png"/>
          <p:cNvPicPr>
            <a:picLocks noChangeAspect="1" noChangeArrowheads="1"/>
          </p:cNvPicPr>
          <p:nvPr/>
        </p:nvPicPr>
        <p:blipFill>
          <a:blip r:embed="rId2"/>
          <a:srcRect l="11571" t="8407" r="2948"/>
          <a:stretch>
            <a:fillRect/>
          </a:stretch>
        </p:blipFill>
        <p:spPr bwMode="auto">
          <a:xfrm>
            <a:off x="0" y="-422"/>
            <a:ext cx="9144000" cy="6870668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4267200" cy="11430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«АИДА»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dirty="0"/>
              <a:t>    </a:t>
            </a:r>
            <a:r>
              <a:rPr lang="ru-RU" sz="2400" b="1" dirty="0"/>
              <a:t>Наиболее проницательные современные Верди критики оценили «Аиду» как лучшее и </a:t>
            </a:r>
            <a:r>
              <a:rPr lang="ru-RU" sz="2400" b="1" dirty="0" err="1"/>
              <a:t>самобытнейшее</a:t>
            </a:r>
            <a:r>
              <a:rPr lang="ru-RU" sz="2400" b="1" dirty="0"/>
              <a:t> творение </a:t>
            </a:r>
            <a:r>
              <a:rPr lang="ru-RU" sz="2400" b="1" dirty="0" smtClean="0"/>
              <a:t>Верди. </a:t>
            </a:r>
            <a:endParaRPr lang="ru-RU" sz="2400" b="1" dirty="0"/>
          </a:p>
        </p:txBody>
      </p:sp>
      <p:pic>
        <p:nvPicPr>
          <p:cNvPr id="28677" name="Picture 5" descr="Scan101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990600"/>
            <a:ext cx="3505200" cy="4978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erritaland.ru/_ph/511/183576485.jpg"/>
          <p:cNvPicPr>
            <a:picLocks noChangeAspect="1" noChangeArrowheads="1"/>
          </p:cNvPicPr>
          <p:nvPr/>
        </p:nvPicPr>
        <p:blipFill>
          <a:blip r:embed="rId2">
            <a:lum bright="45000" contrast="-45000"/>
          </a:blip>
          <a:srcRect l="3041" r="57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3" name="Picture 7" descr="Scan101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1955">
            <a:off x="4391033" y="785961"/>
            <a:ext cx="4142694" cy="54313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9701" name="Picture 5" descr="Scan101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26488">
            <a:off x="448537" y="440029"/>
            <a:ext cx="4299841" cy="58189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rritaland.ru/_ph/511/183576485.jpg"/>
          <p:cNvPicPr>
            <a:picLocks noChangeAspect="1" noChangeArrowheads="1"/>
          </p:cNvPicPr>
          <p:nvPr/>
        </p:nvPicPr>
        <p:blipFill>
          <a:blip r:embed="rId2">
            <a:lum bright="45000" contrast="-45000"/>
          </a:blip>
          <a:srcRect l="3041" r="57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62600"/>
            <a:ext cx="2743200" cy="487363"/>
          </a:xfrm>
        </p:spPr>
        <p:txBody>
          <a:bodyPr/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ru-RU" sz="1800" b="1" dirty="0" err="1"/>
              <a:t>Амнерис</a:t>
            </a:r>
            <a:r>
              <a:rPr lang="ru-RU" sz="1800" b="1" dirty="0"/>
              <a:t> («Аида») </a:t>
            </a:r>
            <a:endParaRPr lang="ru-RU" sz="1800" b="1" dirty="0" smtClean="0"/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1800" b="1" dirty="0" smtClean="0"/>
              <a:t>– </a:t>
            </a:r>
            <a:r>
              <a:rPr lang="ru-RU" sz="1800" b="1" dirty="0"/>
              <a:t>Елена Образцова</a:t>
            </a:r>
          </a:p>
        </p:txBody>
      </p:sp>
      <p:pic>
        <p:nvPicPr>
          <p:cNvPr id="36868" name="Picture 4" descr="Scan101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609600"/>
            <a:ext cx="5305425" cy="548453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6870" name="Picture 6" descr="Scan101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33400"/>
            <a:ext cx="2636530" cy="365760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Documents and Settings\biblio\Мои документы\Downloads\e2fd08a4b127.png"/>
          <p:cNvPicPr>
            <a:picLocks noChangeAspect="1" noChangeArrowheads="1"/>
          </p:cNvPicPr>
          <p:nvPr/>
        </p:nvPicPr>
        <p:blipFill>
          <a:blip r:embed="rId2"/>
          <a:srcRect l="11571" t="8407" r="2948"/>
          <a:stretch>
            <a:fillRect/>
          </a:stretch>
        </p:blipFill>
        <p:spPr bwMode="auto">
          <a:xfrm>
            <a:off x="0" y="-422"/>
            <a:ext cx="9144000" cy="6870668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4724400" cy="11430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 «ОТЕЛЛО»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572000" cy="5257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dirty="0"/>
              <a:t>   </a:t>
            </a:r>
            <a:r>
              <a:rPr lang="ru-RU" sz="2400" dirty="0" smtClean="0"/>
              <a:t> </a:t>
            </a:r>
            <a:r>
              <a:rPr lang="ru-RU" sz="2400" b="1" dirty="0"/>
              <a:t>«Отелло» по справедливости считается высшим достижением Верди–драматурга, одним из самых выдающихся реалистических произведений мирового музыкального театра, оперой, в полной мере достойной гения Шекспира.</a:t>
            </a:r>
          </a:p>
        </p:txBody>
      </p:sp>
      <p:pic>
        <p:nvPicPr>
          <p:cNvPr id="30727" name="Picture 7" descr="Scan101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990600"/>
            <a:ext cx="3571086" cy="5049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erritaland.ru/_ph/511/183576485.jpg"/>
          <p:cNvPicPr>
            <a:picLocks noChangeAspect="1" noChangeArrowheads="1"/>
          </p:cNvPicPr>
          <p:nvPr/>
        </p:nvPicPr>
        <p:blipFill>
          <a:blip r:embed="rId2">
            <a:lum bright="45000" contrast="-45000"/>
          </a:blip>
          <a:srcRect l="3041" r="57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9" name="Picture 5" descr="Scan101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62023">
            <a:off x="937806" y="909777"/>
            <a:ext cx="3180734" cy="522998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1750" name="Picture 6" descr="Scan101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41216">
            <a:off x="4454506" y="527666"/>
            <a:ext cx="3839422" cy="55549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rritaland.ru/_ph/511/183576485.jpg"/>
          <p:cNvPicPr>
            <a:picLocks noChangeAspect="1" noChangeArrowheads="1"/>
          </p:cNvPicPr>
          <p:nvPr/>
        </p:nvPicPr>
        <p:blipFill>
          <a:blip r:embed="rId2">
            <a:lum bright="45000" contrast="-45000"/>
          </a:blip>
          <a:srcRect l="3041" r="57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486400"/>
            <a:ext cx="4114800" cy="990600"/>
          </a:xfrm>
        </p:spPr>
        <p:txBody>
          <a:bodyPr/>
          <a:lstStyle/>
          <a:p>
            <a:pPr>
              <a:buFontTx/>
              <a:buNone/>
            </a:pPr>
            <a:r>
              <a:rPr lang="ru-RU" sz="2200" b="1" dirty="0" smtClean="0"/>
              <a:t>Отелло – Владимир Атлантов</a:t>
            </a:r>
            <a:endParaRPr lang="ru-RU" sz="2200" b="1" dirty="0"/>
          </a:p>
        </p:txBody>
      </p:sp>
      <p:pic>
        <p:nvPicPr>
          <p:cNvPr id="32773" name="Picture 5" descr="Scan101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066800"/>
            <a:ext cx="2739131" cy="44846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2774" name="Picture 6" descr="Копия Scan101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19200"/>
            <a:ext cx="5555760" cy="409098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8" descr="C:\Documents and Settings\biblio\Мои документы\Downloads\e2fd08a4b127.png"/>
          <p:cNvPicPr>
            <a:picLocks noChangeAspect="1" noChangeArrowheads="1"/>
          </p:cNvPicPr>
          <p:nvPr/>
        </p:nvPicPr>
        <p:blipFill>
          <a:blip r:embed="rId2"/>
          <a:srcRect l="11571" t="8407" r="2948"/>
          <a:stretch>
            <a:fillRect/>
          </a:stretch>
        </p:blipFill>
        <p:spPr bwMode="auto">
          <a:xfrm>
            <a:off x="0" y="-422"/>
            <a:ext cx="9144000" cy="6870668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447800"/>
            <a:ext cx="4267200" cy="4648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dirty="0"/>
              <a:t>  </a:t>
            </a:r>
            <a:r>
              <a:rPr lang="ru-RU" sz="2400" dirty="0" smtClean="0"/>
              <a:t>  </a:t>
            </a:r>
            <a:r>
              <a:rPr lang="ru-RU" sz="2400" b="1" dirty="0" smtClean="0"/>
              <a:t>Жизненный </a:t>
            </a:r>
            <a:r>
              <a:rPr lang="ru-RU" sz="2400" b="1" dirty="0"/>
              <a:t>путь Джузеппе Верди </a:t>
            </a:r>
            <a:r>
              <a:rPr lang="ru-RU" sz="2400" b="1" dirty="0" smtClean="0"/>
              <a:t>(</a:t>
            </a:r>
            <a:r>
              <a:rPr lang="ru-RU" sz="2400" b="1" dirty="0"/>
              <a:t>1813 – 1901 гг.) пришелся на поворотный момент в итальянской истории. А его беспримерные по популярности мелодии сделали композитора в ту решающую эпоху борьбы Италии за свободу символом нации. </a:t>
            </a:r>
          </a:p>
        </p:txBody>
      </p:sp>
      <p:pic>
        <p:nvPicPr>
          <p:cNvPr id="8197" name="Picture 5" descr="Scan10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3595095" cy="4038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erritaland.ru/_ph/511/183576485.jpg"/>
          <p:cNvPicPr>
            <a:picLocks noChangeAspect="1" noChangeArrowheads="1"/>
          </p:cNvPicPr>
          <p:nvPr/>
        </p:nvPicPr>
        <p:blipFill>
          <a:blip r:embed="rId2">
            <a:lum bright="45000" contrast="-45000"/>
          </a:blip>
          <a:srcRect l="3041" r="57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7" name="Picture 5" descr="Scan101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5394">
            <a:off x="4585118" y="651261"/>
            <a:ext cx="3781263" cy="52001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3798" name="Picture 6" descr="Scan101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90341">
            <a:off x="766925" y="629731"/>
            <a:ext cx="3512906" cy="566689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Documents and Settings\biblio\Мои документы\Downloads\e2fd08a4b127.png"/>
          <p:cNvPicPr>
            <a:picLocks noChangeAspect="1" noChangeArrowheads="1"/>
          </p:cNvPicPr>
          <p:nvPr/>
        </p:nvPicPr>
        <p:blipFill>
          <a:blip r:embed="rId2"/>
          <a:srcRect l="11571" t="8407" r="2948"/>
          <a:stretch>
            <a:fillRect/>
          </a:stretch>
        </p:blipFill>
        <p:spPr bwMode="auto">
          <a:xfrm>
            <a:off x="0" y="-422"/>
            <a:ext cx="9144000" cy="6870668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4724400" cy="11430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«АТТИЛА»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5562600" cy="5867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dirty="0"/>
              <a:t>    </a:t>
            </a:r>
            <a:r>
              <a:rPr lang="ru-RU" sz="2400" b="1" dirty="0"/>
              <a:t>«Аттила» неизменно сопровождался </a:t>
            </a:r>
            <a:r>
              <a:rPr lang="ru-RU" sz="2400" b="1" dirty="0" smtClean="0"/>
              <a:t>аплодисментами </a:t>
            </a:r>
            <a:r>
              <a:rPr lang="ru-RU" sz="2400" b="1" dirty="0"/>
              <a:t>публики, которой важно было почувствовать, как в душу проникают эти сильные, пламенные песни, эти стремительные ритмы, эти выразительные каденции; приобщиться  к исполнению, подпевая  артистам</a:t>
            </a:r>
            <a:r>
              <a:rPr lang="ru-RU" sz="2400" b="1" dirty="0" smtClean="0"/>
              <a:t>».   </a:t>
            </a:r>
            <a:endParaRPr lang="ru-RU" sz="2400" b="1" dirty="0"/>
          </a:p>
          <a:p>
            <a:pPr algn="ctr">
              <a:lnSpc>
                <a:spcPct val="90000"/>
              </a:lnSpc>
              <a:buFontTx/>
              <a:buNone/>
            </a:pPr>
            <a:endParaRPr lang="ru-RU" sz="2300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300" b="1" dirty="0"/>
              <a:t>    В кн. : </a:t>
            </a:r>
            <a:r>
              <a:rPr lang="ru-RU" sz="2300" b="1" dirty="0" err="1"/>
              <a:t>Соловцова</a:t>
            </a:r>
            <a:r>
              <a:rPr lang="ru-RU" sz="2300" b="1" dirty="0"/>
              <a:t>, Л. Джузеппе Верди [Текст] : </a:t>
            </a:r>
            <a:r>
              <a:rPr lang="ru-RU" sz="2300" b="1" dirty="0" err="1"/>
              <a:t>моногр</a:t>
            </a:r>
            <a:r>
              <a:rPr lang="ru-RU" sz="2300" b="1" dirty="0"/>
              <a:t>./ Л. </a:t>
            </a:r>
            <a:r>
              <a:rPr lang="ru-RU" sz="2300" b="1" dirty="0" err="1"/>
              <a:t>Соловцова</a:t>
            </a:r>
            <a:r>
              <a:rPr lang="ru-RU" sz="2300" b="1" dirty="0"/>
              <a:t>. – М. : Музыка, 1981. – 416 с. – (Классики мировой музыкальной культуры)</a:t>
            </a:r>
          </a:p>
        </p:txBody>
      </p:sp>
      <p:pic>
        <p:nvPicPr>
          <p:cNvPr id="34822" name="Picture 6" descr="Scan101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066800"/>
            <a:ext cx="2976831" cy="4211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erritaland.ru/_ph/511/183576485.jpg"/>
          <p:cNvPicPr>
            <a:picLocks noChangeAspect="1" noChangeArrowheads="1"/>
          </p:cNvPicPr>
          <p:nvPr/>
        </p:nvPicPr>
        <p:blipFill>
          <a:blip r:embed="rId2">
            <a:lum bright="45000" contrast="-45000"/>
          </a:blip>
          <a:srcRect l="3041" r="57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257800"/>
            <a:ext cx="7239000" cy="1600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/>
              <a:t>        «Если национальный гений не выступает ясно в музыке, в ней нет очарования, она не имеет цены</a:t>
            </a:r>
            <a:r>
              <a:rPr lang="ru-RU" sz="2400" b="1" dirty="0" smtClean="0"/>
              <a:t>».  </a:t>
            </a:r>
            <a:endParaRPr lang="ru-RU" sz="2400" b="1" dirty="0"/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400" b="1" dirty="0"/>
              <a:t>Дж. Верди</a:t>
            </a:r>
          </a:p>
        </p:txBody>
      </p:sp>
      <p:pic>
        <p:nvPicPr>
          <p:cNvPr id="37893" name="Picture 5" descr="Scan10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0"/>
            <a:ext cx="2743200" cy="43152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7894" name="Picture 6" descr="Scan101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81000"/>
            <a:ext cx="2661644" cy="41148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rritaland.ru/_ph/511/183576485.jpg"/>
          <p:cNvPicPr>
            <a:picLocks noChangeAspect="1" noChangeArrowheads="1"/>
          </p:cNvPicPr>
          <p:nvPr/>
        </p:nvPicPr>
        <p:blipFill>
          <a:blip r:embed="rId2">
            <a:lum bright="45000" contrast="-45000"/>
          </a:blip>
          <a:srcRect l="3041" r="57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8" name="Picture 6" descr="Scan101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3090" y="516898"/>
            <a:ext cx="3276600" cy="48841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8919" name="Picture 7" descr="Scan101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19126">
            <a:off x="943508" y="1988984"/>
            <a:ext cx="2834842" cy="420455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8917" name="Picture 5" descr="Scan101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70304">
            <a:off x="5307188" y="1794578"/>
            <a:ext cx="3144595" cy="42921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rritaland.ru/_ph/511/183576485.jpg"/>
          <p:cNvPicPr>
            <a:picLocks noChangeAspect="1" noChangeArrowheads="1"/>
          </p:cNvPicPr>
          <p:nvPr/>
        </p:nvPicPr>
        <p:blipFill>
          <a:blip r:embed="rId2">
            <a:lum bright="45000" contrast="-45000"/>
          </a:blip>
          <a:srcRect l="3041" r="57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953000"/>
            <a:ext cx="3124200" cy="1295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/>
              <a:t>Д. Верди в 1900 г.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/>
              <a:t> (</a:t>
            </a:r>
            <a:r>
              <a:rPr lang="ru-RU" sz="2400" b="1" dirty="0" smtClean="0"/>
              <a:t>последняя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 smtClean="0"/>
              <a:t>фотография</a:t>
            </a:r>
            <a:r>
              <a:rPr lang="ru-RU" sz="2400" b="1" dirty="0"/>
              <a:t>)</a:t>
            </a:r>
          </a:p>
        </p:txBody>
      </p:sp>
      <p:pic>
        <p:nvPicPr>
          <p:cNvPr id="39941" name="Picture 5" descr="Scan101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192771"/>
            <a:ext cx="4953000" cy="3531629"/>
          </a:xfrm>
          <a:prstGeom prst="rect">
            <a:avLst/>
          </a:prstGeom>
          <a:noFill/>
        </p:spPr>
      </p:pic>
      <p:pic>
        <p:nvPicPr>
          <p:cNvPr id="39942" name="Picture 6" descr="Scan101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907" y="853941"/>
            <a:ext cx="3255493" cy="4022859"/>
          </a:xfrm>
          <a:prstGeom prst="rect">
            <a:avLst/>
          </a:prstGeom>
          <a:noFill/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3886200" y="4953000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/>
              <a:t>    Похороны Д. Верди в Милане. 1901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erritaland.ru/_ph/511/183576485.jpg"/>
          <p:cNvPicPr>
            <a:picLocks noChangeAspect="1" noChangeArrowheads="1"/>
          </p:cNvPicPr>
          <p:nvPr/>
        </p:nvPicPr>
        <p:blipFill>
          <a:blip r:embed="rId2">
            <a:lum bright="45000" contrast="-45000"/>
          </a:blip>
          <a:srcRect l="3041" r="57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6142038"/>
            <a:ext cx="4267200" cy="7159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      Статуя Д. Верди в фойе театра </a:t>
            </a:r>
            <a:r>
              <a:rPr lang="ru-RU" sz="2000" b="1" dirty="0" err="1"/>
              <a:t>Ла</a:t>
            </a:r>
            <a:r>
              <a:rPr lang="ru-RU" sz="2000" b="1" dirty="0"/>
              <a:t> Скала в Милане</a:t>
            </a:r>
          </a:p>
        </p:txBody>
      </p:sp>
      <p:pic>
        <p:nvPicPr>
          <p:cNvPr id="40965" name="Picture 5" descr="Scan101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04800"/>
            <a:ext cx="3819525" cy="5715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40966" name="Picture 6" descr="Scan101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57200"/>
            <a:ext cx="3679825" cy="5427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erritaland.ru/_ph/511/183576485.jpg"/>
          <p:cNvPicPr>
            <a:picLocks noChangeAspect="1" noChangeArrowheads="1"/>
          </p:cNvPicPr>
          <p:nvPr/>
        </p:nvPicPr>
        <p:blipFill>
          <a:blip r:embed="rId2">
            <a:lum bright="55000" contrast="-45000"/>
          </a:blip>
          <a:srcRect l="3041" r="57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534400" cy="6477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500" dirty="0"/>
              <a:t>     </a:t>
            </a:r>
            <a:r>
              <a:rPr lang="ru-RU" sz="2500" b="1" dirty="0"/>
              <a:t>«Его оперы не сходят со сцен крупнейших театров мира. Музыка Верди живет и в записи лучших исполнителей наших и прошлых дней. В золотой фонд оперной классики входят записи многочисленных  знаменитых  певцов разных стран и народов, исполнителей Верди. И в нашей стране давно, с середины 19 в., Верди занял место среди наиболее любимых оперных композиторов. Нет, вероятно, в России оперного театра, где не идут оперы Верди. Именно тесная связь с жизнью делает вечно живым искусство Верди… Его творчество дорого всему человечеству»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400" b="1" dirty="0"/>
              <a:t>    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400" b="1" dirty="0"/>
              <a:t>       В кн. : </a:t>
            </a:r>
            <a:r>
              <a:rPr lang="ru-RU" sz="2400" b="1" dirty="0" err="1"/>
              <a:t>Соловцова</a:t>
            </a:r>
            <a:r>
              <a:rPr lang="ru-RU" sz="2400" b="1" dirty="0"/>
              <a:t>, Л. Джузеппе Верди [Текст] : </a:t>
            </a:r>
            <a:r>
              <a:rPr lang="ru-RU" sz="2400" b="1" dirty="0" err="1"/>
              <a:t>моногр</a:t>
            </a:r>
            <a:r>
              <a:rPr lang="ru-RU" sz="2400" b="1" dirty="0"/>
              <a:t>./ Л. </a:t>
            </a:r>
            <a:r>
              <a:rPr lang="ru-RU" sz="2400" b="1" dirty="0" err="1"/>
              <a:t>Соловцова</a:t>
            </a:r>
            <a:r>
              <a:rPr lang="ru-RU" sz="2400" b="1" dirty="0"/>
              <a:t>. – М. : Музыка, 1981. – С. 396 . – (</a:t>
            </a:r>
            <a:r>
              <a:rPr lang="ru-RU" sz="2400" b="1" dirty="0" smtClean="0"/>
              <a:t>Классики мировой </a:t>
            </a:r>
            <a:r>
              <a:rPr lang="ru-RU" sz="2400" b="1" dirty="0"/>
              <a:t>музыкальной </a:t>
            </a:r>
            <a:r>
              <a:rPr lang="ru-RU" sz="2400" b="1" dirty="0" smtClean="0"/>
              <a:t>культуры).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erritaland.ru/_ph/511/183576485.jpg"/>
          <p:cNvPicPr>
            <a:picLocks noChangeAspect="1" noChangeArrowheads="1"/>
          </p:cNvPicPr>
          <p:nvPr/>
        </p:nvPicPr>
        <p:blipFill>
          <a:blip r:embed="rId2">
            <a:lum bright="55000" contrast="-55000"/>
          </a:blip>
          <a:srcRect l="3041" r="57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</a:rPr>
              <a:t>Список использованной литературы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848600" cy="6096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b="1" dirty="0" err="1"/>
              <a:t>Бушен</a:t>
            </a:r>
            <a:r>
              <a:rPr lang="ru-RU" sz="1600" b="1" dirty="0"/>
              <a:t>, А. Д. Рождение оперы [Текст] / А. Д. </a:t>
            </a:r>
            <a:r>
              <a:rPr lang="ru-RU" sz="1600" b="1" dirty="0" err="1"/>
              <a:t>Бушен</a:t>
            </a:r>
            <a:r>
              <a:rPr lang="ru-RU" sz="1600" b="1" dirty="0"/>
              <a:t>. – М. : Советский писатель, 1958. – 377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b="1" dirty="0"/>
              <a:t>Верди, Д. «Аида» [Ноты] : клавир / Д. Верди. – М. : Музыка, 1965. – 309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b="1" dirty="0"/>
              <a:t>Верди, Д. Арии из опер [Ноты] / Д. Верди. – М. : Музыка, 1981. – 62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b="1" dirty="0"/>
              <a:t>Верди, Д. Арии  [Ноты] / Д. Верди. – М. : Музыка, 1984. – 80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b="1" dirty="0"/>
              <a:t>Верди, Д. «Аттила» [Ноты] : клавир / Д. Верди. – М. : Музыка, 1987. – 239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b="1" dirty="0"/>
              <a:t>Верди, Д. Избранные письма [Текст] / Д. Верди ; ред. Ю. Хохлов. – М. : </a:t>
            </a:r>
            <a:r>
              <a:rPr lang="ru-RU" sz="1600" b="1" dirty="0" err="1"/>
              <a:t>Музгиз</a:t>
            </a:r>
            <a:r>
              <a:rPr lang="ru-RU" sz="1600" b="1" dirty="0"/>
              <a:t>, 1959. – 646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b="1" dirty="0"/>
              <a:t>Верди, Д. Избранные арии из опер[Ноты] / Д. Верди. – М. : Музыка, 1973. – 83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b="1" dirty="0"/>
              <a:t>Верди, Д. «Отелло» [Ноты] : клавир / Д. Верди. – М. : Музыка, 1965. – 377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b="1" dirty="0" smtClean="0"/>
              <a:t>Верди, Д. «Отелло» [Текст] / Д. Верди ; ред. И. Уварова. – М. : Музыка, 1965. – 102 с. – (Оперные либретто)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b="1" dirty="0" smtClean="0"/>
              <a:t>Верди, Д. Реквием [Текст] / Д. Верди. – Киев : Музыкальная Украина, 1976. – 272 с.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11"/>
            </a:pPr>
            <a:r>
              <a:rPr lang="ru-RU" sz="1600" b="1" dirty="0" smtClean="0"/>
              <a:t>Верди, Д. «</a:t>
            </a:r>
            <a:r>
              <a:rPr lang="ru-RU" sz="1600" b="1" dirty="0" err="1" smtClean="0"/>
              <a:t>Риголетто</a:t>
            </a:r>
            <a:r>
              <a:rPr lang="ru-RU" sz="1600" b="1" dirty="0" smtClean="0"/>
              <a:t>» [Ноты] : клавир / Д. Верди. – М. : </a:t>
            </a:r>
            <a:r>
              <a:rPr lang="ru-RU" sz="1600" b="1" dirty="0" err="1" smtClean="0"/>
              <a:t>Музгиз</a:t>
            </a:r>
            <a:r>
              <a:rPr lang="ru-RU" sz="1600" b="1" dirty="0" smtClean="0"/>
              <a:t>, 1955. – 298 с.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11"/>
            </a:pPr>
            <a:r>
              <a:rPr lang="ru-RU" sz="1600" b="1" dirty="0" smtClean="0"/>
              <a:t>Верди, Д. «Травиата» [Текст] / Д. Верди ; ред. А. </a:t>
            </a:r>
            <a:r>
              <a:rPr lang="ru-RU" sz="1600" b="1" dirty="0" err="1" smtClean="0"/>
              <a:t>Квирикашвили</a:t>
            </a:r>
            <a:r>
              <a:rPr lang="ru-RU" sz="1600" b="1" dirty="0" smtClean="0"/>
              <a:t>. – М. : Музыка, 1962. – 116 с. – (Оперные либретто)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11"/>
            </a:pPr>
            <a:r>
              <a:rPr lang="ru-RU" sz="1600" b="1" dirty="0" smtClean="0"/>
              <a:t>Верди, Д. «Травиата» [Ноты] : клавир / Д. Верди. – Л. : Музыка, 1972. – 310 с.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11"/>
            </a:pPr>
            <a:r>
              <a:rPr lang="ru-RU" sz="1600" b="1" dirty="0" smtClean="0"/>
              <a:t>Верди, Д. «Трубадур» [Ноты] : клавир / Д. Верди. – М. : Музыка, 1982. – 255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 b="1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erritaland.ru/_ph/511/183576485.jpg"/>
          <p:cNvPicPr>
            <a:picLocks noChangeAspect="1" noChangeArrowheads="1"/>
          </p:cNvPicPr>
          <p:nvPr/>
        </p:nvPicPr>
        <p:blipFill>
          <a:blip r:embed="rId2">
            <a:lum bright="55000" contrast="-55000"/>
          </a:blip>
          <a:srcRect l="3041" r="57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382000" cy="6019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 startAt="11"/>
            </a:pPr>
            <a:r>
              <a:rPr lang="ru-RU" sz="1400" b="1" dirty="0" smtClean="0"/>
              <a:t>Верди</a:t>
            </a:r>
            <a:r>
              <a:rPr lang="ru-RU" sz="1400" b="1" dirty="0"/>
              <a:t>, Д. «Фальстаф» [Текст] / Д. Верди ; ред. И. Уварова. – М. : Музыка, 1966. – 139 с. – (Оперные либретто)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11"/>
            </a:pPr>
            <a:r>
              <a:rPr lang="ru-RU" sz="1400" b="1" dirty="0" err="1"/>
              <a:t>Верфель</a:t>
            </a:r>
            <a:r>
              <a:rPr lang="ru-RU" sz="1400" b="1" dirty="0"/>
              <a:t>, Ф. Верди: роман оперы [Текст] / Ф. </a:t>
            </a:r>
            <a:r>
              <a:rPr lang="ru-RU" sz="1400" b="1" dirty="0" err="1"/>
              <a:t>Верфель</a:t>
            </a:r>
            <a:r>
              <a:rPr lang="ru-RU" sz="1400" b="1" dirty="0"/>
              <a:t>. – М. : Музыка, 1991. – 319 с.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11"/>
            </a:pPr>
            <a:r>
              <a:rPr lang="ru-RU" sz="1400" b="1" dirty="0"/>
              <a:t>Гуревич, Е. Л. Западноевропейская музыка в лицах и звуках [Текст] / Е. Л. Гуревич. – М. : </a:t>
            </a:r>
            <a:r>
              <a:rPr lang="ru-RU" sz="1400" b="1" dirty="0" err="1"/>
              <a:t>Пассим</a:t>
            </a:r>
            <a:r>
              <a:rPr lang="ru-RU" sz="1400" b="1" dirty="0"/>
              <a:t>, 1994. – 312 с.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11"/>
            </a:pPr>
            <a:r>
              <a:rPr lang="ru-RU" sz="1400" b="1" dirty="0" err="1"/>
              <a:t>Ладвинская</a:t>
            </a:r>
            <a:r>
              <a:rPr lang="ru-RU" sz="1400" b="1" dirty="0"/>
              <a:t>, А. А. 70 знаменитых композиторов : судьба и творчество [Текст] / А. А. </a:t>
            </a:r>
            <a:r>
              <a:rPr lang="ru-RU" sz="1400" b="1" dirty="0" err="1"/>
              <a:t>Ладвинская</a:t>
            </a:r>
            <a:r>
              <a:rPr lang="ru-RU" sz="1400" b="1" dirty="0"/>
              <a:t>. – Ростов </a:t>
            </a:r>
            <a:r>
              <a:rPr lang="ru-RU" sz="1400" b="1" dirty="0" err="1"/>
              <a:t>н</a:t>
            </a:r>
            <a:r>
              <a:rPr lang="ru-RU" sz="1400" b="1" dirty="0"/>
              <a:t>/Д : Феникс, 2007. – 414 с.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11"/>
            </a:pPr>
            <a:r>
              <a:rPr lang="ru-RU" sz="1400" b="1" dirty="0"/>
              <a:t>Лебедев, В. А. Маэстро борьбы [Текст] / В. А. Лебедев. – М. : Молодая гвардия, 1977. – 192 с.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11"/>
            </a:pPr>
            <a:r>
              <a:rPr lang="ru-RU" sz="1400" b="1" dirty="0"/>
              <a:t>Галь, Г. Брамс. Вагнер. Верди. Три мастера – три мира [Текст] / Г. Галь. – Ростов </a:t>
            </a:r>
            <a:r>
              <a:rPr lang="ru-RU" sz="1400" b="1" dirty="0" err="1"/>
              <a:t>н</a:t>
            </a:r>
            <a:r>
              <a:rPr lang="ru-RU" sz="1400" b="1" dirty="0"/>
              <a:t>/Д : Феникс, 1998. – 640 с</a:t>
            </a:r>
            <a:r>
              <a:rPr lang="ru-RU" sz="1400" b="1" dirty="0" smtClean="0"/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1"/>
            </a:pPr>
            <a:r>
              <a:rPr lang="ru-RU" sz="1400" b="1" dirty="0" err="1" smtClean="0"/>
              <a:t>Леонтовская</a:t>
            </a:r>
            <a:r>
              <a:rPr lang="ru-RU" sz="1400" b="1" dirty="0" smtClean="0"/>
              <a:t>. Т. «Травиата» Дж. Верди [Текст] / Т. </a:t>
            </a:r>
            <a:r>
              <a:rPr lang="ru-RU" sz="1400" b="1" dirty="0" err="1" smtClean="0"/>
              <a:t>Леонтовская</a:t>
            </a:r>
            <a:r>
              <a:rPr lang="ru-RU" sz="1400" b="1" dirty="0" smtClean="0"/>
              <a:t>. – М. : </a:t>
            </a:r>
            <a:r>
              <a:rPr lang="ru-RU" sz="1400" b="1" dirty="0" err="1" smtClean="0"/>
              <a:t>Музгиз</a:t>
            </a:r>
            <a:r>
              <a:rPr lang="ru-RU" sz="1400" b="1" dirty="0" smtClean="0"/>
              <a:t>, 1962. – 64 с.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1"/>
            </a:pPr>
            <a:r>
              <a:rPr lang="ru-RU" sz="1400" b="1" dirty="0" smtClean="0"/>
              <a:t>Нюрнберг, М. Джузеппе Верди [Текст] / М. Нюрнберг. – Л. : </a:t>
            </a:r>
            <a:r>
              <a:rPr lang="ru-RU" sz="1400" b="1" dirty="0" err="1" smtClean="0"/>
              <a:t>Музгиз</a:t>
            </a:r>
            <a:r>
              <a:rPr lang="ru-RU" sz="1400" b="1" dirty="0" smtClean="0"/>
              <a:t>, 1960. – 126 с.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1"/>
            </a:pPr>
            <a:r>
              <a:rPr lang="ru-RU" sz="1400" b="1" dirty="0" smtClean="0"/>
              <a:t>Орджоникидзе, Г. Оперы Верди на сюжеты Шекспира [Текст] / Г. Орджоникидзе. – М. : Музыка, 1967. – 326 с.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1"/>
            </a:pPr>
            <a:r>
              <a:rPr lang="ru-RU" sz="1400" b="1" dirty="0" err="1" smtClean="0"/>
              <a:t>Саймон</a:t>
            </a:r>
            <a:r>
              <a:rPr lang="ru-RU" sz="1400" b="1" dirty="0" smtClean="0"/>
              <a:t>, Г. Сто великих опер [Текст] / Г. </a:t>
            </a:r>
            <a:r>
              <a:rPr lang="ru-RU" sz="1400" b="1" dirty="0" err="1" smtClean="0"/>
              <a:t>Саймон</a:t>
            </a:r>
            <a:r>
              <a:rPr lang="ru-RU" sz="1400" b="1" dirty="0" smtClean="0"/>
              <a:t>. – М. : КРОН–ПРЕСС, 1999. – 864 с.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1"/>
            </a:pPr>
            <a:r>
              <a:rPr lang="ru-RU" sz="1400" b="1" dirty="0" err="1" smtClean="0"/>
              <a:t>Соловцова</a:t>
            </a:r>
            <a:r>
              <a:rPr lang="ru-RU" sz="1400" b="1" dirty="0" smtClean="0"/>
              <a:t>, Л. «Аида» Джузеппе Верди [Текст] / Л. </a:t>
            </a:r>
            <a:r>
              <a:rPr lang="ru-RU" sz="1400" b="1" dirty="0" err="1" smtClean="0"/>
              <a:t>Соловцова</a:t>
            </a:r>
            <a:r>
              <a:rPr lang="ru-RU" sz="1400" b="1" dirty="0" smtClean="0"/>
              <a:t>. – Л. : </a:t>
            </a:r>
            <a:r>
              <a:rPr lang="ru-RU" sz="1400" b="1" dirty="0" err="1" smtClean="0"/>
              <a:t>Музгиз</a:t>
            </a:r>
            <a:r>
              <a:rPr lang="ru-RU" sz="1400" b="1" dirty="0" smtClean="0"/>
              <a:t>, 1954. – 77 с.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1"/>
            </a:pPr>
            <a:r>
              <a:rPr lang="ru-RU" sz="1400" b="1" dirty="0" err="1" smtClean="0"/>
              <a:t>Соловцова</a:t>
            </a:r>
            <a:r>
              <a:rPr lang="ru-RU" sz="1400" b="1" dirty="0" smtClean="0"/>
              <a:t>, Л. Джузеппе Верди [Текст] : </a:t>
            </a:r>
            <a:r>
              <a:rPr lang="ru-RU" sz="1400" b="1" dirty="0" err="1" smtClean="0"/>
              <a:t>моногр</a:t>
            </a:r>
            <a:r>
              <a:rPr lang="ru-RU" sz="1400" b="1" dirty="0" smtClean="0"/>
              <a:t>. / Л. </a:t>
            </a:r>
            <a:r>
              <a:rPr lang="ru-RU" sz="1400" b="1" dirty="0" err="1" smtClean="0"/>
              <a:t>Соловцова</a:t>
            </a:r>
            <a:r>
              <a:rPr lang="ru-RU" sz="1400" b="1" dirty="0" smtClean="0"/>
              <a:t>. – Л. : Музыка, 1981. – 416 с. – (Классики мировой музыкальной культуры)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1"/>
            </a:pPr>
            <a:r>
              <a:rPr lang="ru-RU" sz="1400" b="1" dirty="0" smtClean="0"/>
              <a:t>Сто великих композиторов [Текст] / авт.-сост. Д. К. </a:t>
            </a:r>
            <a:r>
              <a:rPr lang="ru-RU" sz="1400" b="1" dirty="0" err="1" smtClean="0"/>
              <a:t>Самин</a:t>
            </a:r>
            <a:r>
              <a:rPr lang="ru-RU" sz="1400" b="1" dirty="0" smtClean="0"/>
              <a:t>. – М. : Вече, 2004. – 576 с.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1"/>
            </a:pPr>
            <a:r>
              <a:rPr lang="ru-RU" sz="1400" b="1" dirty="0" smtClean="0"/>
              <a:t>111 опер [Текст] : </a:t>
            </a:r>
            <a:r>
              <a:rPr lang="ru-RU" sz="1400" b="1" dirty="0" err="1" smtClean="0"/>
              <a:t>справ.-путеводитель</a:t>
            </a:r>
            <a:r>
              <a:rPr lang="ru-RU" sz="1400" b="1" dirty="0" smtClean="0"/>
              <a:t> / ред.-сост. А. Кенигсберг. – СПб. : </a:t>
            </a:r>
            <a:r>
              <a:rPr lang="ru-RU" sz="1400" b="1" dirty="0" err="1" smtClean="0"/>
              <a:t>КультИнформПресс</a:t>
            </a:r>
            <a:r>
              <a:rPr lang="ru-RU" sz="1400" b="1" dirty="0" smtClean="0"/>
              <a:t>, 2000. – 686 с.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1"/>
            </a:pPr>
            <a:r>
              <a:rPr lang="ru-RU" sz="1400" b="1" dirty="0" err="1" smtClean="0"/>
              <a:t>Тароцци</a:t>
            </a:r>
            <a:r>
              <a:rPr lang="ru-RU" sz="1400" b="1" dirty="0" smtClean="0"/>
              <a:t>, Д. Верди [Текст] / Д. </a:t>
            </a:r>
            <a:r>
              <a:rPr lang="ru-RU" sz="1400" b="1" dirty="0" err="1" smtClean="0"/>
              <a:t>Тароцци</a:t>
            </a:r>
            <a:r>
              <a:rPr lang="ru-RU" sz="1400" b="1" dirty="0" smtClean="0"/>
              <a:t>. – М. : Молодая гвардия, 1984. – 352 с. – (Жизнь замечательных людей)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1"/>
            </a:pPr>
            <a:r>
              <a:rPr lang="ru-RU" sz="1400" b="1" dirty="0" smtClean="0"/>
              <a:t>Шекспир и музыка [Текст] / отв. ред. Л. Н. </a:t>
            </a:r>
            <a:r>
              <a:rPr lang="ru-RU" sz="1400" b="1" dirty="0" err="1" smtClean="0"/>
              <a:t>Раабен</a:t>
            </a:r>
            <a:r>
              <a:rPr lang="ru-RU" sz="1400" b="1" dirty="0" smtClean="0"/>
              <a:t>. – Л. : Музыка, 1964. – 319 с.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1"/>
            </a:pPr>
            <a:r>
              <a:rPr lang="ru-RU" sz="1400" b="1" dirty="0" smtClean="0"/>
              <a:t>Шоу, Б. О музыке и музыкантах [Текст] / Б. Шоу. – М. : Музыка, 1965. – 338 с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1"/>
            </a:pPr>
            <a:endParaRPr lang="ru-RU" sz="2000" b="1" dirty="0" smtClean="0"/>
          </a:p>
          <a:p>
            <a:pPr marL="609600" indent="-609600">
              <a:lnSpc>
                <a:spcPct val="80000"/>
              </a:lnSpc>
              <a:buFontTx/>
              <a:buAutoNum type="arabicPeriod" startAt="11"/>
            </a:pPr>
            <a:endParaRPr lang="ru-RU" sz="2000" b="1" dirty="0"/>
          </a:p>
          <a:p>
            <a:pPr marL="609600" indent="-609600">
              <a:lnSpc>
                <a:spcPct val="80000"/>
              </a:lnSpc>
              <a:buFontTx/>
              <a:buAutoNum type="arabicPeriod" startAt="11"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rritaland.ru/_ph/511/183576485.jpg"/>
          <p:cNvPicPr>
            <a:picLocks noChangeAspect="1" noChangeArrowheads="1"/>
          </p:cNvPicPr>
          <p:nvPr/>
        </p:nvPicPr>
        <p:blipFill>
          <a:blip r:embed="rId2">
            <a:lum bright="45000" contrast="-45000"/>
          </a:blip>
          <a:srcRect l="3041" r="57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9" name="Picture 5" descr="Scan101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67739">
            <a:off x="604932" y="802682"/>
            <a:ext cx="3106740" cy="49502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6151" name="Picture 7" descr="Scan101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65201">
            <a:off x="5581874" y="706492"/>
            <a:ext cx="3078000" cy="5245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6150" name="Picture 6" descr="Scan101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514" y="1942823"/>
            <a:ext cx="2750902" cy="45547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Documents and Settings\biblio\Мои документы\Downloads\e2fd08a4b127.png"/>
          <p:cNvPicPr>
            <a:picLocks noChangeAspect="1" noChangeArrowheads="1"/>
          </p:cNvPicPr>
          <p:nvPr/>
        </p:nvPicPr>
        <p:blipFill>
          <a:blip r:embed="rId2"/>
          <a:srcRect l="11571" t="8407" r="2948"/>
          <a:stretch>
            <a:fillRect/>
          </a:stretch>
        </p:blipFill>
        <p:spPr bwMode="auto">
          <a:xfrm>
            <a:off x="0" y="-422"/>
            <a:ext cx="9144000" cy="6870668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533400"/>
            <a:ext cx="5181600" cy="63246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sz="2400" dirty="0"/>
              <a:t> </a:t>
            </a:r>
            <a:r>
              <a:rPr lang="ru-RU" sz="2400" b="1" dirty="0"/>
              <a:t>«У Верди было всего лишь три страсти, но они достигали величайшей силы: любовь к искусству, национальное чувство и дружба… Его спина не умеет гнуться. Он скажет правду монарху… Те, кому посчастливилось с ним говорить, познают его чистую совесть, опыт, мудрость. В минуты спокойных бесед раскрывается облик прекрасного и умного человека, искреннего патриота и истинного друга своей </a:t>
            </a:r>
            <a:r>
              <a:rPr lang="ru-RU" sz="2400" b="1" dirty="0" smtClean="0"/>
              <a:t>страны».</a:t>
            </a:r>
            <a:endParaRPr lang="ru-RU" sz="2400" b="1" dirty="0"/>
          </a:p>
          <a:p>
            <a:pPr algn="ctr">
              <a:lnSpc>
                <a:spcPct val="90000"/>
              </a:lnSpc>
              <a:buNone/>
            </a:pPr>
            <a:r>
              <a:rPr lang="ru-RU" sz="2400" b="1" dirty="0" smtClean="0"/>
              <a:t>Л</a:t>
            </a:r>
            <a:r>
              <a:rPr lang="ru-RU" sz="2400" b="1" dirty="0"/>
              <a:t>. </a:t>
            </a:r>
            <a:r>
              <a:rPr lang="ru-RU" sz="2400" b="1" dirty="0" err="1"/>
              <a:t>Эскюдье</a:t>
            </a:r>
            <a:r>
              <a:rPr lang="ru-RU" sz="2400" b="1" dirty="0"/>
              <a:t>, парижский литератор</a:t>
            </a:r>
          </a:p>
        </p:txBody>
      </p:sp>
      <p:pic>
        <p:nvPicPr>
          <p:cNvPr id="7174" name="Picture 6" descr="Scan101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2948965" cy="4724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Documents and Settings\biblio\Мои документы\Downloads\e2fd08a4b127.png"/>
          <p:cNvPicPr>
            <a:picLocks noChangeAspect="1" noChangeArrowheads="1"/>
          </p:cNvPicPr>
          <p:nvPr/>
        </p:nvPicPr>
        <p:blipFill>
          <a:blip r:embed="rId2"/>
          <a:srcRect l="11571" t="8407" r="2948"/>
          <a:stretch>
            <a:fillRect/>
          </a:stretch>
        </p:blipFill>
        <p:spPr bwMode="auto">
          <a:xfrm>
            <a:off x="0" y="-422"/>
            <a:ext cx="9144000" cy="6870668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7772400" cy="2743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/>
              <a:t>    «Увы мне! Я родился бедняком в беднейшей деревне, у меня не было средств на образование. Сунули мне в руки смехотворный спинет, а вскоре я научился писать. Нота за нотой, и ничего, кроме нот. </a:t>
            </a:r>
            <a:endParaRPr lang="ru-RU" sz="2400" b="1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/>
              <a:t>Это </a:t>
            </a:r>
            <a:r>
              <a:rPr lang="ru-RU" sz="2400" b="1" dirty="0"/>
              <a:t>все</a:t>
            </a:r>
            <a:r>
              <a:rPr lang="ru-RU" sz="2400" b="1" dirty="0" smtClean="0"/>
              <a:t>!..»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400" b="1" dirty="0" smtClean="0"/>
              <a:t>Верди</a:t>
            </a:r>
            <a:endParaRPr lang="ru-RU" sz="2400" b="1" dirty="0"/>
          </a:p>
        </p:txBody>
      </p:sp>
      <p:pic>
        <p:nvPicPr>
          <p:cNvPr id="12293" name="Picture 5" descr="Копия Scan101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726" y="1143000"/>
            <a:ext cx="4545874" cy="2486025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85800" y="1981200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/>
              <a:t>Клавиатура </a:t>
            </a:r>
            <a:r>
              <a:rPr lang="ru-RU" sz="2000" b="1" dirty="0"/>
              <a:t>спинета, на котором играл маленький Верди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erritaland.ru/_ph/511/183576485.jpg"/>
          <p:cNvPicPr>
            <a:picLocks noChangeAspect="1" noChangeArrowheads="1"/>
          </p:cNvPicPr>
          <p:nvPr/>
        </p:nvPicPr>
        <p:blipFill>
          <a:blip r:embed="rId2">
            <a:lum bright="45000" contrast="-45000"/>
          </a:blip>
          <a:srcRect l="3041" r="57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5867400"/>
            <a:ext cx="3429000" cy="3810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/>
              <a:t>Верди в юности</a:t>
            </a:r>
          </a:p>
        </p:txBody>
      </p:sp>
      <p:pic>
        <p:nvPicPr>
          <p:cNvPr id="9221" name="Picture 5" descr="Scan10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371600"/>
            <a:ext cx="3429000" cy="436551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9222" name="Picture 6" descr="Копия (2) Scan101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88968"/>
            <a:ext cx="4156363" cy="28135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066800" y="50292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/>
              <a:t>Дом Д. Верди </a:t>
            </a:r>
            <a:endParaRPr lang="ru-RU" sz="2400" b="1" dirty="0" smtClean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/>
              <a:t>в </a:t>
            </a:r>
            <a:r>
              <a:rPr lang="ru-RU" sz="2400" b="1" dirty="0" err="1"/>
              <a:t>Ле</a:t>
            </a:r>
            <a:r>
              <a:rPr lang="ru-RU" sz="2400" b="1" dirty="0"/>
              <a:t> </a:t>
            </a:r>
            <a:r>
              <a:rPr lang="ru-RU" sz="2400" b="1" dirty="0" err="1"/>
              <a:t>Ронколе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Documents and Settings\biblio\Мои документы\Downloads\e2fd08a4b127.png"/>
          <p:cNvPicPr>
            <a:picLocks noChangeAspect="1" noChangeArrowheads="1"/>
          </p:cNvPicPr>
          <p:nvPr/>
        </p:nvPicPr>
        <p:blipFill>
          <a:blip r:embed="rId2"/>
          <a:srcRect l="11571" t="8407" r="2948"/>
          <a:stretch>
            <a:fillRect/>
          </a:stretch>
        </p:blipFill>
        <p:spPr bwMode="auto">
          <a:xfrm>
            <a:off x="0" y="-422"/>
            <a:ext cx="9144000" cy="6870668"/>
          </a:xfrm>
          <a:prstGeom prst="rect">
            <a:avLst/>
          </a:prstGeom>
          <a:noFill/>
        </p:spPr>
      </p:pic>
      <p:pic>
        <p:nvPicPr>
          <p:cNvPr id="10245" name="Picture 5" descr="Scan101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33400"/>
            <a:ext cx="2427454" cy="391238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676400"/>
            <a:ext cx="3352800" cy="4876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/>
              <a:t>      Верди олицетворял собой славу Италии – и как гражданин–патриот и как композитор, которому итальянская опера 1840–1890 годов обязана своим расцветом и мировым признанием. </a:t>
            </a:r>
          </a:p>
          <a:p>
            <a:pPr algn="ctr"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10246" name="Picture 6" descr="Scan101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286000"/>
            <a:ext cx="2438400" cy="40534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Documents and Settings\biblio\Мои документы\Downloads\e2fd08a4b127.png"/>
          <p:cNvPicPr>
            <a:picLocks noChangeAspect="1" noChangeArrowheads="1"/>
          </p:cNvPicPr>
          <p:nvPr/>
        </p:nvPicPr>
        <p:blipFill>
          <a:blip r:embed="rId2"/>
          <a:srcRect l="11571" t="8407" r="2948"/>
          <a:stretch>
            <a:fillRect/>
          </a:stretch>
        </p:blipFill>
        <p:spPr bwMode="auto">
          <a:xfrm>
            <a:off x="0" y="-422"/>
            <a:ext cx="9144000" cy="6870668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990600"/>
            <a:ext cx="5486400" cy="58674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sz="2400" dirty="0"/>
              <a:t> </a:t>
            </a:r>
            <a:r>
              <a:rPr lang="ru-RU" sz="2400" b="1" dirty="0"/>
              <a:t>«Благородный, простой, с известной долей здоровой жизненной энергии и огромной природной творческой и организаторской силой, Верди – это голос того мира, которого больше нет. Его громадная популярность, как среди самых искушенных, так и рядовых слушателей, сегодня обусловлена тем фактом, что он выражал вечные состояния души в самых простых словах: как делали Гомер, Шекспир, Ибсен, Толстой</a:t>
            </a:r>
            <a:r>
              <a:rPr lang="ru-RU" sz="2400" b="1" dirty="0" smtClean="0"/>
              <a:t>».</a:t>
            </a:r>
            <a:endParaRPr lang="ru-RU" sz="2400" b="1" dirty="0"/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400" b="1" dirty="0"/>
              <a:t>Исайя Берлин</a:t>
            </a:r>
          </a:p>
        </p:txBody>
      </p:sp>
      <p:pic>
        <p:nvPicPr>
          <p:cNvPr id="11269" name="Picture 5" descr="Scan101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2811818" cy="4038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2141</Words>
  <Application>Microsoft PowerPoint</Application>
  <PresentationFormat>Экран (4:3)</PresentationFormat>
  <Paragraphs>99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Оформление по умолчанию</vt:lpstr>
      <vt:lpstr>к 200-летию со дня рождения  Джузеппе Верди)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«РИГОЛЕТТО»</vt:lpstr>
      <vt:lpstr>Слайд 16</vt:lpstr>
      <vt:lpstr>Верди–человек и Верди–художник неразделимы. Жизнь Верди – это жизнь его опер, в которых Верди отстаивает самобытность национального искусства; опер, в которых ощущается неразрывная связь творчества их автора с его страной и эпохой. </vt:lpstr>
      <vt:lpstr>Слайд 18</vt:lpstr>
      <vt:lpstr> «ТРУБАДУР»</vt:lpstr>
      <vt:lpstr>Слайд 20</vt:lpstr>
      <vt:lpstr>«ТРАВИАТА»</vt:lpstr>
      <vt:lpstr>Слайд 22</vt:lpstr>
      <vt:lpstr>Слайд 23</vt:lpstr>
      <vt:lpstr>«АИДА»</vt:lpstr>
      <vt:lpstr>Слайд 25</vt:lpstr>
      <vt:lpstr>Слайд 26</vt:lpstr>
      <vt:lpstr> «ОТЕЛЛО»</vt:lpstr>
      <vt:lpstr>Слайд 28</vt:lpstr>
      <vt:lpstr>Слайд 29</vt:lpstr>
      <vt:lpstr>Слайд 30</vt:lpstr>
      <vt:lpstr>«АТТИЛА»</vt:lpstr>
      <vt:lpstr>Слайд 32</vt:lpstr>
      <vt:lpstr>Слайд 33</vt:lpstr>
      <vt:lpstr>Слайд 34</vt:lpstr>
      <vt:lpstr>Слайд 35</vt:lpstr>
      <vt:lpstr>Слайд 36</vt:lpstr>
      <vt:lpstr>Список использованной литературы</vt:lpstr>
      <vt:lpstr>Слайд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40</cp:revision>
  <cp:lastPrinted>1601-01-01T00:00:00Z</cp:lastPrinted>
  <dcterms:created xsi:type="dcterms:W3CDTF">1601-01-01T00:00:00Z</dcterms:created>
  <dcterms:modified xsi:type="dcterms:W3CDTF">2018-10-10T05:50:37Z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