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7" r:id="rId9"/>
    <p:sldId id="263" r:id="rId10"/>
    <p:sldId id="268" r:id="rId11"/>
    <p:sldId id="264" r:id="rId12"/>
    <p:sldId id="265" r:id="rId13"/>
    <p:sldId id="269" r:id="rId14"/>
    <p:sldId id="271" r:id="rId15"/>
    <p:sldId id="266"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A2"/>
    <a:srgbClr val="C8F16B"/>
    <a:srgbClr val="A56FED"/>
    <a:srgbClr val="5515A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8F16B">
            <a:alpha val="53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24.09.2018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opac.biblio.uspu.ru/cgi-bin/zgate.exe?ACTION=follow&amp;SESSION_ID=7008&amp;TERM=%D0%A1%D0%B0%D0%BC%D0%B8%D0%BD,%20%D0%94.%20%D0%9A.%5b1,1004,4,6%5d&amp;LANG=rus" TargetMode="External"/><Relationship Id="rId3" Type="http://schemas.openxmlformats.org/officeDocument/2006/relationships/hyperlink" Target="http://opac.biblio.uspu.ru/cgi-bin/zgate.exe?ACTION=follow&amp;SESSION_ID=7444&amp;TERM=%D0%93%D0%B5%D1%80%D1%88%D0%B2%D0%B8%D0%BD%20%D0%94%D0%B6%D0%BE%D1%80%D0%B4%D0%B6%5b1,1004,4,6%5d&amp;LANG=rus" TargetMode="External"/><Relationship Id="rId7" Type="http://schemas.openxmlformats.org/officeDocument/2006/relationships/hyperlink" Target="http://opac.biblio.uspu.ru/cgi-bin/zgate.exe?ACTION=follow&amp;SESSION_ID=7008&amp;TERM=%D0%9A%D0%BE%D0%BD%D0%B5%D0%BD,%20%D0%92.%5b1,1004,4,6%5d&amp;LANG=rus" TargetMode="External"/><Relationship Id="rId2" Type="http://schemas.openxmlformats.org/officeDocument/2006/relationships/hyperlink" Target="http://opac.biblio.uspu.ru/cgi-bin/zgate.exe?ACTION=follow&amp;SESSION_ID=7008&amp;TERM=%D0%92%D0%BE%D0%BB%D1%8B%D0%BD%D1%81%D0%BA%D0%B8%D0%B9,%20%D0%AD.%5b1,1004,4,6%5d&amp;LANG=rus" TargetMode="External"/><Relationship Id="rId1" Type="http://schemas.openxmlformats.org/officeDocument/2006/relationships/slideLayout" Target="../slideLayouts/slideLayout7.xml"/><Relationship Id="rId6" Type="http://schemas.openxmlformats.org/officeDocument/2006/relationships/hyperlink" Target="http://opac.biblio.uspu.ru/cgi-bin/zgate.exe?ACTION=follow&amp;SESSION_ID=7008&amp;TERM=%D0%9A%D0%BE%D0%BD%D0%B5%D0%BD,%20%D0%92.%20%D0%94.%5b1,1004,4,6%5d&amp;LANG=rus" TargetMode="External"/><Relationship Id="rId5" Type="http://schemas.openxmlformats.org/officeDocument/2006/relationships/hyperlink" Target="http://opac.biblio.uspu.ru/cgi-bin/zgate.exe?ACTION=follow&amp;SESSION_ID=7008&amp;TERM=%D0%93%D1%83%D1%80%D0%B5%D0%B2%D0%B8%D1%87,%20%D0%95%D0%B2%D0%B3%D0%B5%D0%BD%D0%B8%D1%8F%20%D0%9B%D1%8C%D0%B2%D0%BE%D0%B2%D0%BD%D0%B0%5b1,1004,4,6%5d&amp;LANG=rus" TargetMode="External"/><Relationship Id="rId10" Type="http://schemas.openxmlformats.org/officeDocument/2006/relationships/hyperlink" Target="http://opac.biblio.uspu.ru/cgi-bin/zgate.exe?ACTION=follow&amp;SESSION_ID=7008&amp;TERM=%D0%AE%D1%8D%D0%BD,%20%D0%94%D0%B5%D0%B9%D0%B2%D0%B8%D0%B4%5b1,1004,4,6%5d&amp;LANG=rus" TargetMode="External"/><Relationship Id="rId4" Type="http://schemas.openxmlformats.org/officeDocument/2006/relationships/hyperlink" Target="http://opac.biblio.uspu.ru/cgi-bin/zgate.exe?ACTION=follow&amp;SESSION_ID=7444&amp;TERM=%D0%93%D0%B5%D1%80%D1%88%D0%B2%D0%B8%D0%BD%20%D0%94%D0%B6%D1%80%D0%BE%D0%B4%D0%B6%5b1,1004,4,6%5d&amp;LANG=rus" TargetMode="External"/><Relationship Id="rId9" Type="http://schemas.openxmlformats.org/officeDocument/2006/relationships/hyperlink" Target="http://opac.biblio.uspu.ru/cgi-bin/zgate.exe?ACTION=follow&amp;SESSION_ID=7008&amp;TERM=%D0%A2%D1%80%D0%B0%D0%B9%D0%BD%D0%B8%D0%BD,%20%D0%92%D0%BB%D0%B0%D0%B4%D0%B8%D0%BC%D0%B8%D1%80%20%D0%AF%D0%BA%D0%BE%D0%B2%D0%BB%D0%B5%D0%B2%D0%B8%D1%87%5b1,1004,4,6%5d&amp;LANG=r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gershvin-georg.jpg"/>
          <p:cNvPicPr>
            <a:picLocks noChangeAspect="1"/>
          </p:cNvPicPr>
          <p:nvPr/>
        </p:nvPicPr>
        <p:blipFill>
          <a:blip r:embed="rId2" cstate="email"/>
          <a:stretch>
            <a:fillRect/>
          </a:stretch>
        </p:blipFill>
        <p:spPr>
          <a:xfrm>
            <a:off x="357158" y="571480"/>
            <a:ext cx="3442349" cy="4429156"/>
          </a:xfrm>
          <a:prstGeom prst="rect">
            <a:avLst/>
          </a:prstGeom>
          <a:ln>
            <a:solidFill>
              <a:srgbClr val="0000CC"/>
            </a:solidFill>
          </a:ln>
        </p:spPr>
      </p:pic>
      <p:sp>
        <p:nvSpPr>
          <p:cNvPr id="6" name="TextBox 5"/>
          <p:cNvSpPr txBox="1"/>
          <p:nvPr/>
        </p:nvSpPr>
        <p:spPr>
          <a:xfrm>
            <a:off x="3857620" y="571480"/>
            <a:ext cx="4929222" cy="3416320"/>
          </a:xfrm>
          <a:prstGeom prst="rect">
            <a:avLst/>
          </a:prstGeom>
          <a:noFill/>
        </p:spPr>
        <p:txBody>
          <a:bodyPr wrap="square" rtlCol="0">
            <a:spAutoFit/>
          </a:bodyPr>
          <a:lstStyle/>
          <a:p>
            <a:pPr algn="ctr"/>
            <a:r>
              <a:rPr lang="ru-RU" sz="5400" b="1" i="1" dirty="0" smtClean="0">
                <a:ln w="10541" cmpd="sng">
                  <a:solidFill>
                    <a:schemeClr val="accent1">
                      <a:shade val="88000"/>
                      <a:satMod val="110000"/>
                    </a:schemeClr>
                  </a:solidFill>
                  <a:prstDash val="solid"/>
                </a:ln>
                <a:solidFill>
                  <a:srgbClr val="0000CC"/>
                </a:solidFill>
              </a:rPr>
              <a:t>Легенда, которая продолжает жить</a:t>
            </a:r>
            <a:endParaRPr lang="ru-RU" sz="5400" b="1" i="1" dirty="0">
              <a:ln w="10541" cmpd="sng">
                <a:solidFill>
                  <a:schemeClr val="accent1">
                    <a:shade val="88000"/>
                    <a:satMod val="110000"/>
                  </a:schemeClr>
                </a:solidFill>
                <a:prstDash val="solid"/>
              </a:ln>
              <a:solidFill>
                <a:srgbClr val="0000CC"/>
              </a:solidFill>
            </a:endParaRPr>
          </a:p>
        </p:txBody>
      </p:sp>
      <p:sp>
        <p:nvSpPr>
          <p:cNvPr id="7" name="TextBox 6"/>
          <p:cNvSpPr txBox="1"/>
          <p:nvPr/>
        </p:nvSpPr>
        <p:spPr>
          <a:xfrm>
            <a:off x="1000100" y="5500702"/>
            <a:ext cx="7358114" cy="1107996"/>
          </a:xfrm>
          <a:prstGeom prst="rect">
            <a:avLst/>
          </a:prstGeom>
          <a:noFill/>
        </p:spPr>
        <p:txBody>
          <a:bodyPr wrap="square" rtlCol="0">
            <a:spAutoFit/>
          </a:bodyPr>
          <a:lstStyle/>
          <a:p>
            <a:pPr algn="ctr"/>
            <a:r>
              <a:rPr lang="ru-RU" sz="2200" b="1" i="1" dirty="0" smtClean="0">
                <a:solidFill>
                  <a:srgbClr val="0000CC"/>
                </a:solidFill>
              </a:rPr>
              <a:t>ИИЦ – Научная библиотека представляет виртуальную выставку к </a:t>
            </a:r>
            <a:r>
              <a:rPr lang="ru-RU" sz="2200" b="1" i="1" dirty="0" smtClean="0">
                <a:solidFill>
                  <a:srgbClr val="0000CC"/>
                </a:solidFill>
              </a:rPr>
              <a:t>120-летию со дня рождения</a:t>
            </a:r>
          </a:p>
          <a:p>
            <a:pPr algn="ctr"/>
            <a:r>
              <a:rPr lang="ru-RU" sz="2200" b="1" i="1" dirty="0" smtClean="0">
                <a:solidFill>
                  <a:srgbClr val="0000CC"/>
                </a:solidFill>
              </a:rPr>
              <a:t> </a:t>
            </a:r>
            <a:r>
              <a:rPr lang="ru-RU" sz="2200" b="1" i="1" dirty="0" smtClean="0">
                <a:solidFill>
                  <a:srgbClr val="0000CC"/>
                </a:solidFill>
              </a:rPr>
              <a:t>Джорджа Гершвина</a:t>
            </a:r>
            <a:endParaRPr lang="ru-RU" sz="2200" b="1" i="1" dirty="0">
              <a:solidFill>
                <a:srgbClr val="0000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714488"/>
            <a:ext cx="4572000" cy="2862322"/>
          </a:xfrm>
          <a:prstGeom prst="rect">
            <a:avLst/>
          </a:prstGeom>
        </p:spPr>
        <p:txBody>
          <a:bodyPr>
            <a:spAutoFit/>
          </a:bodyPr>
          <a:lstStyle/>
          <a:p>
            <a:pPr algn="ctr"/>
            <a:r>
              <a:rPr lang="ru-RU" dirty="0" smtClean="0">
                <a:solidFill>
                  <a:srgbClr val="0000A2"/>
                </a:solidFill>
              </a:rPr>
              <a:t>«Рапсодия в стиле блюз» написана для фортепиано с оркестром, композитор тонко уловил особенности народного джаза, мелодическое своеобразие негритянского песенного фольклора и на этой основе создал симфоническое  произведение. Первое исполнение рапсодии  в начале 1924 года пресса расценила как знаменательное явление новой американской музыки.</a:t>
            </a:r>
            <a:endParaRPr lang="ru-RU" dirty="0">
              <a:solidFill>
                <a:srgbClr val="0000A2"/>
              </a:solidFill>
            </a:endParaRPr>
          </a:p>
        </p:txBody>
      </p:sp>
      <p:pic>
        <p:nvPicPr>
          <p:cNvPr id="3" name="Рисунок 2" descr="гер0006.BMP"/>
          <p:cNvPicPr>
            <a:picLocks noChangeAspect="1"/>
          </p:cNvPicPr>
          <p:nvPr/>
        </p:nvPicPr>
        <p:blipFill>
          <a:blip r:embed="rId2" cstate="email"/>
          <a:srcRect/>
          <a:stretch>
            <a:fillRect/>
          </a:stretch>
        </p:blipFill>
        <p:spPr>
          <a:xfrm>
            <a:off x="5429256" y="928670"/>
            <a:ext cx="2839491" cy="4071942"/>
          </a:xfrm>
          <a:prstGeom prst="rect">
            <a:avLst/>
          </a:prstGeom>
          <a:ln>
            <a:solidFill>
              <a:srgbClr val="0000CC"/>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214290"/>
            <a:ext cx="8643998" cy="2585323"/>
          </a:xfrm>
          <a:prstGeom prst="rect">
            <a:avLst/>
          </a:prstGeom>
          <a:noFill/>
        </p:spPr>
        <p:txBody>
          <a:bodyPr wrap="square" rtlCol="0">
            <a:spAutoFit/>
          </a:bodyPr>
          <a:lstStyle/>
          <a:p>
            <a:pPr algn="ctr"/>
            <a:r>
              <a:rPr lang="ru-RU" dirty="0" smtClean="0">
                <a:solidFill>
                  <a:srgbClr val="0000A2"/>
                </a:solidFill>
              </a:rPr>
              <a:t>В 1925 году Гершвин создал новое произведение крупной симфонической формы – Концерт для фортепиано на джазовые темы. В 1928 году Гершвин отправляется в Париж. «Американец в Париже» - большая симфоническая сюита, над которой композитор работал в Вене и завершил оркестровку в Париже. Музыка сюиты красочна и изобразительна, насыщена острыми ритмами, отличается конкретностью и характеристичностью образов, то остро сатирических, то проникнутых теплой лирикой напевов, навеянных негритянским фольклором. Исполнение ее в Америке прочно утвердило популярность Гершвина. С большим успехом сюита исполнялась под управлением автора. </a:t>
            </a:r>
            <a:endParaRPr lang="ru-RU" dirty="0">
              <a:solidFill>
                <a:srgbClr val="0000A2"/>
              </a:solidFill>
            </a:endParaRPr>
          </a:p>
        </p:txBody>
      </p:sp>
      <p:pic>
        <p:nvPicPr>
          <p:cNvPr id="4" name="Рисунок 3" descr="htmlconvd-N1rBT91x1.jpg"/>
          <p:cNvPicPr>
            <a:picLocks noChangeAspect="1"/>
          </p:cNvPicPr>
          <p:nvPr/>
        </p:nvPicPr>
        <p:blipFill>
          <a:blip r:embed="rId2" cstate="email"/>
          <a:srcRect/>
          <a:stretch>
            <a:fillRect/>
          </a:stretch>
        </p:blipFill>
        <p:spPr>
          <a:xfrm rot="393139">
            <a:off x="4483864" y="2985580"/>
            <a:ext cx="2261945" cy="3411456"/>
          </a:xfrm>
          <a:prstGeom prst="rect">
            <a:avLst/>
          </a:prstGeom>
          <a:ln>
            <a:solidFill>
              <a:srgbClr val="0000CC"/>
            </a:solidFill>
          </a:ln>
        </p:spPr>
      </p:pic>
      <p:pic>
        <p:nvPicPr>
          <p:cNvPr id="5" name="Рисунок 4" descr="гер0003.BMP"/>
          <p:cNvPicPr>
            <a:picLocks noChangeAspect="1"/>
          </p:cNvPicPr>
          <p:nvPr/>
        </p:nvPicPr>
        <p:blipFill>
          <a:blip r:embed="rId3" cstate="email"/>
          <a:srcRect/>
          <a:stretch>
            <a:fillRect/>
          </a:stretch>
        </p:blipFill>
        <p:spPr>
          <a:xfrm rot="21072282">
            <a:off x="1692487" y="3052981"/>
            <a:ext cx="2136805" cy="3386634"/>
          </a:xfrm>
          <a:prstGeom prst="rect">
            <a:avLst/>
          </a:prstGeom>
          <a:ln>
            <a:solidFill>
              <a:srgbClr val="0000CC"/>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428604"/>
            <a:ext cx="7786742" cy="1477328"/>
          </a:xfrm>
          <a:prstGeom prst="rect">
            <a:avLst/>
          </a:prstGeom>
          <a:noFill/>
        </p:spPr>
        <p:txBody>
          <a:bodyPr wrap="square" rtlCol="0">
            <a:spAutoFit/>
          </a:bodyPr>
          <a:lstStyle/>
          <a:p>
            <a:pPr algn="ctr"/>
            <a:r>
              <a:rPr lang="ru-RU" dirty="0" smtClean="0">
                <a:solidFill>
                  <a:srgbClr val="0000A2"/>
                </a:solidFill>
              </a:rPr>
              <a:t>Венец творения композитора, крупнейшее его достижение, исключительное явление американской музыки – опера «</a:t>
            </a:r>
            <a:r>
              <a:rPr lang="ru-RU" dirty="0" err="1" smtClean="0">
                <a:solidFill>
                  <a:srgbClr val="0000A2"/>
                </a:solidFill>
              </a:rPr>
              <a:t>Порги</a:t>
            </a:r>
            <a:r>
              <a:rPr lang="ru-RU" dirty="0" smtClean="0">
                <a:solidFill>
                  <a:srgbClr val="0000A2"/>
                </a:solidFill>
              </a:rPr>
              <a:t> и </a:t>
            </a:r>
            <a:r>
              <a:rPr lang="ru-RU" dirty="0" err="1" smtClean="0">
                <a:solidFill>
                  <a:srgbClr val="0000A2"/>
                </a:solidFill>
              </a:rPr>
              <a:t>Бесс</a:t>
            </a:r>
            <a:r>
              <a:rPr lang="ru-RU" dirty="0" smtClean="0">
                <a:solidFill>
                  <a:srgbClr val="0000A2"/>
                </a:solidFill>
              </a:rPr>
              <a:t>» (по пьесе американских драматургов </a:t>
            </a:r>
            <a:r>
              <a:rPr lang="ru-RU" dirty="0" err="1" smtClean="0">
                <a:solidFill>
                  <a:srgbClr val="0000A2"/>
                </a:solidFill>
              </a:rPr>
              <a:t>Дюбосса</a:t>
            </a:r>
            <a:r>
              <a:rPr lang="ru-RU" dirty="0" smtClean="0">
                <a:solidFill>
                  <a:srgbClr val="0000A2"/>
                </a:solidFill>
              </a:rPr>
              <a:t> и </a:t>
            </a:r>
            <a:r>
              <a:rPr lang="ru-RU" dirty="0" err="1" smtClean="0">
                <a:solidFill>
                  <a:srgbClr val="0000A2"/>
                </a:solidFill>
              </a:rPr>
              <a:t>Дорот</a:t>
            </a:r>
            <a:r>
              <a:rPr lang="ru-RU" dirty="0" smtClean="0">
                <a:solidFill>
                  <a:srgbClr val="0000A2"/>
                </a:solidFill>
              </a:rPr>
              <a:t> </a:t>
            </a:r>
            <a:r>
              <a:rPr lang="ru-RU" dirty="0" err="1" smtClean="0">
                <a:solidFill>
                  <a:srgbClr val="0000A2"/>
                </a:solidFill>
              </a:rPr>
              <a:t>Хейворд</a:t>
            </a:r>
            <a:r>
              <a:rPr lang="ru-RU" dirty="0" smtClean="0">
                <a:solidFill>
                  <a:srgbClr val="0000A2"/>
                </a:solidFill>
              </a:rPr>
              <a:t> «</a:t>
            </a:r>
            <a:r>
              <a:rPr lang="ru-RU" dirty="0" err="1" smtClean="0">
                <a:solidFill>
                  <a:srgbClr val="0000A2"/>
                </a:solidFill>
              </a:rPr>
              <a:t>Порги</a:t>
            </a:r>
            <a:r>
              <a:rPr lang="ru-RU" dirty="0" smtClean="0">
                <a:solidFill>
                  <a:srgbClr val="0000A2"/>
                </a:solidFill>
              </a:rPr>
              <a:t>»). Это подлинная музыкальная драма из жизни американской бедноты, произведение, воодушевленное высокой гуманистической идеей. </a:t>
            </a:r>
            <a:endParaRPr lang="ru-RU" dirty="0">
              <a:solidFill>
                <a:srgbClr val="0000A2"/>
              </a:solidFill>
            </a:endParaRPr>
          </a:p>
        </p:txBody>
      </p:sp>
      <p:pic>
        <p:nvPicPr>
          <p:cNvPr id="4" name="Рисунок 3" descr="img10.jpg"/>
          <p:cNvPicPr>
            <a:picLocks noChangeAspect="1"/>
          </p:cNvPicPr>
          <p:nvPr/>
        </p:nvPicPr>
        <p:blipFill>
          <a:blip r:embed="rId2" cstate="email"/>
          <a:srcRect/>
          <a:stretch>
            <a:fillRect/>
          </a:stretch>
        </p:blipFill>
        <p:spPr>
          <a:xfrm>
            <a:off x="571472" y="2357430"/>
            <a:ext cx="5581284" cy="3643338"/>
          </a:xfrm>
          <a:prstGeom prst="rect">
            <a:avLst/>
          </a:prstGeom>
          <a:ln>
            <a:solidFill>
              <a:srgbClr val="0000CC"/>
            </a:solidFill>
          </a:ln>
        </p:spPr>
      </p:pic>
      <p:sp>
        <p:nvSpPr>
          <p:cNvPr id="5" name="TextBox 4"/>
          <p:cNvSpPr txBox="1"/>
          <p:nvPr/>
        </p:nvSpPr>
        <p:spPr>
          <a:xfrm>
            <a:off x="6286512" y="4857760"/>
            <a:ext cx="2357454" cy="646331"/>
          </a:xfrm>
          <a:prstGeom prst="rect">
            <a:avLst/>
          </a:prstGeom>
          <a:noFill/>
        </p:spPr>
        <p:txBody>
          <a:bodyPr wrap="square" rtlCol="0">
            <a:spAutoFit/>
          </a:bodyPr>
          <a:lstStyle/>
          <a:p>
            <a:r>
              <a:rPr lang="ru-RU" i="1" dirty="0" smtClean="0">
                <a:solidFill>
                  <a:srgbClr val="0000A2"/>
                </a:solidFill>
              </a:rPr>
              <a:t>Сцена из оперы «</a:t>
            </a:r>
            <a:r>
              <a:rPr lang="ru-RU" i="1" dirty="0" err="1" smtClean="0">
                <a:solidFill>
                  <a:srgbClr val="0000A2"/>
                </a:solidFill>
              </a:rPr>
              <a:t>Порги</a:t>
            </a:r>
            <a:r>
              <a:rPr lang="ru-RU" i="1" dirty="0" smtClean="0">
                <a:solidFill>
                  <a:srgbClr val="0000A2"/>
                </a:solidFill>
              </a:rPr>
              <a:t> и </a:t>
            </a:r>
            <a:r>
              <a:rPr lang="ru-RU" i="1" dirty="0" err="1" smtClean="0">
                <a:solidFill>
                  <a:srgbClr val="0000A2"/>
                </a:solidFill>
              </a:rPr>
              <a:t>Бесс</a:t>
            </a:r>
            <a:r>
              <a:rPr lang="ru-RU" i="1" dirty="0" smtClean="0">
                <a:solidFill>
                  <a:srgbClr val="0000A2"/>
                </a:solidFill>
              </a:rPr>
              <a:t>»</a:t>
            </a:r>
            <a:endParaRPr lang="ru-RU" i="1" dirty="0">
              <a:solidFill>
                <a:srgbClr val="0000A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714356"/>
            <a:ext cx="4214842" cy="4801314"/>
          </a:xfrm>
          <a:prstGeom prst="rect">
            <a:avLst/>
          </a:prstGeom>
        </p:spPr>
        <p:txBody>
          <a:bodyPr wrap="square">
            <a:spAutoFit/>
          </a:bodyPr>
          <a:lstStyle/>
          <a:p>
            <a:pPr algn="ctr"/>
            <a:r>
              <a:rPr lang="ru-RU" dirty="0" smtClean="0">
                <a:solidFill>
                  <a:srgbClr val="0000A2"/>
                </a:solidFill>
              </a:rPr>
              <a:t>Начиная работу над оперой, Гершвин отправился в южные районы страны. Там он изучал особенности музыки, речи, быта беднейшего негритянского населения. Композитор использовал и опоэтизировал разнообразные элементы </a:t>
            </a:r>
            <a:r>
              <a:rPr lang="ru-RU" dirty="0" err="1" smtClean="0">
                <a:solidFill>
                  <a:srgbClr val="0000A2"/>
                </a:solidFill>
              </a:rPr>
              <a:t>общеамериканского</a:t>
            </a:r>
            <a:r>
              <a:rPr lang="ru-RU" dirty="0" smtClean="0">
                <a:solidFill>
                  <a:srgbClr val="0000A2"/>
                </a:solidFill>
              </a:rPr>
              <a:t> фольклора. Никогда прежде американская музыка не сверкала таким разнообразием подслушанных у народа интонаций. Истоки выразительных средств – блюзы и </a:t>
            </a:r>
            <a:r>
              <a:rPr lang="ru-RU" dirty="0" err="1" smtClean="0">
                <a:solidFill>
                  <a:srgbClr val="0000A2"/>
                </a:solidFill>
              </a:rPr>
              <a:t>спиричуэлс</a:t>
            </a:r>
            <a:r>
              <a:rPr lang="ru-RU" dirty="0" smtClean="0">
                <a:solidFill>
                  <a:srgbClr val="0000A2"/>
                </a:solidFill>
              </a:rPr>
              <a:t>  (религиозные народные песни), духовные гимны и элементы джаза, трудовые негритянские песни, европейская классическая музыка: оперная и симфоническая.</a:t>
            </a:r>
            <a:endParaRPr lang="ru-RU" dirty="0">
              <a:solidFill>
                <a:srgbClr val="0000A2"/>
              </a:solidFill>
            </a:endParaRPr>
          </a:p>
        </p:txBody>
      </p:sp>
      <p:pic>
        <p:nvPicPr>
          <p:cNvPr id="5" name="Рисунок 4" descr="2.png"/>
          <p:cNvPicPr>
            <a:picLocks noChangeAspect="1"/>
          </p:cNvPicPr>
          <p:nvPr/>
        </p:nvPicPr>
        <p:blipFill>
          <a:blip r:embed="rId2" cstate="email"/>
          <a:srcRect/>
          <a:stretch>
            <a:fillRect/>
          </a:stretch>
        </p:blipFill>
        <p:spPr>
          <a:xfrm>
            <a:off x="4714876" y="1142984"/>
            <a:ext cx="3960230" cy="3286148"/>
          </a:xfrm>
          <a:prstGeom prst="rect">
            <a:avLst/>
          </a:prstGeom>
          <a:ln>
            <a:solidFill>
              <a:srgbClr val="0000CC"/>
            </a:solidFill>
          </a:ln>
        </p:spPr>
      </p:pic>
      <p:sp>
        <p:nvSpPr>
          <p:cNvPr id="6" name="TextBox 5"/>
          <p:cNvSpPr txBox="1"/>
          <p:nvPr/>
        </p:nvSpPr>
        <p:spPr>
          <a:xfrm>
            <a:off x="5143504" y="4857760"/>
            <a:ext cx="2928958" cy="646331"/>
          </a:xfrm>
          <a:prstGeom prst="rect">
            <a:avLst/>
          </a:prstGeom>
          <a:noFill/>
        </p:spPr>
        <p:txBody>
          <a:bodyPr wrap="square" rtlCol="0">
            <a:spAutoFit/>
          </a:bodyPr>
          <a:lstStyle/>
          <a:p>
            <a:pPr algn="ctr"/>
            <a:r>
              <a:rPr lang="ru-RU" i="1" dirty="0" smtClean="0">
                <a:solidFill>
                  <a:srgbClr val="0000A2"/>
                </a:solidFill>
              </a:rPr>
              <a:t>Работа над партитурой оперы «</a:t>
            </a:r>
            <a:r>
              <a:rPr lang="ru-RU" i="1" dirty="0" err="1" smtClean="0">
                <a:solidFill>
                  <a:srgbClr val="0000A2"/>
                </a:solidFill>
              </a:rPr>
              <a:t>Порги</a:t>
            </a:r>
            <a:r>
              <a:rPr lang="ru-RU" i="1" dirty="0" smtClean="0">
                <a:solidFill>
                  <a:srgbClr val="0000A2"/>
                </a:solidFill>
              </a:rPr>
              <a:t> и </a:t>
            </a:r>
            <a:r>
              <a:rPr lang="ru-RU" i="1" dirty="0" err="1" smtClean="0">
                <a:solidFill>
                  <a:srgbClr val="0000A2"/>
                </a:solidFill>
              </a:rPr>
              <a:t>Бесс</a:t>
            </a:r>
            <a:r>
              <a:rPr lang="ru-RU" i="1" dirty="0" smtClean="0">
                <a:solidFill>
                  <a:srgbClr val="0000A2"/>
                </a:solidFill>
              </a:rPr>
              <a:t>»</a:t>
            </a:r>
            <a:endParaRPr lang="ru-RU" i="1" dirty="0">
              <a:solidFill>
                <a:srgbClr val="0000A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357166"/>
            <a:ext cx="7643866" cy="2308324"/>
          </a:xfrm>
          <a:prstGeom prst="rect">
            <a:avLst/>
          </a:prstGeom>
          <a:noFill/>
        </p:spPr>
        <p:txBody>
          <a:bodyPr wrap="square" rtlCol="0">
            <a:spAutoFit/>
          </a:bodyPr>
          <a:lstStyle/>
          <a:p>
            <a:pPr algn="ctr"/>
            <a:r>
              <a:rPr lang="ru-RU" i="1" dirty="0" smtClean="0">
                <a:solidFill>
                  <a:srgbClr val="0000A2"/>
                </a:solidFill>
              </a:rPr>
              <a:t>«Великая музыка всех стран всегда опиралась на народную музыку. Это самый мощный источник музыкального процветания. Америка  не исключение среди других стран… Я рассматриваю джаз как американскую народную музыку; не единственную, но очень сильную, которая, возможно, ближе по духу американскому народу, чем какой-либо иной стиль народной музыки».</a:t>
            </a:r>
          </a:p>
          <a:p>
            <a:r>
              <a:rPr lang="ru-RU" dirty="0" smtClean="0">
                <a:solidFill>
                  <a:srgbClr val="0000A2"/>
                </a:solidFill>
              </a:rPr>
              <a:t>                                                                    </a:t>
            </a:r>
          </a:p>
          <a:p>
            <a:r>
              <a:rPr lang="ru-RU" dirty="0" smtClean="0">
                <a:solidFill>
                  <a:srgbClr val="0000A2"/>
                </a:solidFill>
              </a:rPr>
              <a:t>                                                                                                   Джордж Гершвин</a:t>
            </a:r>
            <a:endParaRPr lang="ru-RU" dirty="0">
              <a:solidFill>
                <a:srgbClr val="0000A2"/>
              </a:solidFill>
            </a:endParaRPr>
          </a:p>
        </p:txBody>
      </p:sp>
      <p:pic>
        <p:nvPicPr>
          <p:cNvPr id="3" name="Рисунок 2" descr="12.jpg"/>
          <p:cNvPicPr>
            <a:picLocks noChangeAspect="1"/>
          </p:cNvPicPr>
          <p:nvPr/>
        </p:nvPicPr>
        <p:blipFill>
          <a:blip r:embed="rId2" cstate="email"/>
          <a:stretch>
            <a:fillRect/>
          </a:stretch>
        </p:blipFill>
        <p:spPr>
          <a:xfrm>
            <a:off x="428596" y="2553437"/>
            <a:ext cx="5643602" cy="392309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4" y="714356"/>
            <a:ext cx="3429024" cy="4801314"/>
          </a:xfrm>
          <a:prstGeom prst="rect">
            <a:avLst/>
          </a:prstGeom>
          <a:noFill/>
        </p:spPr>
        <p:txBody>
          <a:bodyPr wrap="square" rtlCol="0">
            <a:spAutoFit/>
          </a:bodyPr>
          <a:lstStyle/>
          <a:p>
            <a:pPr algn="ctr"/>
            <a:r>
              <a:rPr lang="ru-RU" dirty="0" smtClean="0">
                <a:solidFill>
                  <a:srgbClr val="0000A2"/>
                </a:solidFill>
              </a:rPr>
              <a:t>30 ноября 1935 года состоялась премьера оперы, которая была принята с большим энтузиазмом. Опера выдержала 124 постановки в «</a:t>
            </a:r>
            <a:r>
              <a:rPr lang="ru-RU" dirty="0" err="1" smtClean="0">
                <a:solidFill>
                  <a:srgbClr val="0000A2"/>
                </a:solidFill>
              </a:rPr>
              <a:t>Алвин-театре</a:t>
            </a:r>
            <a:r>
              <a:rPr lang="ru-RU" dirty="0" smtClean="0">
                <a:solidFill>
                  <a:srgbClr val="0000A2"/>
                </a:solidFill>
              </a:rPr>
              <a:t>» </a:t>
            </a:r>
            <a:r>
              <a:rPr lang="ru-RU" dirty="0" err="1" smtClean="0">
                <a:solidFill>
                  <a:srgbClr val="0000A2"/>
                </a:solidFill>
              </a:rPr>
              <a:t>в</a:t>
            </a:r>
            <a:r>
              <a:rPr lang="ru-RU" dirty="0" smtClean="0">
                <a:solidFill>
                  <a:srgbClr val="0000A2"/>
                </a:solidFill>
              </a:rPr>
              <a:t> Бостоне. Но подлинное признание и понимание оперы пришло после смерти композитора, который умер совсем молодым в возрасте 38 лет. Опера вышла далеко за пределы американской культуры и в течение многих десятилетий продолжается ее триумфальное шествие по странам и континентам.</a:t>
            </a:r>
            <a:endParaRPr lang="ru-RU" dirty="0">
              <a:solidFill>
                <a:srgbClr val="0000A2"/>
              </a:solidFill>
            </a:endParaRPr>
          </a:p>
        </p:txBody>
      </p:sp>
      <p:pic>
        <p:nvPicPr>
          <p:cNvPr id="5" name="Рисунок 4" descr="гер0014.BMP"/>
          <p:cNvPicPr>
            <a:picLocks noChangeAspect="1"/>
          </p:cNvPicPr>
          <p:nvPr/>
        </p:nvPicPr>
        <p:blipFill>
          <a:blip r:embed="rId2" cstate="email"/>
          <a:srcRect/>
          <a:stretch>
            <a:fillRect/>
          </a:stretch>
        </p:blipFill>
        <p:spPr>
          <a:xfrm>
            <a:off x="2285984" y="214290"/>
            <a:ext cx="2708842" cy="3786190"/>
          </a:xfrm>
          <a:prstGeom prst="rect">
            <a:avLst/>
          </a:prstGeom>
          <a:ln>
            <a:solidFill>
              <a:srgbClr val="0000CC"/>
            </a:solidFill>
          </a:ln>
        </p:spPr>
      </p:pic>
      <p:pic>
        <p:nvPicPr>
          <p:cNvPr id="6" name="Рисунок 5" descr="гер0015.BMP"/>
          <p:cNvPicPr>
            <a:picLocks noChangeAspect="1"/>
          </p:cNvPicPr>
          <p:nvPr/>
        </p:nvPicPr>
        <p:blipFill>
          <a:blip r:embed="rId3" cstate="email"/>
          <a:srcRect/>
          <a:stretch>
            <a:fillRect/>
          </a:stretch>
        </p:blipFill>
        <p:spPr>
          <a:xfrm>
            <a:off x="357159" y="2847290"/>
            <a:ext cx="2500330" cy="3724981"/>
          </a:xfrm>
          <a:prstGeom prst="rect">
            <a:avLst/>
          </a:prstGeom>
          <a:ln>
            <a:solidFill>
              <a:srgbClr val="0000CC"/>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57158" y="428604"/>
            <a:ext cx="821537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СПИСОК ИСПОЛЬЗОВАННОЙ ЛИТЕРАТУРЫ</a:t>
            </a:r>
          </a:p>
          <a:p>
            <a:pPr marL="228600" marR="0" lvl="0" indent="-228600" algn="l" defTabSz="914400" rtl="0" eaLnBrk="1" fontAlgn="base" latinLnBrk="0" hangingPunct="1">
              <a:lnSpc>
                <a:spcPct val="100000"/>
              </a:lnSpc>
              <a:spcBef>
                <a:spcPct val="0"/>
              </a:spcBef>
              <a:spcAft>
                <a:spcPct val="0"/>
              </a:spcAft>
              <a:buClrTx/>
              <a:buSzTx/>
              <a:tabLst/>
            </a:pPr>
            <a:endParaRPr kumimoji="0" lang="ru-RU" sz="1200" b="0" i="0"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2"/>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2"/>
              </a:rPr>
              <a:t>Волынский, Э.</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Джордж Гершвин. 1898-1937 [Текст]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попул</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моногр</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Э. Волынский.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Л. : Музыка, 1980.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96 с.</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Голубая</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рапсодия [Ноты] : для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с орк.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перелож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для двух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Дж. Гершвин.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1973.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43 с. </a:t>
            </a:r>
            <a:endParaRPr lang="ru-RU" sz="1200" dirty="0" smtClean="0">
              <a:latin typeface="Calibri"/>
              <a:ea typeface="Times New Roman" pitchFamily="18" charset="0"/>
              <a:cs typeface="Tahoma"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Избранные песни [Ноты]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перелож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для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Дж. Гершвин.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Совет. композитор, 1975.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68 с.</a:t>
            </a:r>
            <a:endParaRPr lang="ru-RU" sz="1200" dirty="0" smtClean="0">
              <a:latin typeface="Franklin Gothic Medium" pitchFamily="34" charset="0"/>
              <a:ea typeface="Times New Roman" pitchFamily="18" charset="0"/>
              <a:cs typeface="Tahoma"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Концерт [Ноты] : для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с орк.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перелож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для двух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Дж. Гершвин.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1967.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110 с. </a:t>
            </a:r>
            <a:endParaRPr lang="ru-RU" sz="1200" dirty="0" smtClean="0">
              <a:latin typeface="Franklin Gothic Medium" pitchFamily="34" charset="0"/>
              <a:ea typeface="Times New Roman" pitchFamily="18" charset="0"/>
              <a:cs typeface="Tahoma"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Кубинская увертюра [Ноты]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перелож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для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в 4 руки / Дж. Гершвин.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Музгиз</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1960.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25 с.</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Лучшие джазовые мелодии для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Дж.Гершвин.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СПб : Композитор, 2004.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28с.</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Песни [Ноты] : для голоса с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Д. Гершвин ; сост. и рус. текст В. Струкова.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1971.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60 с.</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3"/>
              </a:rPr>
              <a:t>Гершвин Джордж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Порги</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и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Бесс</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[Ноты] : опера в трех действиях / Д. Гершвин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либр</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Д.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Хейуорда</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стихи Д.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Хейуорда</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А. Гершвина ; пер. С. Болотина, Т. Сикорской.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1965.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525 с. </a:t>
            </a:r>
            <a:endParaRPr lang="ru-RU" sz="1200" dirty="0" smtClean="0">
              <a:latin typeface="Franklin Gothic Medium" pitchFamily="34" charset="0"/>
              <a:ea typeface="Times New Roman" pitchFamily="18" charset="0"/>
              <a:cs typeface="Tahoma"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4"/>
              </a:rPr>
              <a:t>Гершвин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4"/>
              </a:rPr>
              <a:t>Джродж</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Прелюдии [Ноты] : для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фп</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Дж. Гершвин.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1980.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11 с. </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Гнилов</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Б. Г. Между симфоджазом и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блюзконцертом</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О музыке Дж. Гершвина для фортепиано [Текст] / Б. Г.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Гнилов</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Музыка и время.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2005. - № 7.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С. 61-65.</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5"/>
              </a:rPr>
              <a:t>Гуревич, Евгения Львовна</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История зарубежной музыки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Попул.лекции:Для</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студентов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высш.и</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сред.пед.учеб.заведений</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2-е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изд.,стер</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Академия, 2000.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320с.</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6"/>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6"/>
              </a:rPr>
              <a:t>, В. Д.</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Джордж Гершвин [Текст]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фрагм</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из кн.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В. "Пути американской музыки" (М., 1965)] / В. Д.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Музыка в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шк</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(Классика ХХ века).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2007.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 6.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С. 3-12.</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7"/>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7"/>
              </a:rPr>
              <a:t>, В.</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Пути американской музыки [Текст] : очерки по истории музык. культуры США / В.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2-е изд., доп.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1965.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526 с</a:t>
            </a:r>
            <a:r>
              <a:rPr kumimoji="0" lang="ru-RU"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7"/>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7"/>
              </a:rPr>
              <a:t>, В.</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Этюды о зарубежной музыке [Текст] / В.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Конен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2-е изд., доп.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1975.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480 с. :</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8"/>
              </a:rPr>
              <a:t>Самин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8"/>
              </a:rPr>
              <a:t>, Д. К.</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Сто великих композиторов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Сост.Д.К.Самин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Вече, 2004.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576с.</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endParaRPr kumimoji="0" lang="ru-RU" sz="900" b="0"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9"/>
              </a:rPr>
              <a:t>Трайнин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9"/>
              </a:rPr>
              <a:t>, Владимир Яковлевич</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Что читать о музыке [Текст]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справ.-путеводитель</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 о композиторах Англии, скандинав. стран, Испании, США, стран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Латин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Америки / В.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Трайнин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Л. : Музыка, 1978.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128 с.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10"/>
              </a:rPr>
              <a:t>Юэн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hlinkClick r:id="rId10"/>
              </a:rPr>
              <a:t>,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hlinkClick r:id="rId10"/>
              </a:rPr>
              <a:t>Дейвид</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Джордж Гершвин: Путь к славе /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Д.Юэн</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Пер.с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англ.О.Г.Пискунов</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err="1" smtClean="0">
                <a:ln>
                  <a:noFill/>
                </a:ln>
                <a:solidFill>
                  <a:schemeClr val="tx1"/>
                </a:solidFill>
                <a:effectLst/>
                <a:latin typeface="Franklin Gothic Medium" pitchFamily="34" charset="0"/>
                <a:ea typeface="Times New Roman" pitchFamily="18" charset="0"/>
                <a:cs typeface="Tahoma" pitchFamily="34" charset="0"/>
              </a:rPr>
              <a:t>Т.Л.Гувернюк</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М. : Музыка, 1989. </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a:t>
            </a:r>
            <a:r>
              <a:rPr kumimoji="0" lang="ru-RU" sz="1200" b="0" i="0" u="none" strike="noStrike" cap="none" normalizeH="0" baseline="0" dirty="0" smtClean="0">
                <a:ln>
                  <a:noFill/>
                </a:ln>
                <a:solidFill>
                  <a:schemeClr val="tx1"/>
                </a:solidFill>
                <a:effectLst/>
                <a:latin typeface="Franklin Gothic Medium" pitchFamily="34" charset="0"/>
                <a:ea typeface="Times New Roman" pitchFamily="18" charset="0"/>
                <a:cs typeface="Tahoma" pitchFamily="34" charset="0"/>
              </a:rPr>
              <a:t> 287с.</a:t>
            </a:r>
            <a:r>
              <a:rPr kumimoji="0" lang="ru-RU" sz="1200" b="0" i="0" u="none" strike="noStrike" cap="none" normalizeH="0" baseline="0" dirty="0" smtClean="0">
                <a:ln>
                  <a:noFill/>
                </a:ln>
                <a:solidFill>
                  <a:schemeClr val="tx1"/>
                </a:solidFill>
                <a:effectLst/>
                <a:latin typeface="Calibri"/>
                <a:ea typeface="Times New Roman" pitchFamily="18" charset="0"/>
                <a:cs typeface="Tahoma" pitchFamily="34" charset="0"/>
              </a:rPr>
              <a:t> </a:t>
            </a: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571480"/>
            <a:ext cx="7929618" cy="1477328"/>
          </a:xfrm>
          <a:prstGeom prst="rect">
            <a:avLst/>
          </a:prstGeom>
          <a:noFill/>
        </p:spPr>
        <p:txBody>
          <a:bodyPr wrap="square" rtlCol="0">
            <a:spAutoFit/>
          </a:bodyPr>
          <a:lstStyle/>
          <a:p>
            <a:pPr algn="ctr"/>
            <a:r>
              <a:rPr lang="ru-RU" dirty="0" smtClean="0">
                <a:solidFill>
                  <a:srgbClr val="0000A2"/>
                </a:solidFill>
              </a:rPr>
              <a:t>Джордж Гершвин (1898 – 1937) вошёл в историю американской музыки как создатель первой национальной оперы, симфонических произведений, песен, отмеченных ярко выраженными чертами национального своеобразия. Прославленный композитор США, Гершвин снискал любовь всего американского народа, музыка его получила мировое признание</a:t>
            </a:r>
            <a:r>
              <a:rPr lang="ru-RU" dirty="0" smtClean="0"/>
              <a:t>. </a:t>
            </a:r>
            <a:endParaRPr lang="ru-RU" dirty="0"/>
          </a:p>
        </p:txBody>
      </p:sp>
      <p:pic>
        <p:nvPicPr>
          <p:cNvPr id="3" name="Рисунок 2" descr="гершвин.jpg"/>
          <p:cNvPicPr>
            <a:picLocks noChangeAspect="1"/>
          </p:cNvPicPr>
          <p:nvPr/>
        </p:nvPicPr>
        <p:blipFill>
          <a:blip r:embed="rId2"/>
          <a:stretch>
            <a:fillRect/>
          </a:stretch>
        </p:blipFill>
        <p:spPr>
          <a:xfrm>
            <a:off x="1571604" y="2285992"/>
            <a:ext cx="5500694" cy="4062051"/>
          </a:xfrm>
          <a:prstGeom prst="rect">
            <a:avLst/>
          </a:prstGeom>
          <a:ln>
            <a:solidFill>
              <a:srgbClr val="0000CC"/>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472" y="642918"/>
            <a:ext cx="4357718" cy="4801314"/>
          </a:xfrm>
          <a:prstGeom prst="rect">
            <a:avLst/>
          </a:prstGeom>
          <a:noFill/>
        </p:spPr>
        <p:txBody>
          <a:bodyPr wrap="square" rtlCol="0">
            <a:spAutoFit/>
          </a:bodyPr>
          <a:lstStyle/>
          <a:p>
            <a:pPr algn="ctr"/>
            <a:r>
              <a:rPr lang="ru-RU" dirty="0" smtClean="0">
                <a:solidFill>
                  <a:srgbClr val="0000A2"/>
                </a:solidFill>
              </a:rPr>
              <a:t>Путь Гершвина в искусстве был очень необычен. Юноша из нью-йоркского Ист-Сайда, бурлящей, многонациональной трущобы гигантского города, - он не был связан ни с академическими консерваториями, ни с университетскими кафедрами, где по традиции воспитывались американские композиторы. Его художественной школой была музыка нью-йоркского быта – песни, звучавшие на улицах, духовые оркестры в парках, музыка танцевальных залов, клубов, кино, комедийная эстрада Бродвея. Тяготение к искусству американских демократических кругов пронизывает всю творческую жизнь Гершвина. </a:t>
            </a:r>
            <a:endParaRPr lang="ru-RU" dirty="0">
              <a:solidFill>
                <a:srgbClr val="0000A2"/>
              </a:solidFill>
            </a:endParaRPr>
          </a:p>
        </p:txBody>
      </p:sp>
      <p:pic>
        <p:nvPicPr>
          <p:cNvPr id="3" name="Рисунок 2" descr="гер.BMP"/>
          <p:cNvPicPr>
            <a:picLocks noChangeAspect="1"/>
          </p:cNvPicPr>
          <p:nvPr/>
        </p:nvPicPr>
        <p:blipFill>
          <a:blip r:embed="rId2" cstate="email"/>
          <a:srcRect/>
          <a:stretch>
            <a:fillRect/>
          </a:stretch>
        </p:blipFill>
        <p:spPr>
          <a:xfrm>
            <a:off x="5429256" y="857232"/>
            <a:ext cx="2928958" cy="4643470"/>
          </a:xfrm>
          <a:prstGeom prst="rect">
            <a:avLst/>
          </a:prstGeom>
          <a:ln>
            <a:solidFill>
              <a:srgbClr val="0000CC"/>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357166"/>
            <a:ext cx="8286808" cy="1754326"/>
          </a:xfrm>
          <a:prstGeom prst="rect">
            <a:avLst/>
          </a:prstGeom>
          <a:noFill/>
        </p:spPr>
        <p:txBody>
          <a:bodyPr wrap="square" rtlCol="0">
            <a:spAutoFit/>
          </a:bodyPr>
          <a:lstStyle/>
          <a:p>
            <a:pPr algn="ctr"/>
            <a:r>
              <a:rPr lang="ru-RU" dirty="0" smtClean="0">
                <a:solidFill>
                  <a:srgbClr val="0000A2"/>
                </a:solidFill>
              </a:rPr>
              <a:t>В 14 лет Гершвин впервые начал брать уроки музыки у профессионального педагога, при этом не теряя из виду свою основную цель – сочинять легкую музыку. Мальчик горячо и убежденно доказывал своему преподавателю, что изучение Баха, Бетховена, Шопена и других классиков необходимо не только для музыкантов академической школы, но и для тех, кто хочет писать на высоком уровне в общедоступном легком жанре.</a:t>
            </a:r>
            <a:endParaRPr lang="ru-RU" dirty="0">
              <a:solidFill>
                <a:srgbClr val="0000A2"/>
              </a:solidFill>
            </a:endParaRPr>
          </a:p>
        </p:txBody>
      </p:sp>
      <p:pic>
        <p:nvPicPr>
          <p:cNvPr id="3" name="Рисунок 2" descr="гер0002.BMP"/>
          <p:cNvPicPr>
            <a:picLocks noChangeAspect="1"/>
          </p:cNvPicPr>
          <p:nvPr/>
        </p:nvPicPr>
        <p:blipFill>
          <a:blip r:embed="rId2" cstate="email"/>
          <a:srcRect/>
          <a:stretch>
            <a:fillRect/>
          </a:stretch>
        </p:blipFill>
        <p:spPr>
          <a:xfrm>
            <a:off x="357158" y="2643182"/>
            <a:ext cx="2443957" cy="3869960"/>
          </a:xfrm>
          <a:prstGeom prst="rect">
            <a:avLst/>
          </a:prstGeom>
          <a:ln>
            <a:solidFill>
              <a:srgbClr val="0000CC"/>
            </a:solidFill>
          </a:ln>
        </p:spPr>
      </p:pic>
      <p:pic>
        <p:nvPicPr>
          <p:cNvPr id="4" name="Рисунок 3" descr="гер0002.BMP"/>
          <p:cNvPicPr>
            <a:picLocks noChangeAspect="1"/>
          </p:cNvPicPr>
          <p:nvPr/>
        </p:nvPicPr>
        <p:blipFill>
          <a:blip r:embed="rId3" cstate="email"/>
          <a:srcRect/>
          <a:stretch>
            <a:fillRect/>
          </a:stretch>
        </p:blipFill>
        <p:spPr>
          <a:xfrm>
            <a:off x="3071802" y="2857496"/>
            <a:ext cx="2300796" cy="3639442"/>
          </a:xfrm>
          <a:prstGeom prst="rect">
            <a:avLst/>
          </a:prstGeom>
          <a:ln>
            <a:solidFill>
              <a:srgbClr val="0000CC"/>
            </a:solidFill>
          </a:ln>
        </p:spPr>
      </p:pic>
      <p:pic>
        <p:nvPicPr>
          <p:cNvPr id="5" name="Рисунок 4" descr="1011416348.jpg"/>
          <p:cNvPicPr>
            <a:picLocks noChangeAspect="1"/>
          </p:cNvPicPr>
          <p:nvPr/>
        </p:nvPicPr>
        <p:blipFill>
          <a:blip r:embed="rId4" cstate="email"/>
          <a:srcRect/>
          <a:stretch>
            <a:fillRect/>
          </a:stretch>
        </p:blipFill>
        <p:spPr>
          <a:xfrm>
            <a:off x="5786446" y="2571744"/>
            <a:ext cx="2435123" cy="3819236"/>
          </a:xfrm>
          <a:prstGeom prst="rect">
            <a:avLst/>
          </a:prstGeom>
          <a:ln>
            <a:solidFill>
              <a:srgbClr val="0000CC"/>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785794"/>
            <a:ext cx="4071966" cy="3970318"/>
          </a:xfrm>
          <a:prstGeom prst="rect">
            <a:avLst/>
          </a:prstGeom>
          <a:noFill/>
        </p:spPr>
        <p:txBody>
          <a:bodyPr wrap="square" rtlCol="0">
            <a:spAutoFit/>
          </a:bodyPr>
          <a:lstStyle/>
          <a:p>
            <a:pPr algn="ctr"/>
            <a:r>
              <a:rPr lang="ru-RU" dirty="0" smtClean="0">
                <a:solidFill>
                  <a:srgbClr val="0000A2"/>
                </a:solidFill>
              </a:rPr>
              <a:t>До конца жизни Гершвин оставался верен своему первому увлечению в искусстве. И наравне с симфоническими произведениями, оперой, фортепианными прелюдиями продолжал писать легкую музыку для эстрады Бродвея. Однако в отличие от своих собратьев, творивших в той же области, Гершвин стремился очистить музыку легкого жанра от безвкусицы и примитива. Он привнес в нее искреннее веселье  и тонкость и обогатил ее выразительность приемами классической музыки.</a:t>
            </a:r>
            <a:endParaRPr lang="ru-RU" dirty="0">
              <a:solidFill>
                <a:srgbClr val="0000A2"/>
              </a:solidFill>
            </a:endParaRPr>
          </a:p>
        </p:txBody>
      </p:sp>
      <p:pic>
        <p:nvPicPr>
          <p:cNvPr id="3" name="Рисунок 2" descr="гер0001.BMP"/>
          <p:cNvPicPr>
            <a:picLocks noChangeAspect="1"/>
          </p:cNvPicPr>
          <p:nvPr/>
        </p:nvPicPr>
        <p:blipFill>
          <a:blip r:embed="rId2" cstate="email"/>
          <a:srcRect/>
          <a:stretch>
            <a:fillRect/>
          </a:stretch>
        </p:blipFill>
        <p:spPr>
          <a:xfrm>
            <a:off x="928662" y="928670"/>
            <a:ext cx="2786082" cy="4144686"/>
          </a:xfrm>
          <a:prstGeom prst="rect">
            <a:avLst/>
          </a:prstGeom>
          <a:ln>
            <a:solidFill>
              <a:srgbClr val="0000CC"/>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71480"/>
            <a:ext cx="3929090" cy="5078313"/>
          </a:xfrm>
          <a:prstGeom prst="rect">
            <a:avLst/>
          </a:prstGeom>
          <a:noFill/>
        </p:spPr>
        <p:txBody>
          <a:bodyPr wrap="square" rtlCol="0">
            <a:spAutoFit/>
          </a:bodyPr>
          <a:lstStyle/>
          <a:p>
            <a:pPr algn="ctr"/>
            <a:r>
              <a:rPr lang="ru-RU" dirty="0" smtClean="0">
                <a:solidFill>
                  <a:srgbClr val="0000A2"/>
                </a:solidFill>
              </a:rPr>
              <a:t>В 15 лет будущий композитор выдержал отчаянную борьбу с матерью, нисколько не сочувствовавшей художественным устремлениям сына. Он бросил коммерческую школу и поступил на работу в музыкальное издательство. Приходилось разъезжать по нотным магазинам, клубам, ресторанам, демонстрируя на фортепиано последние новинки легкой музыки. Это была первая профессиональная школа будущего композитора.  Но Гершвин не ограничивался исполнением чужих произведений. Он обычно часами импровизировал за роялем, собирая вокруг себя восхищенную толпу слушателей.</a:t>
            </a:r>
            <a:endParaRPr lang="ru-RU" dirty="0">
              <a:solidFill>
                <a:srgbClr val="0000A2"/>
              </a:solidFill>
            </a:endParaRPr>
          </a:p>
        </p:txBody>
      </p:sp>
      <p:pic>
        <p:nvPicPr>
          <p:cNvPr id="5" name="Рисунок 4" descr="гер0012.BMP"/>
          <p:cNvPicPr>
            <a:picLocks noChangeAspect="1"/>
          </p:cNvPicPr>
          <p:nvPr/>
        </p:nvPicPr>
        <p:blipFill>
          <a:blip r:embed="rId2" cstate="email"/>
          <a:srcRect/>
          <a:stretch>
            <a:fillRect/>
          </a:stretch>
        </p:blipFill>
        <p:spPr>
          <a:xfrm>
            <a:off x="4429124" y="214290"/>
            <a:ext cx="3038755" cy="4357694"/>
          </a:xfrm>
          <a:prstGeom prst="rect">
            <a:avLst/>
          </a:prstGeom>
          <a:ln>
            <a:solidFill>
              <a:srgbClr val="0000CC"/>
            </a:solidFill>
          </a:ln>
        </p:spPr>
      </p:pic>
      <p:pic>
        <p:nvPicPr>
          <p:cNvPr id="6" name="Рисунок 5" descr="гер0013.BMP"/>
          <p:cNvPicPr>
            <a:picLocks noChangeAspect="1"/>
          </p:cNvPicPr>
          <p:nvPr/>
        </p:nvPicPr>
        <p:blipFill>
          <a:blip r:embed="rId3" cstate="email"/>
          <a:srcRect/>
          <a:stretch>
            <a:fillRect/>
          </a:stretch>
        </p:blipFill>
        <p:spPr>
          <a:xfrm>
            <a:off x="5857884" y="2143116"/>
            <a:ext cx="2809898" cy="4214818"/>
          </a:xfrm>
          <a:prstGeom prst="rect">
            <a:avLst/>
          </a:prstGeom>
          <a:ln>
            <a:solidFill>
              <a:srgbClr val="0000CC"/>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124" y="642918"/>
            <a:ext cx="3714776" cy="4524315"/>
          </a:xfrm>
          <a:prstGeom prst="rect">
            <a:avLst/>
          </a:prstGeom>
          <a:noFill/>
        </p:spPr>
        <p:txBody>
          <a:bodyPr wrap="square" rtlCol="0">
            <a:spAutoFit/>
          </a:bodyPr>
          <a:lstStyle/>
          <a:p>
            <a:pPr algn="ctr"/>
            <a:r>
              <a:rPr lang="ru-RU" dirty="0" smtClean="0">
                <a:solidFill>
                  <a:srgbClr val="0000A2"/>
                </a:solidFill>
              </a:rPr>
              <a:t>Необычайный и яркий талант Гершвина сразу привлек внимание деятелей музыкальной эстрады. В 18 лет Гершвин впервые выступил на Бродвее в роли автора вставной песенки в одной из популярных театральных постановок. С этого момента началось его триумфальное шествие по Бродвею. На протяжении последующих восьми лет он создал музыку более чем к сорока театральным произведениям, из которых шестнадцать были музыкальными комедиями. </a:t>
            </a:r>
          </a:p>
        </p:txBody>
      </p:sp>
      <p:pic>
        <p:nvPicPr>
          <p:cNvPr id="3" name="Рисунок 2" descr="гер0004.BMP"/>
          <p:cNvPicPr>
            <a:picLocks noChangeAspect="1"/>
          </p:cNvPicPr>
          <p:nvPr/>
        </p:nvPicPr>
        <p:blipFill>
          <a:blip r:embed="rId2" cstate="email"/>
          <a:srcRect/>
          <a:stretch>
            <a:fillRect/>
          </a:stretch>
        </p:blipFill>
        <p:spPr>
          <a:xfrm>
            <a:off x="428596" y="500042"/>
            <a:ext cx="3484080" cy="5072074"/>
          </a:xfrm>
          <a:prstGeom prst="rect">
            <a:avLst/>
          </a:prstGeom>
          <a:ln>
            <a:solidFill>
              <a:srgbClr val="0000CC"/>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гер0008.BMP"/>
          <p:cNvPicPr>
            <a:picLocks noChangeAspect="1"/>
          </p:cNvPicPr>
          <p:nvPr/>
        </p:nvPicPr>
        <p:blipFill>
          <a:blip r:embed="rId2" cstate="email"/>
          <a:srcRect/>
          <a:stretch>
            <a:fillRect/>
          </a:stretch>
        </p:blipFill>
        <p:spPr>
          <a:xfrm>
            <a:off x="5357818" y="2214554"/>
            <a:ext cx="2613699" cy="3699389"/>
          </a:xfrm>
          <a:prstGeom prst="rect">
            <a:avLst/>
          </a:prstGeom>
          <a:ln>
            <a:solidFill>
              <a:srgbClr val="0000CC"/>
            </a:solidFill>
          </a:ln>
        </p:spPr>
      </p:pic>
      <p:sp>
        <p:nvSpPr>
          <p:cNvPr id="2" name="Прямоугольник 1"/>
          <p:cNvSpPr/>
          <p:nvPr/>
        </p:nvSpPr>
        <p:spPr>
          <a:xfrm>
            <a:off x="642910" y="428604"/>
            <a:ext cx="7786742" cy="1477328"/>
          </a:xfrm>
          <a:prstGeom prst="rect">
            <a:avLst/>
          </a:prstGeom>
        </p:spPr>
        <p:txBody>
          <a:bodyPr wrap="square">
            <a:spAutoFit/>
          </a:bodyPr>
          <a:lstStyle/>
          <a:p>
            <a:pPr algn="ctr"/>
            <a:r>
              <a:rPr lang="ru-RU" dirty="0" smtClean="0">
                <a:solidFill>
                  <a:srgbClr val="0000A2"/>
                </a:solidFill>
              </a:rPr>
              <a:t>Без протекции, без связей, Гершвин одной только силой своего творческого обаяния очень скоро покорил Нью-Йорк. И над улицами его родного города постоянно носились звуки его песенных мелодий. Уже в начале 20-х годов он был одной из популярнейших фигур театрального мира Нью-Йорка, а затем и Лондона и Парижа.</a:t>
            </a:r>
            <a:endParaRPr lang="ru-RU" dirty="0">
              <a:solidFill>
                <a:srgbClr val="0000A2"/>
              </a:solidFill>
            </a:endParaRPr>
          </a:p>
        </p:txBody>
      </p:sp>
      <p:pic>
        <p:nvPicPr>
          <p:cNvPr id="3" name="Рисунок 2" descr="гер0005.BMP"/>
          <p:cNvPicPr>
            <a:picLocks noChangeAspect="1"/>
          </p:cNvPicPr>
          <p:nvPr/>
        </p:nvPicPr>
        <p:blipFill>
          <a:blip r:embed="rId3" cstate="email"/>
          <a:srcRect/>
          <a:stretch>
            <a:fillRect/>
          </a:stretch>
        </p:blipFill>
        <p:spPr>
          <a:xfrm>
            <a:off x="1071538" y="2143116"/>
            <a:ext cx="2353403" cy="3214710"/>
          </a:xfrm>
          <a:prstGeom prst="rect">
            <a:avLst/>
          </a:prstGeom>
          <a:ln>
            <a:solidFill>
              <a:srgbClr val="0000CC"/>
            </a:solidFill>
          </a:ln>
        </p:spPr>
      </p:pic>
      <p:pic>
        <p:nvPicPr>
          <p:cNvPr id="4" name="Рисунок 3" descr="гер0007.BMP"/>
          <p:cNvPicPr>
            <a:picLocks noChangeAspect="1"/>
          </p:cNvPicPr>
          <p:nvPr/>
        </p:nvPicPr>
        <p:blipFill>
          <a:blip r:embed="rId4" cstate="email"/>
          <a:srcRect/>
          <a:stretch>
            <a:fillRect/>
          </a:stretch>
        </p:blipFill>
        <p:spPr>
          <a:xfrm>
            <a:off x="3143240" y="2714620"/>
            <a:ext cx="2447406" cy="3429024"/>
          </a:xfrm>
          <a:prstGeom prst="rect">
            <a:avLst/>
          </a:prstGeom>
          <a:ln>
            <a:solidFill>
              <a:srgbClr val="0000CC"/>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48" y="285728"/>
            <a:ext cx="7929618" cy="2308324"/>
          </a:xfrm>
          <a:prstGeom prst="rect">
            <a:avLst/>
          </a:prstGeom>
          <a:noFill/>
        </p:spPr>
        <p:txBody>
          <a:bodyPr wrap="square" rtlCol="0">
            <a:spAutoFit/>
          </a:bodyPr>
          <a:lstStyle/>
          <a:p>
            <a:pPr algn="ctr"/>
            <a:r>
              <a:rPr lang="ru-RU" dirty="0" smtClean="0">
                <a:solidFill>
                  <a:srgbClr val="0000A2"/>
                </a:solidFill>
              </a:rPr>
              <a:t>Но Гершвин не успокаивается и продолжает творческие поиски, глубоко изучает музыку классиков и современников, проявляет особенный интерес к лучшим образцам негритянского фольклора, вникает в сущность джаза. С появлением знаменитой «Рапсодии в стиле блюз» Гершвин становится на путь композитора-симфониста общенационального направления. Идея «</a:t>
            </a:r>
            <a:r>
              <a:rPr lang="ru-RU" dirty="0" err="1" smtClean="0">
                <a:solidFill>
                  <a:srgbClr val="0000A2"/>
                </a:solidFill>
              </a:rPr>
              <a:t>симфонизации</a:t>
            </a:r>
            <a:r>
              <a:rPr lang="ru-RU" dirty="0" smtClean="0">
                <a:solidFill>
                  <a:srgbClr val="0000A2"/>
                </a:solidFill>
              </a:rPr>
              <a:t> джаза», предложенная дирижером Полем </a:t>
            </a:r>
            <a:r>
              <a:rPr lang="ru-RU" dirty="0" err="1" smtClean="0">
                <a:solidFill>
                  <a:srgbClr val="0000A2"/>
                </a:solidFill>
              </a:rPr>
              <a:t>Уайтменом</a:t>
            </a:r>
            <a:r>
              <a:rPr lang="ru-RU" dirty="0" smtClean="0">
                <a:solidFill>
                  <a:srgbClr val="0000A2"/>
                </a:solidFill>
              </a:rPr>
              <a:t>  и осуществленная Гершвином, заинтересовала выдающихся музыкантов того времени. </a:t>
            </a:r>
            <a:endParaRPr lang="ru-RU" dirty="0">
              <a:solidFill>
                <a:srgbClr val="0000A2"/>
              </a:solidFill>
            </a:endParaRPr>
          </a:p>
        </p:txBody>
      </p:sp>
      <p:pic>
        <p:nvPicPr>
          <p:cNvPr id="6" name="Рисунок 5" descr="5719745662cf1eb5c5d679553e786294.jpg"/>
          <p:cNvPicPr>
            <a:picLocks noChangeAspect="1"/>
          </p:cNvPicPr>
          <p:nvPr/>
        </p:nvPicPr>
        <p:blipFill>
          <a:blip r:embed="rId2" cstate="email"/>
          <a:stretch>
            <a:fillRect/>
          </a:stretch>
        </p:blipFill>
        <p:spPr>
          <a:xfrm>
            <a:off x="1071538" y="2643182"/>
            <a:ext cx="2571768" cy="3658340"/>
          </a:xfrm>
          <a:prstGeom prst="rect">
            <a:avLst/>
          </a:prstGeom>
          <a:ln>
            <a:solidFill>
              <a:srgbClr val="0000CC"/>
            </a:solidFill>
          </a:ln>
        </p:spPr>
      </p:pic>
      <p:pic>
        <p:nvPicPr>
          <p:cNvPr id="7" name="Рисунок 6" descr="гер0010.BMP"/>
          <p:cNvPicPr>
            <a:picLocks noChangeAspect="1"/>
          </p:cNvPicPr>
          <p:nvPr/>
        </p:nvPicPr>
        <p:blipFill>
          <a:blip r:embed="rId3" cstate="email"/>
          <a:srcRect/>
          <a:stretch>
            <a:fillRect/>
          </a:stretch>
        </p:blipFill>
        <p:spPr>
          <a:xfrm>
            <a:off x="4572000" y="2786058"/>
            <a:ext cx="2616251" cy="3571900"/>
          </a:xfrm>
          <a:prstGeom prst="rect">
            <a:avLst/>
          </a:prstGeom>
          <a:ln>
            <a:solidFill>
              <a:srgbClr val="0000CC"/>
            </a:solidFill>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3">
      <a:majorFont>
        <a:latin typeface="Franklin Gothic Medium"/>
        <a:ea typeface=""/>
        <a:cs typeface=""/>
      </a:majorFont>
      <a:minorFont>
        <a:latin typeface="Franklin Gothic Medium"/>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973</Words>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50</cp:revision>
  <dcterms:modified xsi:type="dcterms:W3CDTF">2018-09-24T06:04:46Z</dcterms:modified>
</cp:coreProperties>
</file>