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4" r:id="rId3"/>
    <p:sldId id="265" r:id="rId4"/>
    <p:sldId id="266" r:id="rId5"/>
    <p:sldId id="263" r:id="rId6"/>
    <p:sldId id="267" r:id="rId7"/>
    <p:sldId id="272" r:id="rId8"/>
    <p:sldId id="268" r:id="rId9"/>
    <p:sldId id="269" r:id="rId10"/>
    <p:sldId id="270" r:id="rId11"/>
    <p:sldId id="271" r:id="rId12"/>
    <p:sldId id="273" r:id="rId13"/>
    <p:sldId id="275" r:id="rId14"/>
    <p:sldId id="274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00"/>
    <a:srgbClr val="FFFFCC"/>
    <a:srgbClr val="CCFFFF"/>
    <a:srgbClr val="FFCC00"/>
    <a:srgbClr val="3399FF"/>
    <a:srgbClr val="66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28.06.2018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28.06.2018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873853212.jpg"/>
          <p:cNvPicPr>
            <a:picLocks noChangeAspect="1"/>
          </p:cNvPicPr>
          <p:nvPr/>
        </p:nvPicPr>
        <p:blipFill>
          <a:blip r:embed="rId2" cstate="email">
            <a:lum bright="12000" contrast="-19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214810" y="1214422"/>
            <a:ext cx="465071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latin typeface="Constantia" pitchFamily="18" charset="0"/>
              </a:rPr>
              <a:t>«Врата учености» Леонтия Магницкого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accent2">
                  <a:lumMod val="50000"/>
                </a:schemeClr>
              </a:solidFill>
              <a:latin typeface="Constantia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158" y="5572140"/>
            <a:ext cx="85011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Constantia" pitchFamily="18" charset="0"/>
              </a:rPr>
              <a:t>ИИЦ – Научная библиотека представляет виртуальную выставку к 315-летию издания  «Арифметики» Леонтия Магницкого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latin typeface="Constantia" pitchFamily="18" charset="0"/>
            </a:endParaRPr>
          </a:p>
        </p:txBody>
      </p:sp>
      <p:pic>
        <p:nvPicPr>
          <p:cNvPr id="7" name="Рисунок 6" descr="син0010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571472" y="428604"/>
            <a:ext cx="3236382" cy="4572032"/>
          </a:xfrm>
          <a:prstGeom prst="rect">
            <a:avLst/>
          </a:prstGeom>
          <a:ln>
            <a:solidFill>
              <a:srgbClr val="993300"/>
            </a:solidFill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873853212.jpg"/>
          <p:cNvPicPr>
            <a:picLocks noChangeAspect="1"/>
          </p:cNvPicPr>
          <p:nvPr/>
        </p:nvPicPr>
        <p:blipFill>
          <a:blip r:embed="rId2" cstate="email">
            <a:lum bright="12000" contrast="-19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5720" y="285728"/>
            <a:ext cx="842968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Известный русский математик и педагог Леонтий Филиппович Магницкий  (1669-1739) родился в семье патриарших крестьян. Научился грамоте, счету, основам греческого и латинского языков, предположительно, в 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</a:rPr>
              <a:t>Иосифо-Волоколамском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монастыре, а после переезда в Москву служил в 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</a:rPr>
              <a:t>Симоновом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монастыре.  Между 1686 и 1694 годами учился в Славяно-греко-латинской академии и одновременно изучал  немецкий, голландский и итальянские языки, которые там не преподавались. Это позволило Магницкому осуществить переводы ряда европейских трудов по математике, картографии и навигации. До 1700 года Магницкий работал в качестве преподавателя арифметики в частных домах.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" name="Рисунок 4" descr="син0011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 rot="20938969">
            <a:off x="1443342" y="3110115"/>
            <a:ext cx="2219957" cy="3357586"/>
          </a:xfrm>
          <a:prstGeom prst="rect">
            <a:avLst/>
          </a:prstGeom>
          <a:ln>
            <a:solidFill>
              <a:srgbClr val="993300"/>
            </a:solidFill>
          </a:ln>
        </p:spPr>
      </p:pic>
      <p:pic>
        <p:nvPicPr>
          <p:cNvPr id="6" name="Рисунок 5" descr="син0008.BMP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 rot="498273">
            <a:off x="5168473" y="3133395"/>
            <a:ext cx="2380381" cy="3486183"/>
          </a:xfrm>
          <a:prstGeom prst="rect">
            <a:avLst/>
          </a:prstGeom>
          <a:ln>
            <a:solidFill>
              <a:srgbClr val="993300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873853212.jpg"/>
          <p:cNvPicPr>
            <a:picLocks noChangeAspect="1"/>
          </p:cNvPicPr>
          <p:nvPr/>
        </p:nvPicPr>
        <p:blipFill>
          <a:blip r:embed="rId2" cstate="email">
            <a:lum bright="12000" contrast="-19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286248" y="571480"/>
            <a:ext cx="385765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После открытия  в Москве школы «Математических и 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</a:rPr>
              <a:t>навигацких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наук» (1701г.) Магницкий был назначен преподавателем арифметики, геометрии и тригонометрии , тогда же ему были отпущены средства на составление и печатание его арифметики. 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</a:rPr>
              <a:t>Математико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- 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</a:rPr>
              <a:t>навигацкая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школа являлась центром математического и морского образования в России. В 1712 году в школе было 517 учеников. С момента открытия в 1715 году Морской академии в Петербурге Магницкий стал старшим учителем и заведующим учебной частью. 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" name="Рисунок 4" descr="005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642910" y="642918"/>
            <a:ext cx="3143272" cy="4664210"/>
          </a:xfrm>
          <a:prstGeom prst="rect">
            <a:avLst/>
          </a:prstGeom>
          <a:ln>
            <a:solidFill>
              <a:srgbClr val="99330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428596" y="5500702"/>
            <a:ext cx="3571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Сухарева башня. Здесь располагалась  </a:t>
            </a:r>
            <a:r>
              <a:rPr lang="ru-RU" sz="1600" dirty="0" err="1" smtClean="0">
                <a:solidFill>
                  <a:schemeClr val="accent2">
                    <a:lumMod val="50000"/>
                  </a:schemeClr>
                </a:solidFill>
              </a:rPr>
              <a:t>Математико-навигацкая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 школа</a:t>
            </a:r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873853212.jpg"/>
          <p:cNvPicPr>
            <a:picLocks noChangeAspect="1"/>
          </p:cNvPicPr>
          <p:nvPr/>
        </p:nvPicPr>
        <p:blipFill>
          <a:blip r:embed="rId2" cstate="email">
            <a:lum bright="12000" contrast="-19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28596" y="428604"/>
            <a:ext cx="4572000" cy="369331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«Арифметика» Магницкого, которая полностью называется «Арифметика, сиречь наука 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</a:rPr>
              <a:t>числительная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. С разных диалектов на славянский язык переведенная, и воедино собрана, и на две книги разделена», была издана в 1703 году в Москве тиражом 2400 книг.</a:t>
            </a:r>
          </a:p>
          <a:p>
            <a:pPr algn="ctr"/>
            <a:endParaRPr lang="ru-RU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«Арифметика» Магницкого написана на славянском языке. Автор считал, что для литературных произведений необходим славянский язык, а русский язык удобен только для приказных дел.</a:t>
            </a:r>
          </a:p>
        </p:txBody>
      </p:sp>
      <p:pic>
        <p:nvPicPr>
          <p:cNvPr id="5" name="Рисунок 4" descr="000027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214942" y="642918"/>
            <a:ext cx="2999750" cy="4966619"/>
          </a:xfrm>
          <a:prstGeom prst="rect">
            <a:avLst/>
          </a:prstGeom>
          <a:ln>
            <a:solidFill>
              <a:srgbClr val="993300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873853212.jpg"/>
          <p:cNvPicPr>
            <a:picLocks noChangeAspect="1"/>
          </p:cNvPicPr>
          <p:nvPr/>
        </p:nvPicPr>
        <p:blipFill>
          <a:blip r:embed="rId2" cstate="email">
            <a:lum bright="12000" contrast="-19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500298" y="357166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</a:rPr>
              <a:t>Задачи из «Арифметики» Магницкого</a:t>
            </a:r>
          </a:p>
          <a:p>
            <a:endParaRPr lang="ru-RU" sz="2000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7158" y="3143248"/>
            <a:ext cx="4214842" cy="3416320"/>
          </a:xfrm>
          <a:prstGeom prst="rect">
            <a:avLst/>
          </a:prstGeom>
          <a:ln>
            <a:solidFill>
              <a:srgbClr val="993300"/>
            </a:solidFill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«Денежные расчеты»</a:t>
            </a:r>
          </a:p>
          <a:p>
            <a:endParaRPr lang="ru-RU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Сколько стоят гуси?</a:t>
            </a: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Некто купил 96 гусей. Половину гусей он купил , заплатив по 2 алтына и 7 полушек за каждого гуся. За каждого из остальных гусей он заплатил по 2 алтына без полушки. Сколько стоит покупка?</a:t>
            </a:r>
          </a:p>
          <a:p>
            <a:endParaRPr lang="ru-RU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*Алтын = 3 копейки</a:t>
            </a: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 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</a:rPr>
              <a:t>Полушка=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¼ копейки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85786" y="857232"/>
            <a:ext cx="28461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i="1" dirty="0" smtClean="0">
                <a:solidFill>
                  <a:schemeClr val="accent2">
                    <a:lumMod val="50000"/>
                  </a:schemeClr>
                </a:solidFill>
              </a:rPr>
              <a:t>Попробуйте решить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786314" y="1142984"/>
            <a:ext cx="3857620" cy="2862322"/>
          </a:xfrm>
          <a:prstGeom prst="rect">
            <a:avLst/>
          </a:prstGeom>
          <a:ln>
            <a:solidFill>
              <a:srgbClr val="993300"/>
            </a:solidFill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«Житейские истории»</a:t>
            </a:r>
          </a:p>
          <a:p>
            <a:endParaRPr lang="ru-RU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Бочонок кваса</a:t>
            </a: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Один человек выпивает бочонок кваса за </a:t>
            </a: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14 дней, а вместе с женой выпивает такой же бочонок кваса за 10 дней. Нужно узнать, за сколько дней жена одна выпивает такой же бочонок кваса.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9" name="Рисунок 8" descr="img7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00694" y="4286256"/>
            <a:ext cx="2643206" cy="1805116"/>
          </a:xfrm>
          <a:prstGeom prst="rect">
            <a:avLst/>
          </a:prstGeom>
        </p:spPr>
      </p:pic>
      <p:pic>
        <p:nvPicPr>
          <p:cNvPr id="10" name="Рисунок 9" descr="i_057.jpg"/>
          <p:cNvPicPr>
            <a:picLocks noChangeAspect="1"/>
          </p:cNvPicPr>
          <p:nvPr/>
        </p:nvPicPr>
        <p:blipFill>
          <a:blip r:embed="rId4" cstate="email"/>
          <a:srcRect r="-517"/>
          <a:stretch>
            <a:fillRect/>
          </a:stretch>
        </p:blipFill>
        <p:spPr>
          <a:xfrm>
            <a:off x="1214414" y="1571612"/>
            <a:ext cx="1719728" cy="139617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873853212.jpg"/>
          <p:cNvPicPr>
            <a:picLocks noChangeAspect="1"/>
          </p:cNvPicPr>
          <p:nvPr/>
        </p:nvPicPr>
        <p:blipFill>
          <a:blip r:embed="rId2" cstate="email">
            <a:lum bright="12000" contrast="-19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57158" y="4000504"/>
            <a:ext cx="835824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Сразу же 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</a:rPr>
              <a:t>же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после выхода в свет «Арифметика» стала основным математическим учебником России на долгие годы. Несомненно, Магницкий был выдающимся педагогом-математиком. Его «Арифметика» явилась одной из самых замечательных книг Х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VIII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 столетия. М.В.Ломоносов очень высоко ценил эту книгу, которая пробуждала у учащихся интерес к познанию окружающего мира числом и мерою, и назвал её «вратами учёности». Сам Ломоносов не только изучил «Арифметику», но даже знал её наизусть.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" name="Рисунок 4" descr="original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714348" y="500042"/>
            <a:ext cx="4453211" cy="2966952"/>
          </a:xfrm>
          <a:prstGeom prst="rect">
            <a:avLst/>
          </a:prstGeom>
          <a:ln>
            <a:solidFill>
              <a:srgbClr val="99330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5786446" y="3143248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solidFill>
                  <a:schemeClr val="accent2">
                    <a:lumMod val="50000"/>
                  </a:schemeClr>
                </a:solidFill>
              </a:rPr>
              <a:t>М.В.Ломоносов</a:t>
            </a:r>
            <a:endParaRPr lang="ru-RU" i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873853212.jpg"/>
          <p:cNvPicPr>
            <a:picLocks noChangeAspect="1"/>
          </p:cNvPicPr>
          <p:nvPr/>
        </p:nvPicPr>
        <p:blipFill>
          <a:blip r:embed="rId2" cstate="email">
            <a:lum bright="12000" contrast="-19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29256" y="1214422"/>
            <a:ext cx="335758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Название книги – «Арифметика»  - значительно уже её содержания, так помимо арифметических сведений, в ней давались также значительные  алгебраические, геометрические, тригонометрические, астрономические, а также навигационные сведения. Таким образом, произведение Магницкого являлось скорее энциклопедией математических знаний, чем простым учебником арифметики.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" name="Рисунок 4" descr="20150224_nikitsky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28596" y="785794"/>
            <a:ext cx="4714908" cy="4211985"/>
          </a:xfrm>
          <a:prstGeom prst="rect">
            <a:avLst/>
          </a:prstGeom>
          <a:ln>
            <a:solidFill>
              <a:srgbClr val="99330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000100" y="5357826"/>
            <a:ext cx="314327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00" i="1" dirty="0" smtClean="0">
                <a:solidFill>
                  <a:schemeClr val="accent2">
                    <a:lumMod val="50000"/>
                  </a:schemeClr>
                </a:solidFill>
              </a:rPr>
              <a:t>Вторая часть «Арифметики»</a:t>
            </a:r>
            <a:endParaRPr lang="ru-RU" sz="1700" i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873853212.jpg"/>
          <p:cNvPicPr>
            <a:picLocks noChangeAspect="1"/>
          </p:cNvPicPr>
          <p:nvPr/>
        </p:nvPicPr>
        <p:blipFill>
          <a:blip r:embed="rId2" cstate="email">
            <a:lum bright="12000" contrast="-19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 descr="1183_or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928662" y="214290"/>
            <a:ext cx="4286280" cy="3500438"/>
          </a:xfrm>
          <a:prstGeom prst="rect">
            <a:avLst/>
          </a:prstGeom>
          <a:ln>
            <a:solidFill>
              <a:srgbClr val="99330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428596" y="4000504"/>
            <a:ext cx="814393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Для нашего времени несколько необычен внешний стиль этого учебника: наряду с систематическим изложением курса математики, в нем значительное внимание уделяется общим рассуждениям, изложенным в стихотворной форме; необычны также символические картинки, помещённые в тексте. Так, на обороте титульного листа изображен букет неведомых цветов, окруженный виньеткой со словами. Под виньеткой помещено стихотворение, дающее возможность судить об арифметике как к науке, помогающей человеку во всей его практической деятельности, позволяющую проникнуть в подлинную сущность вещей.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43570" y="2786058"/>
            <a:ext cx="2786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solidFill>
                  <a:schemeClr val="accent2">
                    <a:lumMod val="50000"/>
                  </a:schemeClr>
                </a:solidFill>
              </a:rPr>
              <a:t>Одна из страниц «Арифметики»</a:t>
            </a:r>
            <a:endParaRPr lang="ru-RU" i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873853212.jpg"/>
          <p:cNvPicPr>
            <a:picLocks noChangeAspect="1"/>
          </p:cNvPicPr>
          <p:nvPr/>
        </p:nvPicPr>
        <p:blipFill>
          <a:blip r:embed="rId2" cstate="email">
            <a:lum bright="12000" contrast="-19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286248" y="785794"/>
            <a:ext cx="42862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Собственно изложение предмета Магницкий начинает только на 37-й странице  с вопроса «что есть арифметика» и отвечает: «Арифметика или 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</a:rPr>
              <a:t>числительница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есть художество честное, 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</a:rPr>
              <a:t>независтное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, и всем удобопонятное, 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</a:rPr>
              <a:t>многополезнейшее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и 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</a:rPr>
              <a:t>многохвальнейшее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, от древнейших же и новейших, в разные времена живших 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</a:rPr>
              <a:t>изряднейших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арифметиков изобретенное и изложенное». В этом определении отчетливо сказываются взгляды Магницкого на науку: наука должна служить потребностям своего внутреннего развития, но перед ней также всегда стоять благородная цель познания мира и практики в самом широком смысле слова. 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" name="Рисунок 4" descr="син0009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642910" y="857232"/>
            <a:ext cx="3198812" cy="4643470"/>
          </a:xfrm>
          <a:prstGeom prst="rect">
            <a:avLst/>
          </a:prstGeom>
          <a:ln>
            <a:solidFill>
              <a:srgbClr val="993300"/>
            </a:solidFill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873853212.jpg"/>
          <p:cNvPicPr>
            <a:picLocks noChangeAspect="1"/>
          </p:cNvPicPr>
          <p:nvPr/>
        </p:nvPicPr>
        <p:blipFill>
          <a:blip r:embed="rId2" cstate="email">
            <a:lum bright="12000" contrast="-19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57158" y="142852"/>
            <a:ext cx="821537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«Арифметика» Магницкого состоит из двух книг: «Арифметики политики, или гражданской» и «Арифметики логистики, не по гражданству токмо, но и к делению небесных кругов принадлежащей». Первая книга разделена на пять частей, вторая – на три. В первой части первой книги изложены правила нумерации, четыре действия над целыми числами и способы их проверки, именованные числа, таблицы мер, веса и денег. В этом разделе даются сведения об измерении земли и сыпучих тел, о деньгах, которыми пользовались наши предки. Во второй части излагаются дроби, в третьей и четвертой – «задачи на правила», имевшие для того времени практическое значение. В пятой части – правила алгебраических действий, прогрессии и корни. По всей первой книге «Арифметики» за каждым правилом следовали стихи, откуда можно заключить, что Магницкий обладал и поэтическим даром.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" name="Рисунок 4" descr="син0013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571472" y="3786190"/>
            <a:ext cx="2726334" cy="2883622"/>
          </a:xfrm>
          <a:prstGeom prst="rect">
            <a:avLst/>
          </a:prstGeom>
          <a:ln>
            <a:solidFill>
              <a:srgbClr val="99330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3500430" y="5786454"/>
            <a:ext cx="471490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00" i="1" dirty="0" smtClean="0">
                <a:solidFill>
                  <a:schemeClr val="accent2">
                    <a:lumMod val="50000"/>
                  </a:schemeClr>
                </a:solidFill>
              </a:rPr>
              <a:t>Титульный лист книги Магницкого «Таблицы логарифмов, синусов, тангенсов и т.д.»</a:t>
            </a:r>
            <a:endParaRPr lang="ru-RU" sz="1700" i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873853212.jpg"/>
          <p:cNvPicPr>
            <a:picLocks noChangeAspect="1"/>
          </p:cNvPicPr>
          <p:nvPr/>
        </p:nvPicPr>
        <p:blipFill>
          <a:blip r:embed="rId2" cstate="email">
            <a:lum bright="12000" contrast="-19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0034" y="428604"/>
            <a:ext cx="400052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Во второй книге, содержащей арифметику-логистику, в предисловии объясняется ее значение и доказывается необходимость её изучения для инженеров и навигаторов. В первой части изложено решение квадратных уравнений, во второй – даны решения геометрических задач на вычисление площадей и теоремы для определения тригонометрических функций различных углов. В третьей части приводятся необходимые для навигатора сведения, которые представляют собой применение правил арифметики, алгебры и геометрии к мореплаванию. В книге впервые вводится русская морская терминология, не потерявшая значения до наших дней.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" name="Рисунок 4" descr="син0009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5214942" y="928670"/>
            <a:ext cx="3072636" cy="4714908"/>
          </a:xfrm>
          <a:prstGeom prst="rect">
            <a:avLst/>
          </a:prstGeom>
          <a:ln>
            <a:solidFill>
              <a:srgbClr val="993300"/>
            </a:solidFill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873853212.jpg"/>
          <p:cNvPicPr>
            <a:picLocks noChangeAspect="1"/>
          </p:cNvPicPr>
          <p:nvPr/>
        </p:nvPicPr>
        <p:blipFill>
          <a:blip r:embed="rId2" cstate="email">
            <a:lum bright="12000" contrast="-19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0" y="928670"/>
            <a:ext cx="400052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«Арифметике» Магницкого присущ догматизм изложения. Но в эту эпоху важно было научить  производить действия  по определенным правилам без объяснения причин, почему так делается. В то время ученику не давали возможности убедиться в теоретических обоснованиях этих правил. «Арифметика» Магницкого для своего времени обладала высокими научными и методическими достоинствами.  Книга представляет ценный источник для истории науки, из которого можно узнать уровень математических знаний нашего народа на рубеже Х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VIII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века.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Рисунок 5" descr="0022-022-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857224" y="1071546"/>
            <a:ext cx="3177307" cy="4604214"/>
          </a:xfrm>
          <a:prstGeom prst="rect">
            <a:avLst/>
          </a:prstGeom>
          <a:ln>
            <a:solidFill>
              <a:srgbClr val="993300"/>
            </a:solidFill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873853212.jpg"/>
          <p:cNvPicPr>
            <a:picLocks noChangeAspect="1"/>
          </p:cNvPicPr>
          <p:nvPr/>
        </p:nvPicPr>
        <p:blipFill>
          <a:blip r:embed="rId2" cstate="email">
            <a:lum bright="12000" contrast="-19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071802" y="500042"/>
            <a:ext cx="2786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 smtClean="0">
                <a:solidFill>
                  <a:schemeClr val="accent2">
                    <a:lumMod val="50000"/>
                  </a:schemeClr>
                </a:solidFill>
              </a:rPr>
              <a:t>Ответы на задачи</a:t>
            </a:r>
            <a:endParaRPr lang="ru-RU" sz="2400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7158" y="1500174"/>
            <a:ext cx="3500462" cy="2862322"/>
          </a:xfrm>
          <a:prstGeom prst="rect">
            <a:avLst/>
          </a:prstGeom>
          <a:noFill/>
          <a:ln>
            <a:solidFill>
              <a:srgbClr val="993300"/>
            </a:solidFill>
          </a:ln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«Житейские истории»</a:t>
            </a:r>
          </a:p>
          <a:p>
            <a:endParaRPr lang="ru-RU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За 140 дней человек выпьет 10 бочонков кваса, а вдвоем с женой за 140 дней они выпьют 14 бочонков кваса. Значит, за 140 дней жена выпьет 14 – 10 = 4 бочонка кваса, а тогда один бочонок она выпьет за 140 : 4 = 35 дней.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0" y="2571744"/>
            <a:ext cx="3929090" cy="3693319"/>
          </a:xfrm>
          <a:prstGeom prst="rect">
            <a:avLst/>
          </a:prstGeom>
          <a:noFill/>
          <a:ln>
            <a:solidFill>
              <a:srgbClr val="993300"/>
            </a:solidFill>
          </a:ln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«Денежные расчёты»</a:t>
            </a:r>
          </a:p>
          <a:p>
            <a:endParaRPr lang="ru-RU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Так как алтын состоит из 12 полушек, то 2 алтына и 7 полушек составляют 2 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</a:rPr>
              <a:t>х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12 + 7 = 31 полушку. Следовательно. За половину гусей уплачено 48 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</a:rPr>
              <a:t>х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31 = 1488 полушек. За вторую половину гусей уплачено 48 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</a:rPr>
              <a:t>х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(24 – 1) = 48 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</a:rPr>
              <a:t>х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23 = 1104 полушки, то есть за всех гусей уплачено 1488  + 1104 = 2592 полушек, что составляет 2592 : 4 = 648 копеек или 6 рублей 48 копеек.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873853212.jpg"/>
          <p:cNvPicPr>
            <a:picLocks noChangeAspect="1"/>
          </p:cNvPicPr>
          <p:nvPr/>
        </p:nvPicPr>
        <p:blipFill>
          <a:blip r:embed="rId2" cstate="email">
            <a:lum bright="12000" contrast="-19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28596" y="571480"/>
            <a:ext cx="792961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Многие десятилетия «Арифметика» Магницкого за ее научные, педагогические и литературные достоинства пользовалась непререкаемым авторитетом как у составителей учебников по математике, так и обучающихся математике. Даже и теперь авторы задачников и книг по занимательной математике включают в текст задачи Магницкого.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2428868"/>
            <a:ext cx="8643998" cy="40780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Список использованной литературы.</a:t>
            </a:r>
          </a:p>
          <a:p>
            <a:endParaRPr lang="ru-RU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700" dirty="0" smtClean="0">
                <a:solidFill>
                  <a:schemeClr val="accent2">
                    <a:lumMod val="50000"/>
                  </a:schemeClr>
                </a:solidFill>
              </a:rPr>
              <a:t>Богомолов, Николай Васильевич. Очерки о российских педагогах-математиках [Текст] / Н. В. Богомолов; под ред. П. И. </a:t>
            </a:r>
            <a:r>
              <a:rPr lang="ru-RU" sz="1700" dirty="0" err="1" smtClean="0">
                <a:solidFill>
                  <a:schemeClr val="accent2">
                    <a:lumMod val="50000"/>
                  </a:schemeClr>
                </a:solidFill>
              </a:rPr>
              <a:t>Самоленко</a:t>
            </a:r>
            <a:r>
              <a:rPr lang="ru-RU" sz="1700" dirty="0" smtClean="0">
                <a:solidFill>
                  <a:schemeClr val="accent2">
                    <a:lumMod val="50000"/>
                  </a:schemeClr>
                </a:solidFill>
              </a:rPr>
              <a:t>. — М. : </a:t>
            </a:r>
            <a:r>
              <a:rPr lang="ru-RU" sz="1700" dirty="0" err="1" smtClean="0">
                <a:solidFill>
                  <a:schemeClr val="accent2">
                    <a:lumMod val="50000"/>
                  </a:schemeClr>
                </a:solidFill>
              </a:rPr>
              <a:t>Высш</a:t>
            </a:r>
            <a:r>
              <a:rPr lang="ru-RU" sz="1700" dirty="0" smtClean="0">
                <a:solidFill>
                  <a:schemeClr val="accent2">
                    <a:lumMod val="50000"/>
                  </a:schemeClr>
                </a:solidFill>
              </a:rPr>
              <a:t>. </a:t>
            </a:r>
            <a:r>
              <a:rPr lang="ru-RU" sz="1700" dirty="0" err="1" smtClean="0">
                <a:solidFill>
                  <a:schemeClr val="accent2">
                    <a:lumMod val="50000"/>
                  </a:schemeClr>
                </a:solidFill>
              </a:rPr>
              <a:t>шк</a:t>
            </a:r>
            <a:r>
              <a:rPr lang="ru-RU" sz="1700" dirty="0" smtClean="0">
                <a:solidFill>
                  <a:schemeClr val="accent2">
                    <a:lumMod val="50000"/>
                  </a:schemeClr>
                </a:solidFill>
              </a:rPr>
              <a:t>., 2006. — 311 с. 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700" dirty="0" smtClean="0">
                <a:solidFill>
                  <a:schemeClr val="accent2">
                    <a:lumMod val="50000"/>
                  </a:schemeClr>
                </a:solidFill>
              </a:rPr>
              <a:t>Хрестоматия по истории педагогики [Текст] : в 3 т. Т. 2. Новое время / под ред. А. И. Пискунова. — М. : Сфера, 2006. — 464 с. 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700" dirty="0" smtClean="0">
                <a:solidFill>
                  <a:schemeClr val="accent2">
                    <a:lumMod val="50000"/>
                  </a:schemeClr>
                </a:solidFill>
              </a:rPr>
              <a:t>Гнеденко, Борис Владимирович. Очерки по истории математики в России [Текст] / Б. В. Гнеденко. — Изд. 3-е, </a:t>
            </a:r>
            <a:r>
              <a:rPr lang="ru-RU" sz="1700" dirty="0" err="1" smtClean="0">
                <a:solidFill>
                  <a:schemeClr val="accent2">
                    <a:lumMod val="50000"/>
                  </a:schemeClr>
                </a:solidFill>
              </a:rPr>
              <a:t>испр</a:t>
            </a:r>
            <a:r>
              <a:rPr lang="ru-RU" sz="1700" dirty="0" smtClean="0">
                <a:solidFill>
                  <a:schemeClr val="accent2">
                    <a:lumMod val="50000"/>
                  </a:schemeClr>
                </a:solidFill>
              </a:rPr>
              <a:t>. — М. : Изд-во ЛКИ, 2007. — 296 с. 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700" dirty="0" err="1" smtClean="0">
                <a:solidFill>
                  <a:schemeClr val="accent2">
                    <a:lumMod val="50000"/>
                  </a:schemeClr>
                </a:solidFill>
              </a:rPr>
              <a:t>Депман</a:t>
            </a:r>
            <a:r>
              <a:rPr lang="ru-RU" sz="1700" dirty="0" smtClean="0">
                <a:solidFill>
                  <a:schemeClr val="accent2">
                    <a:lumMod val="50000"/>
                  </a:schemeClr>
                </a:solidFill>
              </a:rPr>
              <a:t>, Иван Яковлевич. Из истории математики [Текст] / И. Я. </a:t>
            </a:r>
            <a:r>
              <a:rPr lang="ru-RU" sz="1700" dirty="0" err="1" smtClean="0">
                <a:solidFill>
                  <a:schemeClr val="accent2">
                    <a:lumMod val="50000"/>
                  </a:schemeClr>
                </a:solidFill>
              </a:rPr>
              <a:t>Депман</a:t>
            </a:r>
            <a:r>
              <a:rPr lang="ru-RU" sz="1700" dirty="0" smtClean="0">
                <a:solidFill>
                  <a:schemeClr val="accent2">
                    <a:lumMod val="50000"/>
                  </a:schemeClr>
                </a:solidFill>
              </a:rPr>
              <a:t>. — Изд. 2-е, </a:t>
            </a:r>
            <a:r>
              <a:rPr lang="ru-RU" sz="1700" dirty="0" err="1" smtClean="0">
                <a:solidFill>
                  <a:schemeClr val="accent2">
                    <a:lumMod val="50000"/>
                  </a:schemeClr>
                </a:solidFill>
              </a:rPr>
              <a:t>испр</a:t>
            </a:r>
            <a:r>
              <a:rPr lang="ru-RU" sz="1700" dirty="0" smtClean="0">
                <a:solidFill>
                  <a:schemeClr val="accent2">
                    <a:lumMod val="50000"/>
                  </a:schemeClr>
                </a:solidFill>
              </a:rPr>
              <a:t>. и доп. — М. : </a:t>
            </a:r>
            <a:r>
              <a:rPr lang="ru-RU" sz="1700" dirty="0" err="1" smtClean="0">
                <a:solidFill>
                  <a:schemeClr val="accent2">
                    <a:lumMod val="50000"/>
                  </a:schemeClr>
                </a:solidFill>
              </a:rPr>
              <a:t>Либроком</a:t>
            </a:r>
            <a:r>
              <a:rPr lang="ru-RU" sz="1700" dirty="0" smtClean="0">
                <a:solidFill>
                  <a:schemeClr val="accent2">
                    <a:lumMod val="50000"/>
                  </a:schemeClr>
                </a:solidFill>
              </a:rPr>
              <a:t>, 2010. — 152 с. 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700" dirty="0" err="1" smtClean="0">
                <a:solidFill>
                  <a:schemeClr val="accent2">
                    <a:lumMod val="50000"/>
                  </a:schemeClr>
                </a:solidFill>
              </a:rPr>
              <a:t>Депман</a:t>
            </a:r>
            <a:r>
              <a:rPr lang="ru-RU" sz="1700" dirty="0" smtClean="0">
                <a:solidFill>
                  <a:schemeClr val="accent2">
                    <a:lumMod val="50000"/>
                  </a:schemeClr>
                </a:solidFill>
              </a:rPr>
              <a:t>, И. Мир чисел. Рассказы о математике [Текст] / И. </a:t>
            </a:r>
            <a:r>
              <a:rPr lang="ru-RU" sz="1700" dirty="0" err="1" smtClean="0">
                <a:solidFill>
                  <a:schemeClr val="accent2">
                    <a:lumMod val="50000"/>
                  </a:schemeClr>
                </a:solidFill>
              </a:rPr>
              <a:t>Депман</a:t>
            </a:r>
            <a:r>
              <a:rPr lang="ru-RU" sz="1700" dirty="0" smtClean="0">
                <a:solidFill>
                  <a:schemeClr val="accent2">
                    <a:lumMod val="50000"/>
                  </a:schemeClr>
                </a:solidFill>
              </a:rPr>
              <a:t>. — Л. : Дет. лит., 1975. — 71 с. 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700" dirty="0" err="1" smtClean="0">
                <a:solidFill>
                  <a:schemeClr val="accent2">
                    <a:lumMod val="50000"/>
                  </a:schemeClr>
                </a:solidFill>
              </a:rPr>
              <a:t>Олехник</a:t>
            </a:r>
            <a:r>
              <a:rPr lang="ru-RU" sz="1700" dirty="0" smtClean="0">
                <a:solidFill>
                  <a:schemeClr val="accent2">
                    <a:lumMod val="50000"/>
                  </a:schemeClr>
                </a:solidFill>
              </a:rPr>
              <a:t>, С. Н. Старинные занимательные задачи [Текст] / С. Н. </a:t>
            </a:r>
            <a:r>
              <a:rPr lang="ru-RU" sz="1700" dirty="0" err="1" smtClean="0">
                <a:solidFill>
                  <a:schemeClr val="accent2">
                    <a:lumMod val="50000"/>
                  </a:schemeClr>
                </a:solidFill>
              </a:rPr>
              <a:t>Олехник</a:t>
            </a:r>
            <a:r>
              <a:rPr lang="ru-RU" sz="1700" dirty="0" smtClean="0">
                <a:solidFill>
                  <a:schemeClr val="accent2">
                    <a:lumMod val="50000"/>
                  </a:schemeClr>
                </a:solidFill>
              </a:rPr>
              <a:t>, Ю. В. Нестеренко, М. К. Потапов. — М. : Наука, 1985. — 160 с. </a:t>
            </a:r>
          </a:p>
          <a:p>
            <a:pPr marL="342900" indent="-342900">
              <a:buFont typeface="+mj-lt"/>
              <a:buAutoNum type="arabicPeriod"/>
            </a:pPr>
            <a:endParaRPr lang="ru-RU" sz="17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3">
      <a:majorFont>
        <a:latin typeface="Franklin Gothic Medium"/>
        <a:ea typeface=""/>
        <a:cs typeface=""/>
      </a:majorFont>
      <a:minorFont>
        <a:latin typeface="Franklin Gothic Medium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520</TotalTime>
  <Words>1269</Words>
  <PresentationFormat>Экран (4:3)</PresentationFormat>
  <Paragraphs>49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70</cp:revision>
  <dcterms:modified xsi:type="dcterms:W3CDTF">2018-06-28T05:55:48Z</dcterms:modified>
</cp:coreProperties>
</file>