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 id="260" r:id="rId6"/>
    <p:sldId id="262" r:id="rId7"/>
    <p:sldId id="263" r:id="rId8"/>
    <p:sldId id="264" r:id="rId9"/>
    <p:sldId id="265" r:id="rId10"/>
    <p:sldId id="271" r:id="rId11"/>
    <p:sldId id="266" r:id="rId12"/>
    <p:sldId id="267" r:id="rId13"/>
    <p:sldId id="268" r:id="rId14"/>
    <p:sldId id="272" r:id="rId15"/>
    <p:sldId id="269" r:id="rId16"/>
    <p:sldId id="270"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13BF"/>
    <a:srgbClr val="A4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05.06.2018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05.06.2018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05.06.2018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05.06.2018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05.06.2018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rgbClr val="CCCCFF"/>
            </a:gs>
            <a:gs pos="17999">
              <a:srgbClr val="99CCFF"/>
            </a:gs>
            <a:gs pos="90000">
              <a:srgbClr val="9966FF">
                <a:alpha val="66000"/>
              </a:srgbClr>
            </a:gs>
            <a:gs pos="67000">
              <a:srgbClr val="CC99FF">
                <a:alpha val="66000"/>
              </a:srgbClr>
            </a:gs>
            <a:gs pos="40000">
              <a:srgbClr val="99CCFF">
                <a:alpha val="63000"/>
              </a:srgbClr>
            </a:gs>
            <a:gs pos="5000">
              <a:srgbClr val="CCCCFF">
                <a:alpha val="50000"/>
              </a:srgbClr>
            </a:gs>
          </a:gsLst>
          <a:lin ang="6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05.06.2018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5214950"/>
            <a:ext cx="9001156" cy="830997"/>
          </a:xfrm>
          <a:prstGeom prst="rect">
            <a:avLst/>
          </a:prstGeom>
          <a:noFill/>
        </p:spPr>
        <p:txBody>
          <a:bodyPr wrap="square" rtlCol="0">
            <a:spAutoFit/>
          </a:bodyPr>
          <a:lstStyle/>
          <a:p>
            <a:pPr algn="ctr"/>
            <a:r>
              <a:rPr lang="ru-RU" sz="4600" b="1" i="1" cap="all" dirty="0" smtClean="0">
                <a:ln w="9000" cmpd="sng">
                  <a:solidFill>
                    <a:schemeClr val="accent4">
                      <a:shade val="50000"/>
                      <a:satMod val="120000"/>
                    </a:schemeClr>
                  </a:solidFill>
                  <a:prstDash val="solid"/>
                </a:ln>
                <a:solidFill>
                  <a:srgbClr val="A40000"/>
                </a:solidFill>
                <a:effectLst>
                  <a:reflection blurRad="12700" stA="28000" endPos="45000" dist="1000" dir="5400000" sy="-100000" algn="bl" rotWithShape="0"/>
                </a:effectLst>
                <a:latin typeface="Cambria" pitchFamily="18" charset="0"/>
              </a:rPr>
              <a:t>«Оперная царица Тамара»</a:t>
            </a:r>
            <a:endParaRPr lang="ru-RU" sz="4600" b="1" i="1" cap="all" dirty="0">
              <a:ln w="9000" cmpd="sng">
                <a:solidFill>
                  <a:schemeClr val="accent4">
                    <a:shade val="50000"/>
                    <a:satMod val="120000"/>
                  </a:schemeClr>
                </a:solidFill>
                <a:prstDash val="solid"/>
              </a:ln>
              <a:solidFill>
                <a:srgbClr val="A40000"/>
              </a:solidFill>
              <a:effectLst>
                <a:reflection blurRad="12700" stA="28000" endPos="45000" dist="1000" dir="5400000" sy="-100000" algn="bl" rotWithShape="0"/>
              </a:effectLst>
              <a:latin typeface="Cambria" pitchFamily="18" charset="0"/>
            </a:endParaRPr>
          </a:p>
        </p:txBody>
      </p:sp>
      <p:pic>
        <p:nvPicPr>
          <p:cNvPr id="3" name="Рисунок 2" descr="1138129.jpg"/>
          <p:cNvPicPr>
            <a:picLocks noChangeAspect="1"/>
          </p:cNvPicPr>
          <p:nvPr/>
        </p:nvPicPr>
        <p:blipFill>
          <a:blip r:embed="rId2" cstate="email"/>
          <a:stretch>
            <a:fillRect/>
          </a:stretch>
        </p:blipFill>
        <p:spPr>
          <a:xfrm>
            <a:off x="857224" y="500042"/>
            <a:ext cx="3303990" cy="4405320"/>
          </a:xfrm>
          <a:prstGeom prst="rect">
            <a:avLst/>
          </a:prstGeom>
          <a:ln>
            <a:solidFill>
              <a:srgbClr val="9613BF"/>
            </a:solidFill>
            <a:prstDash val="solid"/>
          </a:ln>
        </p:spPr>
      </p:pic>
      <p:sp>
        <p:nvSpPr>
          <p:cNvPr id="4" name="TextBox 3"/>
          <p:cNvSpPr txBox="1"/>
          <p:nvPr/>
        </p:nvSpPr>
        <p:spPr>
          <a:xfrm>
            <a:off x="4429124" y="1214422"/>
            <a:ext cx="4357718" cy="1200329"/>
          </a:xfrm>
          <a:prstGeom prst="rect">
            <a:avLst/>
          </a:prstGeom>
          <a:noFill/>
        </p:spPr>
        <p:txBody>
          <a:bodyPr wrap="square" rtlCol="0">
            <a:spAutoFit/>
          </a:bodyPr>
          <a:lstStyle/>
          <a:p>
            <a:pPr algn="ctr"/>
            <a:r>
              <a:rPr lang="ru-RU" b="1" i="1" cap="all" dirty="0" smtClean="0">
                <a:ln w="9000" cmpd="sng">
                  <a:solidFill>
                    <a:schemeClr val="accent4">
                      <a:shade val="50000"/>
                      <a:satMod val="120000"/>
                    </a:schemeClr>
                  </a:solidFill>
                  <a:prstDash val="solid"/>
                </a:ln>
                <a:solidFill>
                  <a:srgbClr val="A40000"/>
                </a:solidFill>
                <a:effectLst>
                  <a:reflection blurRad="12700" stA="28000" endPos="45000" dist="1000" dir="5400000" sy="-100000" algn="bl" rotWithShape="0"/>
                </a:effectLst>
              </a:rPr>
              <a:t>ИИЦ- Научная библиотека представляет виртуальную выставку к 75-летию </a:t>
            </a:r>
          </a:p>
          <a:p>
            <a:pPr algn="ctr"/>
            <a:r>
              <a:rPr lang="ru-RU" b="1" i="1" cap="all" dirty="0" smtClean="0">
                <a:ln w="9000" cmpd="sng">
                  <a:solidFill>
                    <a:schemeClr val="accent4">
                      <a:shade val="50000"/>
                      <a:satMod val="120000"/>
                    </a:schemeClr>
                  </a:solidFill>
                  <a:prstDash val="solid"/>
                </a:ln>
                <a:solidFill>
                  <a:srgbClr val="A40000"/>
                </a:solidFill>
                <a:effectLst>
                  <a:reflection blurRad="12700" stA="28000" endPos="45000" dist="1000" dir="5400000" sy="-100000" algn="bl" rotWithShape="0"/>
                </a:effectLst>
              </a:rPr>
              <a:t>Тамары Синявской</a:t>
            </a:r>
            <a:endParaRPr lang="ru-RU" b="1" i="1" cap="all" dirty="0">
              <a:ln w="9000" cmpd="sng">
                <a:solidFill>
                  <a:schemeClr val="accent4">
                    <a:shade val="50000"/>
                    <a:satMod val="120000"/>
                  </a:schemeClr>
                </a:solidFill>
                <a:prstDash val="solid"/>
              </a:ln>
              <a:solidFill>
                <a:srgbClr val="A40000"/>
              </a:solidFill>
              <a:effectLst>
                <a:reflection blurRad="12700" stA="28000" endPos="45000" dist="1000" dir="5400000" sy="-100000" algn="bl" rotWithShape="0"/>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ин0005.BMP"/>
          <p:cNvPicPr>
            <a:picLocks noChangeAspect="1"/>
          </p:cNvPicPr>
          <p:nvPr/>
        </p:nvPicPr>
        <p:blipFill>
          <a:blip r:embed="rId2" cstate="email"/>
          <a:srcRect/>
          <a:stretch>
            <a:fillRect/>
          </a:stretch>
        </p:blipFill>
        <p:spPr>
          <a:xfrm>
            <a:off x="428596" y="785794"/>
            <a:ext cx="3068816" cy="4357718"/>
          </a:xfrm>
          <a:prstGeom prst="rect">
            <a:avLst/>
          </a:prstGeom>
          <a:ln>
            <a:solidFill>
              <a:srgbClr val="9613BF"/>
            </a:solidFill>
          </a:ln>
        </p:spPr>
      </p:pic>
      <p:sp>
        <p:nvSpPr>
          <p:cNvPr id="3" name="Прямоугольник 2"/>
          <p:cNvSpPr/>
          <p:nvPr/>
        </p:nvSpPr>
        <p:spPr>
          <a:xfrm>
            <a:off x="3643306" y="1357298"/>
            <a:ext cx="4572000" cy="3416320"/>
          </a:xfrm>
          <a:prstGeom prst="rect">
            <a:avLst/>
          </a:prstGeom>
        </p:spPr>
        <p:txBody>
          <a:bodyPr>
            <a:spAutoFit/>
          </a:bodyPr>
          <a:lstStyle/>
          <a:p>
            <a:pPr algn="ctr"/>
            <a:r>
              <a:rPr lang="ru-RU" dirty="0" smtClean="0"/>
              <a:t>Встречи с музыкой Римского-Корсакова продолжилась в «</a:t>
            </a:r>
            <a:r>
              <a:rPr lang="ru-RU" dirty="0" err="1" smtClean="0"/>
              <a:t>Псковитянке</a:t>
            </a:r>
            <a:r>
              <a:rPr lang="ru-RU" dirty="0" smtClean="0"/>
              <a:t>», где певица исполнила партию Надежды, сестры боярыни Веры. Следующей героиней была </a:t>
            </a:r>
            <a:r>
              <a:rPr lang="ru-RU" dirty="0" err="1" smtClean="0"/>
              <a:t>Любава</a:t>
            </a:r>
            <a:r>
              <a:rPr lang="ru-RU" dirty="0" smtClean="0"/>
              <a:t> в опере «Садко». Удивительно душевной, земной, теплой получилась она у Синявской.  Искренне и страстно проживает на сцене артистка судьбу своей героини, захватывая зрителей своей естественностью, убедительностью актерского перевоплощения.</a:t>
            </a:r>
            <a:endParaRPr lang="ru-RU" dirty="0"/>
          </a:p>
        </p:txBody>
      </p:sp>
      <p:sp>
        <p:nvSpPr>
          <p:cNvPr id="4" name="Прямоугольник 3"/>
          <p:cNvSpPr/>
          <p:nvPr/>
        </p:nvSpPr>
        <p:spPr>
          <a:xfrm>
            <a:off x="428596" y="5357826"/>
            <a:ext cx="3143272" cy="830997"/>
          </a:xfrm>
          <a:prstGeom prst="rect">
            <a:avLst/>
          </a:prstGeom>
        </p:spPr>
        <p:txBody>
          <a:bodyPr wrap="square">
            <a:spAutoFit/>
          </a:bodyPr>
          <a:lstStyle/>
          <a:p>
            <a:pPr algn="ctr"/>
            <a:r>
              <a:rPr lang="ru-RU" sz="1600" b="1" i="1" dirty="0" smtClean="0"/>
              <a:t>Надежда – Т. Синявская. Римский-Корсаков «</a:t>
            </a:r>
            <a:r>
              <a:rPr lang="ru-RU" sz="1600" b="1" i="1" dirty="0" err="1" smtClean="0"/>
              <a:t>Псковитянка</a:t>
            </a:r>
            <a:r>
              <a:rPr lang="ru-RU" sz="1600" b="1" i="1" dirty="0" smtClean="0"/>
              <a:t>»</a:t>
            </a:r>
            <a:endParaRPr lang="ru-RU" sz="1600" b="1"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428604"/>
            <a:ext cx="4286280" cy="5078313"/>
          </a:xfrm>
          <a:prstGeom prst="rect">
            <a:avLst/>
          </a:prstGeom>
          <a:noFill/>
        </p:spPr>
        <p:txBody>
          <a:bodyPr wrap="square" rtlCol="0">
            <a:spAutoFit/>
          </a:bodyPr>
          <a:lstStyle/>
          <a:p>
            <a:pPr algn="ctr"/>
            <a:r>
              <a:rPr lang="ru-RU" dirty="0" smtClean="0"/>
              <a:t>Следующий этап творческой биографии Синявской был связан с зарубежной классикой. В 1978 году она впервые вышла на сцену Большого в роли главной героини оперы Бизе «</a:t>
            </a:r>
            <a:r>
              <a:rPr lang="ru-RU" dirty="0" err="1" smtClean="0"/>
              <a:t>Кармен</a:t>
            </a:r>
            <a:r>
              <a:rPr lang="ru-RU" dirty="0" smtClean="0"/>
              <a:t>». Певица при всем темпераменте, смелости и энергии героини поразила неожиданно открывающейся в пылкой цыганке мягкостью. Её </a:t>
            </a:r>
            <a:r>
              <a:rPr lang="ru-RU" dirty="0" err="1" smtClean="0"/>
              <a:t>Кармен</a:t>
            </a:r>
            <a:r>
              <a:rPr lang="ru-RU" dirty="0" smtClean="0"/>
              <a:t> очень глубока, неоднозначна и умна. Синявская очень выразительна в этой роли – она замечательно двигается, танцует. Черта, показательная для творческого облика артистки, - готовя свою </a:t>
            </a:r>
            <a:r>
              <a:rPr lang="ru-RU" dirty="0" err="1" smtClean="0"/>
              <a:t>Кармен</a:t>
            </a:r>
            <a:r>
              <a:rPr lang="ru-RU" dirty="0" smtClean="0"/>
              <a:t>, она серьезно занималась танцем с прославленной балериной Мариной Семеновой.</a:t>
            </a:r>
            <a:endParaRPr lang="ru-RU" dirty="0"/>
          </a:p>
        </p:txBody>
      </p:sp>
      <p:pic>
        <p:nvPicPr>
          <p:cNvPr id="3" name="Рисунок 2" descr="син0007.BMP"/>
          <p:cNvPicPr>
            <a:picLocks noChangeAspect="1"/>
          </p:cNvPicPr>
          <p:nvPr/>
        </p:nvPicPr>
        <p:blipFill>
          <a:blip r:embed="rId2" cstate="email"/>
          <a:srcRect/>
          <a:stretch>
            <a:fillRect/>
          </a:stretch>
        </p:blipFill>
        <p:spPr>
          <a:xfrm>
            <a:off x="4929190" y="500042"/>
            <a:ext cx="3500430" cy="5547898"/>
          </a:xfrm>
          <a:prstGeom prst="rect">
            <a:avLst/>
          </a:prstGeom>
          <a:ln>
            <a:solidFill>
              <a:srgbClr val="9613BF"/>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6248" y="1357298"/>
            <a:ext cx="4286280" cy="2862322"/>
          </a:xfrm>
          <a:prstGeom prst="rect">
            <a:avLst/>
          </a:prstGeom>
          <a:noFill/>
        </p:spPr>
        <p:txBody>
          <a:bodyPr wrap="square" rtlCol="0">
            <a:spAutoFit/>
          </a:bodyPr>
          <a:lstStyle/>
          <a:p>
            <a:pPr algn="ctr"/>
            <a:r>
              <a:rPr lang="ru-RU" dirty="0" smtClean="0"/>
              <a:t>Западный классический репертуар Синявской включает в себя партию </a:t>
            </a:r>
            <a:r>
              <a:rPr lang="ru-RU" dirty="0" err="1" smtClean="0"/>
              <a:t>Ульрики</a:t>
            </a:r>
            <a:r>
              <a:rPr lang="ru-RU" dirty="0" smtClean="0"/>
              <a:t> из «Бала-маскарада», </a:t>
            </a:r>
            <a:r>
              <a:rPr lang="ru-RU" dirty="0" err="1" smtClean="0"/>
              <a:t>Азучены</a:t>
            </a:r>
            <a:r>
              <a:rPr lang="ru-RU" dirty="0" smtClean="0"/>
              <a:t> в «Трубадуре» Верди. </a:t>
            </a:r>
            <a:r>
              <a:rPr lang="ru-RU" dirty="0" err="1" smtClean="0"/>
              <a:t>Азучена</a:t>
            </a:r>
            <a:r>
              <a:rPr lang="ru-RU" dirty="0" smtClean="0"/>
              <a:t>, так же, как и </a:t>
            </a:r>
            <a:r>
              <a:rPr lang="ru-RU" dirty="0" err="1" smtClean="0"/>
              <a:t>Кармен</a:t>
            </a:r>
            <a:r>
              <a:rPr lang="ru-RU" dirty="0" smtClean="0"/>
              <a:t>, относится к коронным ролям меццо-сопранового репертуара, и исполнение этой партии свидетельствует о бесспорном покорении певицей одной из высочайших оперных вершин. </a:t>
            </a:r>
            <a:endParaRPr lang="ru-RU" dirty="0"/>
          </a:p>
        </p:txBody>
      </p:sp>
      <p:pic>
        <p:nvPicPr>
          <p:cNvPr id="5" name="Рисунок 4" descr="46.jpg"/>
          <p:cNvPicPr>
            <a:picLocks noChangeAspect="1"/>
          </p:cNvPicPr>
          <p:nvPr/>
        </p:nvPicPr>
        <p:blipFill>
          <a:blip r:embed="rId2"/>
          <a:srcRect/>
          <a:stretch>
            <a:fillRect/>
          </a:stretch>
        </p:blipFill>
        <p:spPr>
          <a:xfrm>
            <a:off x="357158" y="500042"/>
            <a:ext cx="3429024" cy="4500594"/>
          </a:xfrm>
          <a:prstGeom prst="rect">
            <a:avLst/>
          </a:prstGeom>
          <a:ln>
            <a:solidFill>
              <a:srgbClr val="9613BF"/>
            </a:solidFill>
          </a:ln>
        </p:spPr>
      </p:pic>
      <p:sp>
        <p:nvSpPr>
          <p:cNvPr id="6" name="TextBox 5"/>
          <p:cNvSpPr txBox="1"/>
          <p:nvPr/>
        </p:nvSpPr>
        <p:spPr>
          <a:xfrm>
            <a:off x="571472" y="5286388"/>
            <a:ext cx="3071834" cy="338554"/>
          </a:xfrm>
          <a:prstGeom prst="rect">
            <a:avLst/>
          </a:prstGeom>
          <a:noFill/>
        </p:spPr>
        <p:txBody>
          <a:bodyPr wrap="square" rtlCol="0">
            <a:spAutoFit/>
          </a:bodyPr>
          <a:lstStyle/>
          <a:p>
            <a:pPr algn="ctr"/>
            <a:r>
              <a:rPr lang="ru-RU" sz="1600" b="1" i="1" dirty="0" err="1" smtClean="0"/>
              <a:t>Азучена</a:t>
            </a:r>
            <a:r>
              <a:rPr lang="ru-RU" sz="1600" b="1" i="1" dirty="0" smtClean="0"/>
              <a:t>, «Трубадур» Д.Верди.</a:t>
            </a:r>
            <a:endParaRPr lang="ru-RU" sz="1600" b="1"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571480"/>
            <a:ext cx="4286280" cy="4801314"/>
          </a:xfrm>
          <a:prstGeom prst="rect">
            <a:avLst/>
          </a:prstGeom>
          <a:noFill/>
        </p:spPr>
        <p:txBody>
          <a:bodyPr wrap="square" rtlCol="0">
            <a:spAutoFit/>
          </a:bodyPr>
          <a:lstStyle/>
          <a:p>
            <a:pPr algn="ctr"/>
            <a:r>
              <a:rPr lang="ru-RU" dirty="0" smtClean="0"/>
              <a:t>Марина Мнишек в «Борисе Годунове» Мусоргского, Марфа в «</a:t>
            </a:r>
            <a:r>
              <a:rPr lang="ru-RU" dirty="0" err="1" smtClean="0"/>
              <a:t>Хованщине</a:t>
            </a:r>
            <a:r>
              <a:rPr lang="ru-RU" dirty="0" smtClean="0"/>
              <a:t>» – роли совершенно разного плана. Одна – авантюристка, гордая, умная, привлекательная – другая – сильная духом раскольница, опальная боярыня, и в то же время – глубоко страдающая, любящая женщина. Марфа у Синявской  - сильная натура, живущая жизнью, напряженной и глубокой, осознающая то трагическое и сложное время, в котором ей выпали тяжкие испытания. Еще одна небольшая партия – </a:t>
            </a:r>
            <a:r>
              <a:rPr lang="ru-RU" dirty="0" err="1" smtClean="0"/>
              <a:t>Лауры</a:t>
            </a:r>
            <a:r>
              <a:rPr lang="ru-RU" dirty="0" smtClean="0"/>
              <a:t> в «Каменном госте» А.Даргомыжского. </a:t>
            </a:r>
            <a:r>
              <a:rPr lang="ru-RU" dirty="0" err="1" smtClean="0"/>
              <a:t>Лаура</a:t>
            </a:r>
            <a:r>
              <a:rPr lang="ru-RU" dirty="0" smtClean="0"/>
              <a:t> – актриса, и Синявская очень артистична в этой роли.</a:t>
            </a:r>
            <a:endParaRPr lang="ru-RU" dirty="0"/>
          </a:p>
        </p:txBody>
      </p:sp>
      <p:pic>
        <p:nvPicPr>
          <p:cNvPr id="3" name="Рисунок 2" descr="син0006.BMP"/>
          <p:cNvPicPr>
            <a:picLocks noChangeAspect="1"/>
          </p:cNvPicPr>
          <p:nvPr/>
        </p:nvPicPr>
        <p:blipFill>
          <a:blip r:embed="rId2" cstate="email"/>
          <a:srcRect/>
          <a:stretch>
            <a:fillRect/>
          </a:stretch>
        </p:blipFill>
        <p:spPr>
          <a:xfrm>
            <a:off x="5214942" y="642918"/>
            <a:ext cx="3500462" cy="4767654"/>
          </a:xfrm>
          <a:prstGeom prst="rect">
            <a:avLst/>
          </a:prstGeom>
          <a:ln>
            <a:solidFill>
              <a:srgbClr val="9613BF"/>
            </a:solidFill>
          </a:ln>
        </p:spPr>
      </p:pic>
      <p:sp>
        <p:nvSpPr>
          <p:cNvPr id="4" name="TextBox 3"/>
          <p:cNvSpPr txBox="1"/>
          <p:nvPr/>
        </p:nvSpPr>
        <p:spPr>
          <a:xfrm>
            <a:off x="5643570" y="5643578"/>
            <a:ext cx="2786082" cy="584775"/>
          </a:xfrm>
          <a:prstGeom prst="rect">
            <a:avLst/>
          </a:prstGeom>
          <a:noFill/>
        </p:spPr>
        <p:txBody>
          <a:bodyPr wrap="square" rtlCol="0">
            <a:spAutoFit/>
          </a:bodyPr>
          <a:lstStyle/>
          <a:p>
            <a:pPr algn="ctr"/>
            <a:r>
              <a:rPr lang="ru-RU" sz="1600" b="1" i="1" dirty="0" err="1" smtClean="0"/>
              <a:t>Лаура</a:t>
            </a:r>
            <a:r>
              <a:rPr lang="ru-RU" sz="1600" b="1" i="1" dirty="0" smtClean="0"/>
              <a:t>, «Каменный гость» А.Даргомыжского</a:t>
            </a:r>
            <a:endParaRPr lang="ru-RU" sz="1600" b="1"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4214818"/>
            <a:ext cx="7929618" cy="2308324"/>
          </a:xfrm>
          <a:prstGeom prst="rect">
            <a:avLst/>
          </a:prstGeom>
        </p:spPr>
        <p:txBody>
          <a:bodyPr wrap="square">
            <a:spAutoFit/>
          </a:bodyPr>
          <a:lstStyle/>
          <a:p>
            <a:pPr algn="ctr"/>
            <a:r>
              <a:rPr lang="ru-RU" dirty="0" smtClean="0"/>
              <a:t>Будущие супруги Тамара Синявская и Муслим Магомаев познакомились в 1972 году на декаде русского искусства в Баку. Они впервые встретились в филармонии, носящей имя деда Магомаева. В 1973–1974 годах Тамара Синявская стажировалась в миланском театре «</a:t>
            </a:r>
            <a:r>
              <a:rPr lang="ru-RU" dirty="0" err="1" smtClean="0"/>
              <a:t>Ла</a:t>
            </a:r>
            <a:r>
              <a:rPr lang="ru-RU" dirty="0" smtClean="0"/>
              <a:t> Скала». Муслим Магомаев звонил ей каждый день, влюбленные общались, Синявская слушала его новые записи. Именно в Италии, по телефону, она одной из первых услышала песню «Ты моя мелодия». Эту композицию написали для </a:t>
            </a:r>
            <a:r>
              <a:rPr lang="ru-RU" dirty="0" err="1" smtClean="0"/>
              <a:t>Муслима</a:t>
            </a:r>
            <a:r>
              <a:rPr lang="ru-RU" dirty="0" smtClean="0"/>
              <a:t> Магомаева Александра </a:t>
            </a:r>
            <a:r>
              <a:rPr lang="ru-RU" dirty="0" err="1" smtClean="0"/>
              <a:t>Пахмутова</a:t>
            </a:r>
            <a:r>
              <a:rPr lang="ru-RU" dirty="0" smtClean="0"/>
              <a:t> и Николай Добронравов.</a:t>
            </a:r>
            <a:endParaRPr lang="ru-RU" dirty="0"/>
          </a:p>
        </p:txBody>
      </p:sp>
      <p:pic>
        <p:nvPicPr>
          <p:cNvPr id="3" name="Рисунок 2" descr="inx960x640.jpg"/>
          <p:cNvPicPr>
            <a:picLocks noChangeAspect="1"/>
          </p:cNvPicPr>
          <p:nvPr/>
        </p:nvPicPr>
        <p:blipFill>
          <a:blip r:embed="rId2" cstate="email"/>
          <a:stretch>
            <a:fillRect/>
          </a:stretch>
        </p:blipFill>
        <p:spPr>
          <a:xfrm>
            <a:off x="714348" y="571480"/>
            <a:ext cx="5107785" cy="3405190"/>
          </a:xfrm>
          <a:prstGeom prst="rect">
            <a:avLst/>
          </a:prstGeom>
          <a:ln>
            <a:solidFill>
              <a:srgbClr val="9613BF"/>
            </a:solidFill>
          </a:ln>
        </p:spPr>
      </p:pic>
      <p:sp>
        <p:nvSpPr>
          <p:cNvPr id="4" name="TextBox 3"/>
          <p:cNvSpPr txBox="1"/>
          <p:nvPr/>
        </p:nvSpPr>
        <p:spPr>
          <a:xfrm>
            <a:off x="5929322" y="928670"/>
            <a:ext cx="1714512" cy="584775"/>
          </a:xfrm>
          <a:prstGeom prst="rect">
            <a:avLst/>
          </a:prstGeom>
          <a:noFill/>
        </p:spPr>
        <p:txBody>
          <a:bodyPr wrap="square" rtlCol="0">
            <a:spAutoFit/>
          </a:bodyPr>
          <a:lstStyle/>
          <a:p>
            <a:pPr algn="ctr"/>
            <a:r>
              <a:rPr lang="ru-RU" sz="1600" b="1" i="1" dirty="0" smtClean="0"/>
              <a:t>Т.Синявская и М.Магомаев.</a:t>
            </a:r>
            <a:endParaRPr lang="ru-RU" sz="1600" b="1"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642918"/>
            <a:ext cx="5143536" cy="5078313"/>
          </a:xfrm>
          <a:prstGeom prst="rect">
            <a:avLst/>
          </a:prstGeom>
        </p:spPr>
        <p:txBody>
          <a:bodyPr wrap="square">
            <a:spAutoFit/>
          </a:bodyPr>
          <a:lstStyle/>
          <a:p>
            <a:pPr algn="ctr"/>
            <a:r>
              <a:rPr lang="ru-RU" dirty="0" smtClean="0"/>
              <a:t>Тамара Синявская вела обширную концертную деятельность, с сольными концертами выступала в крупнейших концертных залах России и за рубежом, в том числе в Большом зале Московской консерватории, Концертном зале имени П.И.Чайковского, </a:t>
            </a:r>
            <a:r>
              <a:rPr lang="ru-RU" dirty="0" err="1" smtClean="0"/>
              <a:t>Консертгебау</a:t>
            </a:r>
            <a:r>
              <a:rPr lang="ru-RU" dirty="0" smtClean="0"/>
              <a:t> (Амстердам). В концертном репертуаре певицы сложнейшие произведения Прокофьева, Чайковского, «Испанский цикл» М. де Фалья и других композиторов, оперные арии, романсы, произведения старых мастеров в сопровождении органа. Очень интересными были ее выступления в вокальном дуэте с мужем </a:t>
            </a:r>
            <a:r>
              <a:rPr lang="ru-RU" dirty="0" err="1" smtClean="0"/>
              <a:t>Муслимом</a:t>
            </a:r>
            <a:r>
              <a:rPr lang="ru-RU" dirty="0" smtClean="0"/>
              <a:t> Магомаевым. Плодотворно сотрудничала с Евгением </a:t>
            </a:r>
            <a:r>
              <a:rPr lang="ru-RU" dirty="0" err="1" smtClean="0"/>
              <a:t>Светлановым</a:t>
            </a:r>
            <a:r>
              <a:rPr lang="ru-RU" dirty="0" smtClean="0"/>
              <a:t>, выступала со многими выдающимися дирижёрами, среди которых Риккардо </a:t>
            </a:r>
          </a:p>
          <a:p>
            <a:pPr algn="ctr"/>
            <a:r>
              <a:rPr lang="ru-RU" dirty="0" err="1" smtClean="0"/>
              <a:t>Шайи</a:t>
            </a:r>
            <a:r>
              <a:rPr lang="ru-RU" dirty="0" smtClean="0"/>
              <a:t> и Валерий </a:t>
            </a:r>
            <a:r>
              <a:rPr lang="ru-RU" dirty="0" err="1" smtClean="0"/>
              <a:t>Гергиев</a:t>
            </a:r>
            <a:r>
              <a:rPr lang="ru-RU" dirty="0" smtClean="0"/>
              <a:t>. </a:t>
            </a:r>
            <a:endParaRPr lang="ru-RU" dirty="0"/>
          </a:p>
        </p:txBody>
      </p:sp>
      <p:pic>
        <p:nvPicPr>
          <p:cNvPr id="3" name="Рисунок 2" descr="4.jpg"/>
          <p:cNvPicPr>
            <a:picLocks noChangeAspect="1"/>
          </p:cNvPicPr>
          <p:nvPr/>
        </p:nvPicPr>
        <p:blipFill>
          <a:blip r:embed="rId2"/>
          <a:stretch>
            <a:fillRect/>
          </a:stretch>
        </p:blipFill>
        <p:spPr>
          <a:xfrm>
            <a:off x="5929322" y="714356"/>
            <a:ext cx="2571750" cy="4286250"/>
          </a:xfrm>
          <a:prstGeom prst="rect">
            <a:avLst/>
          </a:prstGeom>
          <a:ln>
            <a:solidFill>
              <a:srgbClr val="9613BF"/>
            </a:solidFill>
          </a:ln>
        </p:spPr>
      </p:pic>
      <p:sp>
        <p:nvSpPr>
          <p:cNvPr id="4" name="TextBox 3"/>
          <p:cNvSpPr txBox="1"/>
          <p:nvPr/>
        </p:nvSpPr>
        <p:spPr>
          <a:xfrm>
            <a:off x="5857884" y="5357826"/>
            <a:ext cx="2714644" cy="584775"/>
          </a:xfrm>
          <a:prstGeom prst="rect">
            <a:avLst/>
          </a:prstGeom>
          <a:noFill/>
          <a:ln>
            <a:noFill/>
          </a:ln>
        </p:spPr>
        <p:txBody>
          <a:bodyPr wrap="square" rtlCol="0">
            <a:spAutoFit/>
          </a:bodyPr>
          <a:lstStyle/>
          <a:p>
            <a:pPr algn="ctr"/>
            <a:r>
              <a:rPr lang="ru-RU" sz="1600" b="1" i="1" dirty="0" smtClean="0"/>
              <a:t>Марина Мнишек, «Борис Годунов», М.Мусоргского</a:t>
            </a:r>
            <a:endParaRPr lang="ru-RU" sz="1600" b="1"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8"/>
            <a:ext cx="8215370" cy="2585323"/>
          </a:xfrm>
          <a:prstGeom prst="rect">
            <a:avLst/>
          </a:prstGeom>
        </p:spPr>
        <p:txBody>
          <a:bodyPr wrap="square">
            <a:spAutoFit/>
          </a:bodyPr>
          <a:lstStyle/>
          <a:p>
            <a:pPr algn="ctr"/>
            <a:r>
              <a:rPr lang="ru-RU" dirty="0" smtClean="0"/>
              <a:t>В 2003 году певица ушла со сцены. Она поясняла: "Уж лучше пусть говорят, что из театра я ушла слишком рано, чем слышать: «Как? Она все еще поет!»... Я могу себе позволить петь только на своем уровне и ни на ступеньку ниже. Но петь, как раньше, я уже не могу, хотя бы из-за нервов. Выступая в каком-нибудь концертном зале, я начинаю волноваться, как будто бы выхожу по меньшей мере на сцену </a:t>
            </a:r>
            <a:r>
              <a:rPr lang="ru-RU" dirty="0" err="1" smtClean="0"/>
              <a:t>Ла</a:t>
            </a:r>
            <a:r>
              <a:rPr lang="ru-RU" dirty="0" smtClean="0"/>
              <a:t> Скала. Зачем мне это надо? Я и на телевидении </a:t>
            </a:r>
          </a:p>
          <a:p>
            <a:pPr algn="ctr"/>
            <a:r>
              <a:rPr lang="ru-RU" dirty="0" smtClean="0"/>
              <a:t>по этой же причине не появляюсь – вдруг покажут в таком ракурсе, что ахнешь... Стараюсь охранять себя и свое имя". С 2005 года Синявская преподаёт на факультете музыкального театра в РАТИ-ГИТИС. </a:t>
            </a:r>
            <a:endParaRPr lang="ru-RU" dirty="0"/>
          </a:p>
        </p:txBody>
      </p:sp>
      <p:pic>
        <p:nvPicPr>
          <p:cNvPr id="3" name="Рисунок 2" descr="49.jpg"/>
          <p:cNvPicPr>
            <a:picLocks noChangeAspect="1"/>
          </p:cNvPicPr>
          <p:nvPr/>
        </p:nvPicPr>
        <p:blipFill>
          <a:blip r:embed="rId2" cstate="email"/>
          <a:stretch>
            <a:fillRect/>
          </a:stretch>
        </p:blipFill>
        <p:spPr>
          <a:xfrm>
            <a:off x="714348" y="3286124"/>
            <a:ext cx="4590288" cy="3072384"/>
          </a:xfrm>
          <a:prstGeom prst="rect">
            <a:avLst/>
          </a:prstGeom>
          <a:ln>
            <a:solidFill>
              <a:srgbClr val="9613BF"/>
            </a:solidFill>
          </a:ln>
        </p:spPr>
      </p:pic>
      <p:sp>
        <p:nvSpPr>
          <p:cNvPr id="4" name="TextBox 3"/>
          <p:cNvSpPr txBox="1"/>
          <p:nvPr/>
        </p:nvSpPr>
        <p:spPr>
          <a:xfrm>
            <a:off x="5572132" y="5214950"/>
            <a:ext cx="3214710" cy="1077218"/>
          </a:xfrm>
          <a:prstGeom prst="rect">
            <a:avLst/>
          </a:prstGeom>
          <a:noFill/>
        </p:spPr>
        <p:txBody>
          <a:bodyPr wrap="square" rtlCol="0">
            <a:spAutoFit/>
          </a:bodyPr>
          <a:lstStyle/>
          <a:p>
            <a:pPr algn="ctr"/>
            <a:r>
              <a:rPr lang="ru-RU" sz="1600" b="1" i="1" dirty="0" smtClean="0"/>
              <a:t>В. Путин и Т. Синявская. Вручение ордена «За заслуги перед Отечеством» </a:t>
            </a:r>
          </a:p>
          <a:p>
            <a:pPr algn="ctr"/>
            <a:r>
              <a:rPr lang="ru-RU" sz="1600" b="1" i="1" dirty="0" smtClean="0"/>
              <a:t>в Кремле, 2006 год.</a:t>
            </a:r>
            <a:endParaRPr lang="ru-RU" sz="1600" b="1"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357166"/>
            <a:ext cx="7500990" cy="3139321"/>
          </a:xfrm>
          <a:prstGeom prst="rect">
            <a:avLst/>
          </a:prstGeom>
        </p:spPr>
        <p:txBody>
          <a:bodyPr wrap="square">
            <a:spAutoFit/>
          </a:bodyPr>
          <a:lstStyle/>
          <a:p>
            <a:r>
              <a:rPr lang="ru-RU" b="1" dirty="0" smtClean="0"/>
              <a:t>Звания и награды Тамары Ильиничны Синявской: </a:t>
            </a:r>
          </a:p>
          <a:p>
            <a:r>
              <a:rPr lang="ru-RU" b="1" dirty="0" smtClean="0"/>
              <a:t>Народная артистка СССР (1982). </a:t>
            </a:r>
          </a:p>
          <a:p>
            <a:r>
              <a:rPr lang="ru-RU" b="1" dirty="0" smtClean="0"/>
              <a:t>Лауреат премии Ленинского комсомола (1980).</a:t>
            </a:r>
          </a:p>
          <a:p>
            <a:r>
              <a:rPr lang="ru-RU" b="1" dirty="0" smtClean="0"/>
              <a:t>Орден Трудового Красного знамени (1971)</a:t>
            </a:r>
          </a:p>
          <a:p>
            <a:r>
              <a:rPr lang="ru-RU" b="1" dirty="0" smtClean="0"/>
              <a:t>Орден «Знак Почёта» (1980) </a:t>
            </a:r>
          </a:p>
          <a:p>
            <a:r>
              <a:rPr lang="ru-RU" b="1" dirty="0" smtClean="0"/>
              <a:t>Орден «За заслуги перед Отечеством» IV степени (2006) </a:t>
            </a:r>
            <a:r>
              <a:rPr lang="ru-RU" dirty="0" smtClean="0"/>
              <a:t>— </a:t>
            </a:r>
          </a:p>
          <a:p>
            <a:r>
              <a:rPr lang="ru-RU" i="1" dirty="0" smtClean="0"/>
              <a:t>за большой вклад в развитие отечественного музыкального искусства и многолетнюю творческую деятельность.</a:t>
            </a:r>
            <a:r>
              <a:rPr lang="ru-RU" dirty="0" smtClean="0"/>
              <a:t> </a:t>
            </a:r>
          </a:p>
          <a:p>
            <a:r>
              <a:rPr lang="ru-RU" b="1" dirty="0" smtClean="0"/>
              <a:t>Заслуженный деятель музыкального искусства (2016) </a:t>
            </a:r>
            <a:r>
              <a:rPr lang="ru-RU" dirty="0" smtClean="0"/>
              <a:t>— </a:t>
            </a:r>
          </a:p>
          <a:p>
            <a:r>
              <a:rPr lang="ru-RU" i="1" dirty="0" smtClean="0"/>
              <a:t>за особые личные заслуги в изучении, сохранении, развитии и популяризации российской художественной культуры и искусства</a:t>
            </a:r>
          </a:p>
        </p:txBody>
      </p:sp>
      <p:sp>
        <p:nvSpPr>
          <p:cNvPr id="4" name="Прямоугольник 3"/>
          <p:cNvSpPr/>
          <p:nvPr/>
        </p:nvSpPr>
        <p:spPr>
          <a:xfrm>
            <a:off x="2571736" y="3571876"/>
            <a:ext cx="6286528" cy="3077766"/>
          </a:xfrm>
          <a:prstGeom prst="rect">
            <a:avLst/>
          </a:prstGeom>
        </p:spPr>
        <p:txBody>
          <a:bodyPr wrap="square">
            <a:spAutoFit/>
          </a:bodyPr>
          <a:lstStyle/>
          <a:p>
            <a:pPr algn="ctr"/>
            <a:r>
              <a:rPr lang="ru-RU" b="1" dirty="0" smtClean="0"/>
              <a:t>Список использованной литературы</a:t>
            </a:r>
          </a:p>
          <a:p>
            <a:pPr marL="342900" indent="-342900">
              <a:buFont typeface="+mj-lt"/>
              <a:buAutoNum type="arabicPeriod"/>
            </a:pPr>
            <a:r>
              <a:rPr lang="ru-RU" sz="1600" dirty="0" smtClean="0"/>
              <a:t>Грошева, Елена Андреевна. Большой театр Союза ССР [Текст] / Е. Грошева. — М. : Музыка, 1978. — 400 с. :</a:t>
            </a:r>
          </a:p>
          <a:p>
            <a:pPr marL="342900" indent="-342900">
              <a:buFont typeface="+mj-lt"/>
              <a:buAutoNum type="arabicPeriod"/>
            </a:pPr>
            <a:r>
              <a:rPr lang="ru-RU" sz="1600" dirty="0" smtClean="0"/>
              <a:t>Гусев, Александр Иванович. Тамара Синявская: творческий портрет [Текст] / А. И. Гусев, Н. А. </a:t>
            </a:r>
            <a:r>
              <a:rPr lang="ru-RU" sz="1600" dirty="0" err="1" smtClean="0"/>
              <a:t>Хачатурова</a:t>
            </a:r>
            <a:r>
              <a:rPr lang="ru-RU" sz="1600" dirty="0" smtClean="0"/>
              <a:t>. — М. : Музыка, 1988. — 32 с. </a:t>
            </a:r>
          </a:p>
          <a:p>
            <a:pPr marL="342900" indent="-342900">
              <a:buFont typeface="+mj-lt"/>
              <a:buAutoNum type="arabicPeriod"/>
            </a:pPr>
            <a:r>
              <a:rPr lang="ru-RU" sz="1600" dirty="0" smtClean="0"/>
              <a:t>Зарубин, Валерий Ильич. Большой театр: первые постановки опер на русской сцене, 1825-1993 [Текст] / В. И. Зарубин. — М. : Эллис Лак, 1994. — 320 с. </a:t>
            </a:r>
          </a:p>
          <a:p>
            <a:pPr marL="342900" indent="-342900">
              <a:buFont typeface="+mj-lt"/>
              <a:buAutoNum type="arabicPeriod"/>
            </a:pPr>
            <a:r>
              <a:rPr lang="ru-RU" sz="1600" dirty="0" smtClean="0"/>
              <a:t>Поют лауреаты премии Ленинского комсомола [Ноты] : для голоса в </a:t>
            </a:r>
            <a:r>
              <a:rPr lang="ru-RU" sz="1600" dirty="0" err="1" smtClean="0"/>
              <a:t>сопровожд</a:t>
            </a:r>
            <a:r>
              <a:rPr lang="ru-RU" sz="1600" dirty="0" smtClean="0"/>
              <a:t>. </a:t>
            </a:r>
            <a:r>
              <a:rPr lang="ru-RU" sz="1600" dirty="0" err="1" smtClean="0"/>
              <a:t>фп</a:t>
            </a:r>
            <a:r>
              <a:rPr lang="ru-RU" sz="1600" dirty="0" smtClean="0"/>
              <a:t>. (баяна, гит. </a:t>
            </a:r>
            <a:r>
              <a:rPr lang="ru-RU" sz="1600" dirty="0" err="1" smtClean="0"/>
              <a:t>Вып</a:t>
            </a:r>
            <a:r>
              <a:rPr lang="ru-RU" sz="1600" dirty="0" smtClean="0"/>
              <a:t>. 1 / сост. и авт. очерков П. </a:t>
            </a:r>
            <a:r>
              <a:rPr lang="ru-RU" sz="1600" dirty="0" err="1" smtClean="0"/>
              <a:t>Ермишев</a:t>
            </a:r>
            <a:r>
              <a:rPr lang="ru-RU" sz="1600" dirty="0" smtClean="0"/>
              <a:t>. — М. : Музыка, 1987. — 96 с.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0034" y="357166"/>
            <a:ext cx="8072494" cy="2585323"/>
          </a:xfrm>
          <a:prstGeom prst="rect">
            <a:avLst/>
          </a:prstGeom>
          <a:noFill/>
        </p:spPr>
        <p:txBody>
          <a:bodyPr wrap="square" rtlCol="0">
            <a:spAutoFit/>
          </a:bodyPr>
          <a:lstStyle/>
          <a:p>
            <a:pPr algn="ctr"/>
            <a:r>
              <a:rPr lang="ru-RU" dirty="0" smtClean="0"/>
              <a:t>Имя Тамары Синявской (род. в 1943г.) и у любителей оперы, и у знатоков камерной музыки, и у приверженцев эстрадного искусства ассоциируется прежде всего с уникальным голосом – редким по тембровой глубине и насыщенности. Голос этот узнается сразу, с первого же звука, захватывает своей способностью выразить все многообразие человеческих чувств. Но даже редчайший голос не служит гарантией того, что его обладатель может стать выдающейся артистической личностью. Много других качеств потребуется, чтобы можно было говорить о рождении мастера. </a:t>
            </a:r>
          </a:p>
          <a:p>
            <a:pPr algn="ctr"/>
            <a:r>
              <a:rPr lang="ru-RU" dirty="0" smtClean="0"/>
              <a:t>И творческий путь Тамары Синявской подтверждает это.</a:t>
            </a:r>
            <a:endParaRPr lang="ru-RU" dirty="0"/>
          </a:p>
        </p:txBody>
      </p:sp>
      <p:pic>
        <p:nvPicPr>
          <p:cNvPr id="3" name="Рисунок 2" descr="син.BMP"/>
          <p:cNvPicPr>
            <a:picLocks noChangeAspect="1"/>
          </p:cNvPicPr>
          <p:nvPr/>
        </p:nvPicPr>
        <p:blipFill>
          <a:blip r:embed="rId2" cstate="email"/>
          <a:srcRect/>
          <a:stretch>
            <a:fillRect/>
          </a:stretch>
        </p:blipFill>
        <p:spPr>
          <a:xfrm>
            <a:off x="2786050" y="3143248"/>
            <a:ext cx="2714644" cy="34471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3438" y="928670"/>
            <a:ext cx="4000528" cy="4524315"/>
          </a:xfrm>
          <a:prstGeom prst="rect">
            <a:avLst/>
          </a:prstGeom>
          <a:noFill/>
        </p:spPr>
        <p:txBody>
          <a:bodyPr wrap="square" rtlCol="0">
            <a:spAutoFit/>
          </a:bodyPr>
          <a:lstStyle/>
          <a:p>
            <a:pPr algn="ctr"/>
            <a:r>
              <a:rPr lang="ru-RU" dirty="0" smtClean="0"/>
              <a:t>Петь Тамара начала очень рано, примерно с трёх лет. Пела в основном песни из популярных кинофильмов.  В девять лет она записалась в детский коллектив Владимира Сергеевича Локтева, где и пела, и танцевала. Через год юную артистку ансамбля Локтева перевели в хор, где она за восемь лет приобрела музыкально-сценический опыт. Знаменитый детский коллектив участвовал в правительственных концертах, </a:t>
            </a:r>
          </a:p>
          <a:p>
            <a:pPr algn="ctr"/>
            <a:r>
              <a:rPr lang="ru-RU" dirty="0" smtClean="0"/>
              <a:t>и Тамара Синявская чувствовала себя на сцене, как дома.</a:t>
            </a:r>
          </a:p>
          <a:p>
            <a:pPr algn="ctr"/>
            <a:endParaRPr lang="ru-RU" dirty="0"/>
          </a:p>
        </p:txBody>
      </p:sp>
      <p:pic>
        <p:nvPicPr>
          <p:cNvPr id="3" name="Рисунок 2" descr="син0003.BMP"/>
          <p:cNvPicPr>
            <a:picLocks noChangeAspect="1"/>
          </p:cNvPicPr>
          <p:nvPr/>
        </p:nvPicPr>
        <p:blipFill>
          <a:blip r:embed="rId2" cstate="email"/>
          <a:srcRect/>
          <a:stretch>
            <a:fillRect/>
          </a:stretch>
        </p:blipFill>
        <p:spPr>
          <a:xfrm>
            <a:off x="714348" y="857232"/>
            <a:ext cx="3139222" cy="4643470"/>
          </a:xfrm>
          <a:prstGeom prst="rect">
            <a:avLst/>
          </a:prstGeom>
          <a:ln>
            <a:solidFill>
              <a:srgbClr val="9613BF"/>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857232"/>
            <a:ext cx="3571900" cy="5078313"/>
          </a:xfrm>
          <a:prstGeom prst="rect">
            <a:avLst/>
          </a:prstGeom>
          <a:noFill/>
        </p:spPr>
        <p:txBody>
          <a:bodyPr wrap="square" rtlCol="0">
            <a:spAutoFit/>
          </a:bodyPr>
          <a:lstStyle/>
          <a:p>
            <a:pPr algn="ctr"/>
            <a:r>
              <a:rPr lang="ru-RU" dirty="0" smtClean="0"/>
              <a:t>По окончании десятого класса Тамара Синявская по совету  Локтева поступила в Музыкальное училище при Московской консерватории. Летом 1964 года она была принята в стажерскую группу Большого театра. Первой ролью молодой дебютантки стал Паж в «</a:t>
            </a:r>
            <a:r>
              <a:rPr lang="ru-RU" dirty="0" err="1" smtClean="0"/>
              <a:t>Риголетто</a:t>
            </a:r>
            <a:r>
              <a:rPr lang="ru-RU" dirty="0" smtClean="0"/>
              <a:t>». Выступление певицы показало, что она словно создана для исполнения «мужских ролей». Её голос, внешние данные великолепно подходили для травести. Чаще всего молодых певиц принимали в театр именно для таких ролей.</a:t>
            </a:r>
            <a:endParaRPr lang="ru-RU" dirty="0"/>
          </a:p>
        </p:txBody>
      </p:sp>
      <p:pic>
        <p:nvPicPr>
          <p:cNvPr id="4" name="Рисунок 3" descr="син0001.BMP"/>
          <p:cNvPicPr>
            <a:picLocks noChangeAspect="1"/>
          </p:cNvPicPr>
          <p:nvPr/>
        </p:nvPicPr>
        <p:blipFill>
          <a:blip r:embed="rId2" cstate="email"/>
          <a:srcRect/>
          <a:stretch>
            <a:fillRect/>
          </a:stretch>
        </p:blipFill>
        <p:spPr>
          <a:xfrm>
            <a:off x="5214942" y="1142984"/>
            <a:ext cx="3046159" cy="4303288"/>
          </a:xfrm>
          <a:prstGeom prst="rect">
            <a:avLst/>
          </a:prstGeom>
          <a:ln>
            <a:solidFill>
              <a:srgbClr val="9613BF"/>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285728"/>
            <a:ext cx="5072098" cy="369332"/>
          </a:xfrm>
          <a:prstGeom prst="rect">
            <a:avLst/>
          </a:prstGeom>
          <a:noFill/>
        </p:spPr>
        <p:txBody>
          <a:bodyPr wrap="square" rtlCol="0">
            <a:spAutoFit/>
          </a:bodyPr>
          <a:lstStyle/>
          <a:p>
            <a:endParaRPr lang="ru-RU" dirty="0"/>
          </a:p>
        </p:txBody>
      </p:sp>
      <p:sp>
        <p:nvSpPr>
          <p:cNvPr id="3" name="Прямоугольник 2"/>
          <p:cNvSpPr/>
          <p:nvPr/>
        </p:nvSpPr>
        <p:spPr>
          <a:xfrm>
            <a:off x="285720" y="928670"/>
            <a:ext cx="4786346" cy="4524315"/>
          </a:xfrm>
          <a:prstGeom prst="rect">
            <a:avLst/>
          </a:prstGeom>
        </p:spPr>
        <p:txBody>
          <a:bodyPr wrap="square">
            <a:spAutoFit/>
          </a:bodyPr>
          <a:lstStyle/>
          <a:p>
            <a:pPr algn="ctr"/>
            <a:r>
              <a:rPr lang="ru-RU" dirty="0" smtClean="0"/>
              <a:t>Когда труппа Большого театра уехала на гастроли в Милан, Синявской предложили исполнить первую большую партию — Ольги из оперы «Евгений Онегин» П.И.Чайковского. Дебют, в котором партнером молодой певицы был замечательный тенор </a:t>
            </a:r>
            <a:r>
              <a:rPr lang="ru-RU" dirty="0" err="1" smtClean="0"/>
              <a:t>Виргилиус</a:t>
            </a:r>
            <a:r>
              <a:rPr lang="ru-RU" dirty="0" smtClean="0"/>
              <a:t> </a:t>
            </a:r>
            <a:r>
              <a:rPr lang="ru-RU" dirty="0" err="1" smtClean="0"/>
              <a:t>Норейка</a:t>
            </a:r>
            <a:r>
              <a:rPr lang="ru-RU" dirty="0" smtClean="0"/>
              <a:t>, прошел блестяще. Это выступление стало важным событием в карьере начинающей певицы: критики и коллеги Тамары Синявской признали ее «лучшей из Ольг». Сергей Лемешев (Владимир Ленский) позже говорил, что его герою много лет не хватало «именно такой прелестной Ольги», которая своим выступлением соединила замысел Пушкина и Чайковского.</a:t>
            </a:r>
            <a:endParaRPr lang="ru-RU" dirty="0"/>
          </a:p>
        </p:txBody>
      </p:sp>
      <p:pic>
        <p:nvPicPr>
          <p:cNvPr id="4" name="Рисунок 3" descr="11.jpg"/>
          <p:cNvPicPr>
            <a:picLocks noChangeAspect="1"/>
          </p:cNvPicPr>
          <p:nvPr/>
        </p:nvPicPr>
        <p:blipFill>
          <a:blip r:embed="rId2"/>
          <a:srcRect/>
          <a:stretch>
            <a:fillRect/>
          </a:stretch>
        </p:blipFill>
        <p:spPr>
          <a:xfrm>
            <a:off x="5429256" y="1071546"/>
            <a:ext cx="3143272" cy="4110433"/>
          </a:xfrm>
          <a:prstGeom prst="rect">
            <a:avLst/>
          </a:prstGeom>
          <a:ln>
            <a:solidFill>
              <a:srgbClr val="9613BF"/>
            </a:solidFill>
          </a:ln>
        </p:spPr>
      </p:pic>
      <p:sp>
        <p:nvSpPr>
          <p:cNvPr id="5" name="TextBox 4"/>
          <p:cNvSpPr txBox="1"/>
          <p:nvPr/>
        </p:nvSpPr>
        <p:spPr>
          <a:xfrm>
            <a:off x="5715008" y="5786454"/>
            <a:ext cx="2857520" cy="584775"/>
          </a:xfrm>
          <a:prstGeom prst="rect">
            <a:avLst/>
          </a:prstGeom>
          <a:noFill/>
        </p:spPr>
        <p:txBody>
          <a:bodyPr wrap="square" rtlCol="0">
            <a:spAutoFit/>
          </a:bodyPr>
          <a:lstStyle/>
          <a:p>
            <a:pPr algn="ctr"/>
            <a:r>
              <a:rPr lang="ru-RU" sz="1600" b="1" i="1" dirty="0" smtClean="0"/>
              <a:t>Ольга, «Евгений Онегин» П.И.Чайковского</a:t>
            </a:r>
            <a:endParaRPr lang="ru-RU" sz="1600" b="1"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43306" y="571480"/>
            <a:ext cx="5072098" cy="5078313"/>
          </a:xfrm>
          <a:prstGeom prst="rect">
            <a:avLst/>
          </a:prstGeom>
          <a:noFill/>
        </p:spPr>
        <p:txBody>
          <a:bodyPr wrap="square" rtlCol="0">
            <a:spAutoFit/>
          </a:bodyPr>
          <a:lstStyle/>
          <a:p>
            <a:pPr algn="ctr"/>
            <a:r>
              <a:rPr lang="ru-RU" dirty="0" smtClean="0"/>
              <a:t>Следующей этапной работой молодой певицы стал </a:t>
            </a:r>
            <a:r>
              <a:rPr lang="ru-RU" dirty="0" err="1" smtClean="0"/>
              <a:t>Ратмир</a:t>
            </a:r>
            <a:r>
              <a:rPr lang="ru-RU" dirty="0" smtClean="0"/>
              <a:t> в опере Глинки «Руслан и Людмила». Дебют прошел удачно. Это решило вопрос о переводе Синявской из стажёров в солисты. Уже первые выступления привлекли к артистке пристальное внимание любителей музыки, критиков, коллег. Всем стало ясно, что на сцене появился новый самобытный талант. Первые успехи и признание не вскружили ей голову: сама Тамара понимала, что ещё надо совершенствовать вокальное мастерство. Исполняя партии контральто и низкого меццо, она мечтала о партиях высокого меццо, но добиться этого было нелегко. Все последующие годы работы в театре для Синявской были годами борьбы за расширение своего голосового диапазона. «Я отвоевывала по нотке», - скажет позже певица.</a:t>
            </a:r>
            <a:endParaRPr lang="ru-RU" dirty="0"/>
          </a:p>
        </p:txBody>
      </p:sp>
      <p:pic>
        <p:nvPicPr>
          <p:cNvPr id="3" name="Рисунок 2" descr="син0005.BMP"/>
          <p:cNvPicPr>
            <a:picLocks noChangeAspect="1"/>
          </p:cNvPicPr>
          <p:nvPr/>
        </p:nvPicPr>
        <p:blipFill>
          <a:blip r:embed="rId2" cstate="email"/>
          <a:srcRect/>
          <a:stretch>
            <a:fillRect/>
          </a:stretch>
        </p:blipFill>
        <p:spPr>
          <a:xfrm>
            <a:off x="428596" y="642918"/>
            <a:ext cx="3000396" cy="4429156"/>
          </a:xfrm>
          <a:prstGeom prst="rect">
            <a:avLst/>
          </a:prstGeom>
          <a:ln>
            <a:solidFill>
              <a:srgbClr val="9613BF"/>
            </a:solidFill>
          </a:ln>
        </p:spPr>
      </p:pic>
      <p:sp>
        <p:nvSpPr>
          <p:cNvPr id="4" name="TextBox 3"/>
          <p:cNvSpPr txBox="1"/>
          <p:nvPr/>
        </p:nvSpPr>
        <p:spPr>
          <a:xfrm>
            <a:off x="785786" y="5429264"/>
            <a:ext cx="2286016" cy="584775"/>
          </a:xfrm>
          <a:prstGeom prst="rect">
            <a:avLst/>
          </a:prstGeom>
          <a:noFill/>
        </p:spPr>
        <p:txBody>
          <a:bodyPr wrap="square" rtlCol="0">
            <a:spAutoFit/>
          </a:bodyPr>
          <a:lstStyle/>
          <a:p>
            <a:pPr algn="ctr"/>
            <a:r>
              <a:rPr lang="ru-RU" sz="1600" b="1" i="1" dirty="0" err="1" smtClean="0"/>
              <a:t>Ратмир</a:t>
            </a:r>
            <a:r>
              <a:rPr lang="ru-RU" sz="1600" b="1" i="1" dirty="0" smtClean="0"/>
              <a:t>, «Руслан и Людмила» Глинки</a:t>
            </a:r>
            <a:endParaRPr lang="ru-RU" sz="1600" b="1"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357166"/>
            <a:ext cx="7000924" cy="1477328"/>
          </a:xfrm>
          <a:prstGeom prst="rect">
            <a:avLst/>
          </a:prstGeom>
          <a:noFill/>
        </p:spPr>
        <p:txBody>
          <a:bodyPr wrap="square" rtlCol="0">
            <a:spAutoFit/>
          </a:bodyPr>
          <a:lstStyle/>
          <a:p>
            <a:pPr algn="ctr"/>
            <a:r>
              <a:rPr lang="ru-RU" dirty="0" smtClean="0"/>
              <a:t>За несколько первых лет работы в театре Синявская спела несколько десятков различных партий. Большинство из них были небольшие, но среди них такие, которые вошли в летопись музыкального театра. Это </a:t>
            </a:r>
            <a:r>
              <a:rPr lang="ru-RU" dirty="0" err="1" smtClean="0"/>
              <a:t>Кончаковна</a:t>
            </a:r>
            <a:r>
              <a:rPr lang="ru-RU" dirty="0" smtClean="0"/>
              <a:t> в «Князе Игоре» Бородина, </a:t>
            </a:r>
            <a:r>
              <a:rPr lang="ru-RU" dirty="0" err="1" smtClean="0"/>
              <a:t>Оберон</a:t>
            </a:r>
            <a:r>
              <a:rPr lang="ru-RU" dirty="0" smtClean="0"/>
              <a:t> в опере Б.Бриттена «Сон в летнюю ночь».</a:t>
            </a:r>
            <a:endParaRPr lang="ru-RU" dirty="0"/>
          </a:p>
        </p:txBody>
      </p:sp>
      <p:sp>
        <p:nvSpPr>
          <p:cNvPr id="3" name="Прямоугольник 2"/>
          <p:cNvSpPr/>
          <p:nvPr/>
        </p:nvSpPr>
        <p:spPr>
          <a:xfrm>
            <a:off x="3714744" y="2857496"/>
            <a:ext cx="5072098" cy="2585323"/>
          </a:xfrm>
          <a:prstGeom prst="rect">
            <a:avLst/>
          </a:prstGeom>
        </p:spPr>
        <p:txBody>
          <a:bodyPr wrap="square">
            <a:spAutoFit/>
          </a:bodyPr>
          <a:lstStyle/>
          <a:p>
            <a:pPr algn="ctr"/>
            <a:r>
              <a:rPr lang="ru-RU" b="1" i="1" dirty="0" smtClean="0"/>
              <a:t>«Неотъемлемое качество всех образов </a:t>
            </a:r>
          </a:p>
          <a:p>
            <a:pPr algn="ctr"/>
            <a:r>
              <a:rPr lang="ru-RU" b="1" i="1" dirty="0" smtClean="0"/>
              <a:t>Тамары Синявской – обаяние. Я считаю обаяние главным, непременным достоинством артиста. Без обаяния ничего не стоят все другие его качества. Тамара это знает и не боится быть на сцене обаятельной».</a:t>
            </a:r>
          </a:p>
          <a:p>
            <a:pPr algn="ctr"/>
            <a:endParaRPr lang="ru-RU" b="1" dirty="0" smtClean="0"/>
          </a:p>
          <a:p>
            <a:pPr algn="r"/>
            <a:r>
              <a:rPr lang="ru-RU" b="1" dirty="0" smtClean="0"/>
              <a:t>Сергей Лемешев</a:t>
            </a:r>
            <a:endParaRPr lang="ru-RU" b="1" dirty="0"/>
          </a:p>
        </p:txBody>
      </p:sp>
      <p:pic>
        <p:nvPicPr>
          <p:cNvPr id="5" name="Рисунок 4" descr="син0002.BMP"/>
          <p:cNvPicPr>
            <a:picLocks noChangeAspect="1"/>
          </p:cNvPicPr>
          <p:nvPr/>
        </p:nvPicPr>
        <p:blipFill>
          <a:blip r:embed="rId2" cstate="email"/>
          <a:srcRect/>
          <a:stretch>
            <a:fillRect/>
          </a:stretch>
        </p:blipFill>
        <p:spPr>
          <a:xfrm>
            <a:off x="428596" y="2071678"/>
            <a:ext cx="3119752" cy="4143404"/>
          </a:xfrm>
          <a:prstGeom prst="rect">
            <a:avLst/>
          </a:prstGeom>
          <a:ln>
            <a:solidFill>
              <a:srgbClr val="9613BF"/>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4000504"/>
            <a:ext cx="8143932" cy="2585323"/>
          </a:xfrm>
          <a:prstGeom prst="rect">
            <a:avLst/>
          </a:prstGeom>
          <a:noFill/>
        </p:spPr>
        <p:txBody>
          <a:bodyPr wrap="square" rtlCol="0">
            <a:spAutoFit/>
          </a:bodyPr>
          <a:lstStyle/>
          <a:p>
            <a:pPr algn="ctr"/>
            <a:r>
              <a:rPr lang="ru-RU" dirty="0" smtClean="0"/>
              <a:t>С 1968 года начинается серия блестящих выступлений Синявской на международных конкурсах, где в течение трёх лет она завоевывает три золотые медали. В 1969 году Синявская получила Гран-при и золотую медаль на Международном конкурсе вокалистов в Бельгии. Газета «</a:t>
            </a:r>
            <a:r>
              <a:rPr lang="ru-RU" dirty="0" err="1" smtClean="0"/>
              <a:t>Лё</a:t>
            </a:r>
            <a:r>
              <a:rPr lang="ru-RU" dirty="0" smtClean="0"/>
              <a:t> </a:t>
            </a:r>
            <a:r>
              <a:rPr lang="ru-RU" dirty="0" err="1" smtClean="0"/>
              <a:t>жур</a:t>
            </a:r>
            <a:r>
              <a:rPr lang="ru-RU" dirty="0" smtClean="0"/>
              <a:t>» писала: «Ни одного упрека нельзя предъявить Тамаре Синявской, обладающей одним из прекраснейших голосов, которые нам доводилось когда-либо слышать… С редкой музыкальностью и большим чувством она исполняет «Сегидилью» из «</a:t>
            </a:r>
            <a:r>
              <a:rPr lang="ru-RU" dirty="0" err="1" smtClean="0"/>
              <a:t>Кармен</a:t>
            </a:r>
            <a:r>
              <a:rPr lang="ru-RU" dirty="0" smtClean="0"/>
              <a:t>». Также безупречно ее французское произношение. Это поистине великое искусство». </a:t>
            </a:r>
            <a:endParaRPr lang="ru-RU" dirty="0"/>
          </a:p>
        </p:txBody>
      </p:sp>
      <p:pic>
        <p:nvPicPr>
          <p:cNvPr id="3" name="Рисунок 2" descr="20.jpg"/>
          <p:cNvPicPr>
            <a:picLocks noChangeAspect="1"/>
          </p:cNvPicPr>
          <p:nvPr/>
        </p:nvPicPr>
        <p:blipFill>
          <a:blip r:embed="rId2" cstate="email"/>
          <a:stretch>
            <a:fillRect/>
          </a:stretch>
        </p:blipFill>
        <p:spPr>
          <a:xfrm>
            <a:off x="3357554" y="357166"/>
            <a:ext cx="5133353" cy="3357571"/>
          </a:xfrm>
          <a:prstGeom prst="rect">
            <a:avLst/>
          </a:prstGeom>
          <a:ln>
            <a:solidFill>
              <a:srgbClr val="9613BF"/>
            </a:solidFill>
          </a:ln>
        </p:spPr>
      </p:pic>
      <p:sp>
        <p:nvSpPr>
          <p:cNvPr id="5" name="TextBox 4"/>
          <p:cNvSpPr txBox="1"/>
          <p:nvPr/>
        </p:nvSpPr>
        <p:spPr>
          <a:xfrm>
            <a:off x="714348" y="642918"/>
            <a:ext cx="2214578" cy="830997"/>
          </a:xfrm>
          <a:prstGeom prst="rect">
            <a:avLst/>
          </a:prstGeom>
          <a:noFill/>
        </p:spPr>
        <p:txBody>
          <a:bodyPr wrap="square" rtlCol="0">
            <a:spAutoFit/>
          </a:bodyPr>
          <a:lstStyle/>
          <a:p>
            <a:pPr algn="ctr"/>
            <a:r>
              <a:rPr lang="ru-RU" sz="1600" b="1" i="1" dirty="0" smtClean="0"/>
              <a:t>Концерт в Большом зале Московской консерватории</a:t>
            </a:r>
            <a:endParaRPr lang="ru-RU" sz="1600" b="1"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6314" y="1571612"/>
            <a:ext cx="4000528" cy="3416320"/>
          </a:xfrm>
          <a:prstGeom prst="rect">
            <a:avLst/>
          </a:prstGeom>
          <a:noFill/>
        </p:spPr>
        <p:txBody>
          <a:bodyPr wrap="square" rtlCol="0">
            <a:spAutoFit/>
          </a:bodyPr>
          <a:lstStyle/>
          <a:p>
            <a:pPr algn="ctr"/>
            <a:r>
              <a:rPr lang="ru-RU" dirty="0" smtClean="0"/>
              <a:t>Русский женский характер Синявской удалось воплотить во многих спектаклях Большого театра. Галерея созданных ею образов в операх русских композиторов богата и разнообразна. Но самая любимая – Любаша в опере Римского-Корсакова «Царская невеста». В этой опере она сначала исполняла партию сенной девушки, потом Дуняшу – подругу Марфы. </a:t>
            </a:r>
            <a:endParaRPr lang="ru-RU" dirty="0"/>
          </a:p>
        </p:txBody>
      </p:sp>
      <p:pic>
        <p:nvPicPr>
          <p:cNvPr id="4" name="Рисунок 3" descr="син0007.BMP"/>
          <p:cNvPicPr>
            <a:picLocks noChangeAspect="1"/>
          </p:cNvPicPr>
          <p:nvPr/>
        </p:nvPicPr>
        <p:blipFill>
          <a:blip r:embed="rId2" cstate="email"/>
          <a:srcRect/>
          <a:stretch>
            <a:fillRect/>
          </a:stretch>
        </p:blipFill>
        <p:spPr>
          <a:xfrm>
            <a:off x="857224" y="214290"/>
            <a:ext cx="3429024" cy="4937795"/>
          </a:xfrm>
          <a:prstGeom prst="rect">
            <a:avLst/>
          </a:prstGeom>
          <a:ln>
            <a:solidFill>
              <a:srgbClr val="9613BF"/>
            </a:solidFill>
          </a:ln>
        </p:spPr>
      </p:pic>
      <p:sp>
        <p:nvSpPr>
          <p:cNvPr id="5" name="TextBox 4"/>
          <p:cNvSpPr txBox="1"/>
          <p:nvPr/>
        </p:nvSpPr>
        <p:spPr>
          <a:xfrm>
            <a:off x="1428728" y="5429264"/>
            <a:ext cx="2214578" cy="584775"/>
          </a:xfrm>
          <a:prstGeom prst="rect">
            <a:avLst/>
          </a:prstGeom>
          <a:noFill/>
        </p:spPr>
        <p:txBody>
          <a:bodyPr wrap="square" rtlCol="0">
            <a:spAutoFit/>
          </a:bodyPr>
          <a:lstStyle/>
          <a:p>
            <a:pPr algn="ctr"/>
            <a:r>
              <a:rPr lang="ru-RU" sz="1600" b="1" i="1" dirty="0" smtClean="0"/>
              <a:t>Любаша в опере «Царская невеста»</a:t>
            </a:r>
            <a:endParaRPr lang="ru-RU" sz="1600" b="1" i="1"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TotalTime>
  <Words>1432</Words>
  <PresentationFormat>Экран (4:3)</PresentationFormat>
  <Paragraphs>51</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98</cp:revision>
  <dcterms:modified xsi:type="dcterms:W3CDTF">2018-06-05T04:49:38Z</dcterms:modified>
</cp:coreProperties>
</file>