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3" r:id="rId8"/>
    <p:sldId id="271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9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4131621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158" y="2786058"/>
            <a:ext cx="45005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Medium" pitchFamily="34" charset="0"/>
              </a:rPr>
              <a:t>Маэстро Мравинский</a:t>
            </a:r>
            <a:endParaRPr lang="ru-RU" sz="5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43174" y="214290"/>
            <a:ext cx="56436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bg1"/>
                </a:solidFill>
                <a:latin typeface="Franklin Gothic Medium" pitchFamily="34" charset="0"/>
              </a:rPr>
              <a:t>ИИЦ – Научная библиотека представляет  виртуальную выставку к 115-летию </a:t>
            </a:r>
          </a:p>
          <a:p>
            <a:pPr algn="ctr"/>
            <a:r>
              <a:rPr lang="ru-RU" sz="2000" b="1" i="1" dirty="0" smtClean="0">
                <a:solidFill>
                  <a:schemeClr val="bg1"/>
                </a:solidFill>
                <a:latin typeface="Franklin Gothic Medium" pitchFamily="34" charset="0"/>
              </a:rPr>
              <a:t>со дня рождения Евгения Мравинского</a:t>
            </a:r>
            <a:endParaRPr lang="ru-RU" sz="2000" b="1" i="1" dirty="0">
              <a:solidFill>
                <a:schemeClr val="bg1"/>
              </a:solidFill>
              <a:latin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nii_volnistyy_fon_svetlyy_43976_2560x160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910" y="1571612"/>
            <a:ext cx="31432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Однажды жена поставила Мравинскому пластинку с записью одного из балетов Стравинского. Послушав её, дирижёр с горечью воскликнул: «Кто сделал эту запись? Ведь как играют, как по форме прекрасно, мне с моими так никогда не сделать!» «Это ты, - сказала Мравинскому жена. – Это твой оркестр».</a:t>
            </a:r>
            <a:endParaRPr lang="ru-RU" dirty="0"/>
          </a:p>
        </p:txBody>
      </p:sp>
      <p:pic>
        <p:nvPicPr>
          <p:cNvPr id="4" name="Рисунок 3" descr="балет0009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214810" y="1357298"/>
            <a:ext cx="4214842" cy="3857652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nii_volnistyy_fon_svetlyy_43976_2560x160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28794" y="214290"/>
            <a:ext cx="67151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Мравинский был дирижёром авторитарного и в то же время академического типа, стремившимся к максимально полной проработке интерпретации, вплоть до мельчайших деталей. Его манере были присущи скупой жест, жёсткая воля, сдержанность эмоций, прекрасное чувство формы, и в то же время она воплощала духовную сосредоточенность мастера.</a:t>
            </a:r>
            <a:endParaRPr lang="ru-RU" dirty="0"/>
          </a:p>
        </p:txBody>
      </p:sp>
      <p:pic>
        <p:nvPicPr>
          <p:cNvPr id="4" name="Рисунок 3" descr="балет0004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785786" y="2214554"/>
            <a:ext cx="2603298" cy="4214842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5" name="Рисунок 4" descr="балет0002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4429124" y="2285992"/>
            <a:ext cx="2571768" cy="4203851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nii_volnistyy_fon_svetlyy_43976_2560x160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8662" y="4357694"/>
            <a:ext cx="7786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достаточно широком в стилистическом отношении, хотя и не слишком большом репертуаре Мравинского предпочтение отдавалось русской музыке, в том числе современной, а в западноевропейской классике – Бетховену, Брамсу, Вагнеру, Р.Штраусу, </a:t>
            </a:r>
            <a:r>
              <a:rPr lang="ru-RU" dirty="0" err="1" smtClean="0"/>
              <a:t>Брукнеру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 descr="no20_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857232"/>
            <a:ext cx="4371975" cy="299085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500694" y="714356"/>
            <a:ext cx="29289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/>
              <a:t>Евгений Мравинский </a:t>
            </a:r>
          </a:p>
          <a:p>
            <a:pPr algn="ctr"/>
            <a:r>
              <a:rPr lang="ru-RU" sz="1600" i="1" dirty="0" smtClean="0"/>
              <a:t>с женой Александрой Вавилиной-Мравинской (первой флейтой оркестра)</a:t>
            </a:r>
            <a:endParaRPr lang="ru-RU" sz="1600" i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nii_volnistyy_fon_svetlyy_43976_2560x160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472" y="500042"/>
            <a:ext cx="75724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/>
              <a:t>«Вообще-то публика – это прекрасная условность. Хорошо, что люди приходят в концерт, я спиной всегда чувствую, какой сегодня зал. Но играть надо для Господа Бога».</a:t>
            </a:r>
          </a:p>
          <a:p>
            <a:endParaRPr lang="ru-RU" sz="2000" dirty="0" smtClean="0"/>
          </a:p>
          <a:p>
            <a:pPr algn="r"/>
            <a:r>
              <a:rPr lang="ru-RU" sz="2000" dirty="0" smtClean="0"/>
              <a:t>Е.Мравинский</a:t>
            </a:r>
            <a:endParaRPr lang="ru-RU" sz="2000" dirty="0"/>
          </a:p>
        </p:txBody>
      </p:sp>
      <p:pic>
        <p:nvPicPr>
          <p:cNvPr id="5" name="Рисунок 4" descr="балет0003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357422" y="2214554"/>
            <a:ext cx="3143272" cy="419461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nii_volnistyy_fon_svetlyy_43976_2560x160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57554" y="928670"/>
            <a:ext cx="514353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Каждый концерт Мравинского – и дома, и за рубежом – становился событием. Заграничные гастроли оркестра оборачивались триумфом советской музыкальной культуры повсюду: от Японии до США. Но с особым нетерпением ждали, когда маэстро встанет за пульт в родном Большом зале. От его фигуры слушатели получали почти эстетическое удовольствие. Главное удовольствие получали те меломаны, которые располагались во время концертов на хорах Большого зала – как раз напротив дирижёра. Они видели лицо Олимпийца, напрямую беседующего со Всевышним при помощи музыки. В культурной жизни  Ленинграда величественная фигура Мравинского играла большую, почти культовую, роль, символизируя преемственность традиций.</a:t>
            </a:r>
            <a:endParaRPr lang="ru-RU" dirty="0"/>
          </a:p>
        </p:txBody>
      </p:sp>
      <p:pic>
        <p:nvPicPr>
          <p:cNvPr id="5" name="Рисунок 4" descr="Копия балет000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42910" y="1357298"/>
            <a:ext cx="2344334" cy="371477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nii_volnistyy_fon_svetlyy_43976_2560x160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357166"/>
            <a:ext cx="8501122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Medium" pitchFamily="34" charset="0"/>
                <a:ea typeface="Times New Roman" pitchFamily="18" charset="0"/>
                <a:cs typeface="Tahoma" pitchFamily="34" charset="0"/>
              </a:rPr>
              <a:t>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СПИСОК ИСПОЛЬЗОВАННОЙ ЛИТЕРАТУРЫ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Барутчева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, Э. Дни Мравинского в Эстонии [Текст] / Э.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Барутчева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 // Музыкальная академия. – 2003. - № 3. – С. 38-39.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Вавилина – Мравинская, А. М. Неизбывно благодарение Мравинскому [Текст] / А. М. Вавилина – Мравинская // Музыкальная академия. – 2003. - № 3. – С. 32-37.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Вавилина – Мравинская, А. М. Шелест ржи он записывал нотами [Текст] / А. М. Вавилина – Мравинская // Музыкальная академия. – 2003. - № 3. – С. 44-45.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Золотов, А. Искусство его – Неопалимая купина [Текст] /А. Золотов // Музыкальная академия. – 2003. - № 3. – С. 29-32.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Золотов, А. Листопад или в минуты музыки [Текст] / А. Золотов. – М. : Современник, 1989. – 398 с.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Мастера музыки и балета. Герои социалистического труда [Текст] / сост. Л. Гинзбург. – М. : Советский композитор, 1978. – 316 с.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Мастера музыки, искусства и архитектуры [Текст] / сост. Н. Б. Сергеева. — М. : Вече, 2008. — 400 с.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ahoma" pitchFamily="34" charset="0"/>
              </a:rPr>
              <a:t>Моргунов, Сергей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. Музыкальные технологии Евгения Мравинского [Текст] / С. Моргунов // Творчество народов мира. — 2013. — № 1. — С. 86-96.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Мравинский, Е.А. Из дневников [Текст] / Е. Мравинский // Музыкальная академия. – 2003. - № 3. – С. 46-52.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ahoma" pitchFamily="34" charset="0"/>
              </a:rPr>
              <a:t>Очаковская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ahoma" pitchFamily="34" charset="0"/>
              </a:rPr>
              <a:t>, О. О.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 Страницы музыкальной жизни. 1968 [Текст] / сост. О. О.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Очаковская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. — М. : Совет. композитор, 1969. — 183 с.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Райскин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, И. Остановись, мгновенье, ты прекрасно : из балетного прошлого Е. Мравинского [Текст] /И.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Райскин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  // Музыкальная академия. – 2003. - № 3. –С. 42-43.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nii_volnistyy_fon_svetlyy_43976_2560x160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8596" y="200024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Еще при жизни его называли «великим», благоговейно помещая имя </a:t>
            </a:r>
            <a:r>
              <a:rPr lang="ru-RU" dirty="0" smtClean="0"/>
              <a:t>Евгения Мравинского (1903-1988) </a:t>
            </a:r>
            <a:r>
              <a:rPr lang="ru-RU" dirty="0" smtClean="0"/>
              <a:t>в один ряд с теми дирижёрами, кто прочно обосновался на музыкальном Олимпе: </a:t>
            </a:r>
            <a:r>
              <a:rPr lang="ru-RU" dirty="0" err="1" smtClean="0"/>
              <a:t>Карояном</a:t>
            </a:r>
            <a:r>
              <a:rPr lang="ru-RU" dirty="0" smtClean="0"/>
              <a:t>, Тосканини, Вальтером, </a:t>
            </a:r>
            <a:r>
              <a:rPr lang="ru-RU" dirty="0" err="1" smtClean="0"/>
              <a:t>Фуртвенглером</a:t>
            </a:r>
            <a:r>
              <a:rPr lang="ru-RU" dirty="0" smtClean="0"/>
              <a:t>. С рождения будущий маэстро был окружен миром  звуков. И этому миру он посвятил долгую и прекрасную жизнь.</a:t>
            </a:r>
            <a:endParaRPr lang="ru-RU" dirty="0"/>
          </a:p>
        </p:txBody>
      </p:sp>
      <p:pic>
        <p:nvPicPr>
          <p:cNvPr id="4" name="Рисунок 3" descr="2238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857232"/>
            <a:ext cx="3205368" cy="4019357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nii_volnistyy_fon_svetlyy_43976_2560x160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34" y="214290"/>
            <a:ext cx="80724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Евгений Мравинский родился 4 июня 1903 года в музыкальной дворянской семье. В 1924 году поступил в Ленинградскую консерваторию, где вначале занимался в классе композиции, а с 1927 года – в классе </a:t>
            </a:r>
            <a:r>
              <a:rPr lang="ru-RU" dirty="0" err="1" smtClean="0"/>
              <a:t>дирижирования</a:t>
            </a:r>
            <a:r>
              <a:rPr lang="ru-RU" dirty="0" smtClean="0"/>
              <a:t>. В 1932 году дебютировал в Мариинском, </a:t>
            </a:r>
            <a:r>
              <a:rPr lang="ru-RU" dirty="0" err="1" smtClean="0"/>
              <a:t>продирижировав</a:t>
            </a:r>
            <a:r>
              <a:rPr lang="ru-RU" dirty="0" smtClean="0"/>
              <a:t> балетом «Спящая красавица» Чайковского. В 1932-1938 годах был дирижёром этого театра (преимущественно балетного репертуара), после победы в конкурсе дирижеров  возглавил в 1938 году Симфонический оркестр Ленинградской филармонии и оставался на этом посту до конца своих дней.</a:t>
            </a:r>
            <a:endParaRPr lang="ru-RU" dirty="0"/>
          </a:p>
        </p:txBody>
      </p:sp>
      <p:pic>
        <p:nvPicPr>
          <p:cNvPr id="6" name="Рисунок 5" descr="балет0001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357290" y="2571744"/>
            <a:ext cx="2500330" cy="401528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286248" y="5786454"/>
            <a:ext cx="2928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/>
              <a:t>Е. Мравинский с матерью </a:t>
            </a:r>
          </a:p>
          <a:p>
            <a:pPr algn="ctr"/>
            <a:r>
              <a:rPr lang="ru-RU" sz="1600" i="1" dirty="0" smtClean="0"/>
              <a:t>Елизаветой Николаевной</a:t>
            </a:r>
            <a:endParaRPr lang="ru-RU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nii_volnistyy_fon_svetlyy_43976_2560x160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34" y="500042"/>
            <a:ext cx="70723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Самой значительной в своей жизни Евгений Мравинский называл встречу с Д.Шостаковичем. В 1948 году, после печально известного постановления ЦК КПСС  о музыке, после исполнения Пятой симфонии Шостаковича Мравинский не стал кланяться публике –он взял с пульта партитуру симфонии и многозначительно потряс ею в воздухе. Поступок по тем временам достаточно смелый, ибо только что Шостакович был назван первым в числе лидеров «антинародного направления в музыке».</a:t>
            </a:r>
            <a:endParaRPr lang="ru-RU" dirty="0"/>
          </a:p>
        </p:txBody>
      </p:sp>
      <p:pic>
        <p:nvPicPr>
          <p:cNvPr id="5" name="Рисунок 4" descr="QWyQnWORlVslVbxQkWqtWP.jpg"/>
          <p:cNvPicPr>
            <a:picLocks noChangeAspect="1"/>
          </p:cNvPicPr>
          <p:nvPr/>
        </p:nvPicPr>
        <p:blipFill>
          <a:blip r:embed="rId3"/>
          <a:srcRect t="12500" r="-1" b="12499"/>
          <a:stretch>
            <a:fillRect/>
          </a:stretch>
        </p:blipFill>
        <p:spPr>
          <a:xfrm>
            <a:off x="785786" y="3214686"/>
            <a:ext cx="5143536" cy="2893239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215074" y="5429264"/>
            <a:ext cx="221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/>
              <a:t>Е.Мравинский и Д.Шостакович, 1957 г.</a:t>
            </a:r>
            <a:endParaRPr lang="ru-RU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nii_volnistyy_fon_svetlyy_43976_2560x160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8662" y="428604"/>
            <a:ext cx="75009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Евгений Мравинский слыл очень строгим и суровым дирижёром. Однако, несмотря на легенды о его деспотизме, при нём расцвело много дирижёров – самостоятельных мастеров. Сергей Слонимский считает, что с Мравинским кончилась эпоха больших творческих репетиций, индивидуальной работы с музыкантами, эпоха, когда каждый концерт был новым  шагом искусства. </a:t>
            </a:r>
            <a:endParaRPr lang="ru-RU" dirty="0"/>
          </a:p>
        </p:txBody>
      </p:sp>
      <p:pic>
        <p:nvPicPr>
          <p:cNvPr id="4" name="Рисунок 3" descr="7676_original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500166" y="2543636"/>
            <a:ext cx="3071834" cy="402863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4714876" y="5786454"/>
            <a:ext cx="27737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/>
              <a:t>Л.А.Руссов. Портрет Е.Мравинского, 1957г.</a:t>
            </a:r>
            <a:endParaRPr lang="ru-RU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nii_volnistyy_fon_svetlyy_43976_2560x160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158" y="428604"/>
            <a:ext cx="85011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Всегда сдержанный и немногословный, Мравинский производил  почти гипнотическое впечатление и в общении, и за дирижёрским пультом. Возглавляя в течение рекордных 50 лет до своей смерти в 1988 году симфонический оркестр Ленинградской филармонии, он превратил его в коллектив, обладающий высоким профессионализмом и пользующийся международной известностью. Мравинский сделал его лучшим оркестром страны.  </a:t>
            </a:r>
            <a:endParaRPr lang="ru-RU" dirty="0"/>
          </a:p>
        </p:txBody>
      </p:sp>
      <p:pic>
        <p:nvPicPr>
          <p:cNvPr id="4" name="Рисунок 3" descr="балет0005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071538" y="2714620"/>
            <a:ext cx="2545492" cy="35719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5" name="Рисунок 4" descr="балет0006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4286248" y="2714620"/>
            <a:ext cx="2514461" cy="3751081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nii_volnistyy_fon_svetlyy_43976_2560x160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8596" y="642918"/>
            <a:ext cx="464347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историю музыки ХХ века Мравинский вошёл также как первый исполнитель 6 из 15 симфоний Шостаковича, из которых Восьмая, одна из самых значительных, Мравинскому же и посвящена. Выдающийся дирижёр ХХ века, Мравинский был и остается не просто исполнителем, интерпретатором чужой музыки, но художником-творцом. Всю страсть своей души, всю мощь интеллекта, огромную культуру, чисто композиторскую интуицию, великий артистический дар и несравненную волю он вложил в создание эталонной авторской традиции исполнения симфоний Шостаковича, сообщив ей масштабность, чистоту стиля  и при этом трепетное, живое ощущение реальной человеческой личности современника.</a:t>
            </a:r>
            <a:endParaRPr lang="ru-RU" dirty="0"/>
          </a:p>
        </p:txBody>
      </p:sp>
      <p:pic>
        <p:nvPicPr>
          <p:cNvPr id="5" name="Рисунок 4" descr="РусовA Leningrad Symphony. Conductor Eugene Mravinsky. 1980. Oil on canvas, 174 x 122._0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357818" y="707869"/>
            <a:ext cx="3214710" cy="467590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429256" y="5643578"/>
            <a:ext cx="3429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err="1" smtClean="0"/>
              <a:t>Л.А.Русов</a:t>
            </a:r>
            <a:r>
              <a:rPr lang="ru-RU" sz="1600" i="1" dirty="0" smtClean="0"/>
              <a:t>.  </a:t>
            </a:r>
            <a:r>
              <a:rPr lang="ru-RU" sz="1600" i="1" dirty="0" err="1" smtClean="0"/>
              <a:t>Лениградская</a:t>
            </a:r>
            <a:r>
              <a:rPr lang="ru-RU" sz="1600" i="1" dirty="0" smtClean="0"/>
              <a:t> симфония. Дирижирует </a:t>
            </a:r>
          </a:p>
          <a:p>
            <a:pPr algn="ctr"/>
            <a:r>
              <a:rPr lang="ru-RU" sz="1600" i="1" dirty="0" smtClean="0"/>
              <a:t>Е.Мравинский, 1980 г.</a:t>
            </a:r>
            <a:endParaRPr lang="ru-RU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nii_volnistyy_fon_svetlyy_43976_2560x160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158" y="428604"/>
            <a:ext cx="435771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Изумительно дирижировал , или, как говорят музыканты, ставил</a:t>
            </a:r>
          </a:p>
          <a:p>
            <a:pPr algn="ctr"/>
            <a:r>
              <a:rPr lang="ru-RU" dirty="0" smtClean="0"/>
              <a:t>Мравинский музыку Чайковского и</a:t>
            </a:r>
          </a:p>
          <a:p>
            <a:pPr algn="ctr"/>
            <a:r>
              <a:rPr lang="ru-RU" dirty="0" smtClean="0"/>
              <a:t>Стравинского. Достигал он таких высот с помощью тщательнейшей подготовки. Сидел днями и ночами, изучая партитуру, а затем на бесконечных репетициях буквально выматывал из своих оркестрантов душу.</a:t>
            </a:r>
            <a:endParaRPr lang="ru-RU" dirty="0"/>
          </a:p>
        </p:txBody>
      </p:sp>
      <p:pic>
        <p:nvPicPr>
          <p:cNvPr id="4" name="Рисунок 3" descr="балет0008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072066" y="1000108"/>
            <a:ext cx="3357586" cy="5216249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6" name="Рисунок 5" descr="балет0007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714348" y="3071810"/>
            <a:ext cx="3407857" cy="3286148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nii_volnistyy_fon_svetlyy_43976_2560x160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57620" y="428604"/>
            <a:ext cx="49292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Интерпретации Мравинского иногда сравнивали с рентгеном, он словно просвечивал музыкальное произведение насквозь, обнажая его структуру. Это  особенно соответствовало </a:t>
            </a:r>
            <a:r>
              <a:rPr lang="ru-RU" dirty="0" err="1" smtClean="0"/>
              <a:t>классицистским</a:t>
            </a:r>
            <a:r>
              <a:rPr lang="ru-RU" dirty="0" smtClean="0"/>
              <a:t> произведениям Стравинского. Мравинский был лучшим в мире его толкователем.</a:t>
            </a:r>
            <a:endParaRPr lang="ru-RU" dirty="0"/>
          </a:p>
        </p:txBody>
      </p:sp>
      <p:pic>
        <p:nvPicPr>
          <p:cNvPr id="4" name="Рисунок 3" descr="балет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57224" y="1000108"/>
            <a:ext cx="2670307" cy="3857652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5" name="Рисунок 4" descr="балет0001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4214810" y="2714620"/>
            <a:ext cx="2377456" cy="3714775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3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1121</Words>
  <PresentationFormat>Экран (4:3)</PresentationFormat>
  <Paragraphs>41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69</cp:revision>
  <dcterms:modified xsi:type="dcterms:W3CDTF">2018-05-29T05:39:42Z</dcterms:modified>
</cp:coreProperties>
</file>