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59" r:id="rId7"/>
    <p:sldId id="263" r:id="rId8"/>
    <p:sldId id="269" r:id="rId9"/>
    <p:sldId id="264" r:id="rId10"/>
    <p:sldId id="265" r:id="rId11"/>
    <p:sldId id="266" r:id="rId12"/>
    <p:sldId id="267" r:id="rId13"/>
    <p:sldId id="271" r:id="rId14"/>
    <p:sldId id="261" r:id="rId15"/>
    <p:sldId id="268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0000"/>
    <a:srgbClr val="FF6565"/>
    <a:srgbClr val="D2201C"/>
    <a:srgbClr val="E00644"/>
    <a:srgbClr val="FF5D5D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642918"/>
            <a:ext cx="42148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«Сердце, способное мыслить»</a:t>
            </a:r>
            <a:endParaRPr lang="ru-RU" sz="5400" b="1" i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5" name="Рисунок 4" descr="Charles_Gounod_001.jpg"/>
          <p:cNvPicPr>
            <a:picLocks noChangeAspect="1"/>
          </p:cNvPicPr>
          <p:nvPr/>
        </p:nvPicPr>
        <p:blipFill>
          <a:blip r:embed="rId2"/>
          <a:srcRect r="3089"/>
          <a:stretch>
            <a:fillRect/>
          </a:stretch>
        </p:blipFill>
        <p:spPr>
          <a:xfrm>
            <a:off x="5072066" y="1000108"/>
            <a:ext cx="3527400" cy="4839492"/>
          </a:xfrm>
          <a:prstGeom prst="rect">
            <a:avLst/>
          </a:prstGeom>
          <a:solidFill>
            <a:schemeClr val="accent2"/>
          </a:solidFill>
          <a:ln w="28575">
            <a:solidFill>
              <a:srgbClr val="BC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00034" y="4857760"/>
            <a:ext cx="392909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Bookman Old Style" pitchFamily="18" charset="0"/>
              </a:rPr>
              <a:t>ИИЦ – Научная библиотека представляет виртуальную выставку к 200-летию со дня рождения Шарля </a:t>
            </a:r>
            <a:r>
              <a:rPr lang="ru-RU" b="1" i="1" dirty="0" err="1" smtClean="0">
                <a:solidFill>
                  <a:srgbClr val="C00000"/>
                </a:solidFill>
                <a:latin typeface="Bookman Old Style" pitchFamily="18" charset="0"/>
              </a:rPr>
              <a:t>Гуно</a:t>
            </a:r>
            <a:endParaRPr lang="ru-RU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1481935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14348" y="642918"/>
            <a:ext cx="3300221" cy="4214842"/>
          </a:xfrm>
          <a:prstGeom prst="rect">
            <a:avLst/>
          </a:prstGeom>
          <a:solidFill>
            <a:schemeClr val="accent2"/>
          </a:solidFill>
          <a:ln>
            <a:solidFill>
              <a:srgbClr val="D2201C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429124" y="642918"/>
            <a:ext cx="392909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Менее широко обрисован Фауст – преимущественно в той же романсовой манере, но в более пылком, восторженном преломлении. Иной полюс драмы воплощен в образе Мефистофеля. В музыке он характеризуется интонацией, выдержанной в ключе иронической галантности. Правда жизни, воплощенная в  лучших сценах оперы, поэтическая цельность выражения, естественность музыкального языка – всё это является залогом популярности оперы «Фауст».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571480"/>
            <a:ext cx="81439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dirty="0" smtClean="0"/>
              <a:t>После Фауста появились «</a:t>
            </a:r>
            <a:r>
              <a:rPr lang="ru-RU" dirty="0" err="1" smtClean="0"/>
              <a:t>Филемон</a:t>
            </a:r>
            <a:r>
              <a:rPr lang="ru-RU" dirty="0" smtClean="0"/>
              <a:t> и </a:t>
            </a:r>
            <a:r>
              <a:rPr lang="ru-RU" dirty="0" err="1" smtClean="0"/>
              <a:t>Бавкида</a:t>
            </a:r>
            <a:r>
              <a:rPr lang="ru-RU" dirty="0" smtClean="0"/>
              <a:t>» (1860), сюжет которой заимствован из «Метаморфоз» Овидия; «Царица Савская» (1862) по арабской сказке Ж. </a:t>
            </a:r>
            <a:r>
              <a:rPr lang="ru-RU" dirty="0" err="1" smtClean="0"/>
              <a:t>де-Нерваля</a:t>
            </a:r>
            <a:r>
              <a:rPr lang="ru-RU" dirty="0" smtClean="0"/>
              <a:t>; «</a:t>
            </a:r>
            <a:r>
              <a:rPr lang="ru-RU" dirty="0" err="1" smtClean="0"/>
              <a:t>Мирейль</a:t>
            </a:r>
            <a:r>
              <a:rPr lang="ru-RU" dirty="0" smtClean="0"/>
              <a:t>» (1864) и не принесшая успеха композитору комическая опера «Голубка» (1860). Интересно, что </a:t>
            </a:r>
            <a:r>
              <a:rPr lang="ru-RU" dirty="0" err="1" smtClean="0"/>
              <a:t>Гуно</a:t>
            </a:r>
            <a:r>
              <a:rPr lang="ru-RU" dirty="0" smtClean="0"/>
              <a:t> скептически относился к своим творениям.</a:t>
            </a:r>
          </a:p>
        </p:txBody>
      </p:sp>
      <p:pic>
        <p:nvPicPr>
          <p:cNvPr id="3" name="Рисунок 2" descr="балет0009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214414" y="2214554"/>
            <a:ext cx="3000396" cy="4213061"/>
          </a:xfrm>
          <a:prstGeom prst="rect">
            <a:avLst/>
          </a:prstGeom>
          <a:ln>
            <a:solidFill>
              <a:srgbClr val="BC0000"/>
            </a:solidFill>
          </a:ln>
        </p:spPr>
      </p:pic>
      <p:pic>
        <p:nvPicPr>
          <p:cNvPr id="5" name="Рисунок 4" descr="балет0010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714876" y="2285992"/>
            <a:ext cx="3023691" cy="4214842"/>
          </a:xfrm>
          <a:prstGeom prst="rect">
            <a:avLst/>
          </a:prstGeom>
          <a:ln>
            <a:solidFill>
              <a:srgbClr val="BC0000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42852"/>
            <a:ext cx="81439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dirty="0" smtClean="0"/>
              <a:t>Второй вершиной оперного творчества </a:t>
            </a:r>
            <a:r>
              <a:rPr lang="ru-RU" dirty="0" err="1" smtClean="0"/>
              <a:t>Гуно</a:t>
            </a:r>
            <a:r>
              <a:rPr lang="ru-RU" dirty="0" smtClean="0"/>
              <a:t> стала опера «Ромео и Джульетта» (1867) (по В. Шекспиру). Композитор работал над ней с большим увлечением. «Я ясно вижу перед собою их обоих: я слышу их; но достаточно ли хорошо я увидел? Так ли, верно ли я услышал обоих влюбленных?» — писал композитор своей жене. «Ромео и Джульетта» была поставлена в 1867 г. в год Всемирной выставки в Париже на сцене Лирического театра. Хотя трагедия Шекспира в опере трактуется  в духе лирической драмы, лучшие номера оперы – к ним относятся четыре дуэта главных героев, вальс Джульетты, каватина Ромео – обладают эмоциональной непосредственностью, правдивостью декламации и мелодической красотой, которые характерны для стиля </a:t>
            </a:r>
            <a:r>
              <a:rPr lang="ru-RU" dirty="0" err="1" smtClean="0"/>
              <a:t>Гуно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 descr="101254391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142976" y="3571876"/>
            <a:ext cx="2291844" cy="2928958"/>
          </a:xfrm>
          <a:prstGeom prst="rect">
            <a:avLst/>
          </a:prstGeom>
          <a:ln>
            <a:solidFill>
              <a:srgbClr val="D2201C"/>
            </a:solidFill>
          </a:ln>
        </p:spPr>
      </p:pic>
      <p:pic>
        <p:nvPicPr>
          <p:cNvPr id="4" name="Рисунок 3" descr="101022425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429124" y="3571876"/>
            <a:ext cx="2303870" cy="3000371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929066"/>
            <a:ext cx="79296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1870-е годы </a:t>
            </a:r>
            <a:r>
              <a:rPr lang="ru-RU" dirty="0" err="1" smtClean="0"/>
              <a:t>Гуно</a:t>
            </a:r>
            <a:r>
              <a:rPr lang="ru-RU" dirty="0" smtClean="0"/>
              <a:t> вновь попал под влияние клерикальных настроений. Усилившаяся религиозность явилась главной причиной упадка его творчества. Написав ряд неудачных опер, </a:t>
            </a:r>
            <a:r>
              <a:rPr lang="ru-RU" dirty="0" err="1" smtClean="0"/>
              <a:t>Гуно</a:t>
            </a:r>
            <a:r>
              <a:rPr lang="ru-RU" dirty="0" smtClean="0"/>
              <a:t> отошел от музыкального театра, предпочтя ему духовную музыку. В последние годы он занимается литературно-критической деятельностью, поддерживая произведения Сен-Санса. Он написал предисловие к изданию писем Г.Берлиоза, книгу «Дон Жуан» Моцарта», автобиографию и многое другое.</a:t>
            </a:r>
            <a:endParaRPr lang="ru-RU" dirty="0"/>
          </a:p>
        </p:txBody>
      </p:sp>
      <p:pic>
        <p:nvPicPr>
          <p:cNvPr id="3" name="Рисунок 2" descr="балет0011.JPG"/>
          <p:cNvPicPr>
            <a:picLocks noChangeAspect="1"/>
          </p:cNvPicPr>
          <p:nvPr/>
        </p:nvPicPr>
        <p:blipFill>
          <a:blip r:embed="rId2" cstate="screen"/>
          <a:srcRect r="-84"/>
          <a:stretch>
            <a:fillRect/>
          </a:stretch>
        </p:blipFill>
        <p:spPr>
          <a:xfrm>
            <a:off x="1142976" y="214290"/>
            <a:ext cx="2567718" cy="3514649"/>
          </a:xfrm>
          <a:prstGeom prst="rect">
            <a:avLst/>
          </a:prstGeom>
          <a:ln>
            <a:solidFill>
              <a:srgbClr val="BC0000"/>
            </a:solidFill>
          </a:ln>
        </p:spPr>
      </p:pic>
      <p:pic>
        <p:nvPicPr>
          <p:cNvPr id="4" name="Рисунок 3" descr="балет001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286248" y="214291"/>
            <a:ext cx="2553534" cy="3585592"/>
          </a:xfrm>
          <a:prstGeom prst="rect">
            <a:avLst/>
          </a:prstGeom>
          <a:ln>
            <a:solidFill>
              <a:srgbClr val="BC0000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1357298"/>
            <a:ext cx="48577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 наследии </a:t>
            </a:r>
            <a:r>
              <a:rPr lang="ru-RU" dirty="0" err="1" smtClean="0"/>
              <a:t>Гуно</a:t>
            </a:r>
            <a:r>
              <a:rPr lang="ru-RU" dirty="0" smtClean="0"/>
              <a:t> есть две работы, которые как бы расширяют наше представление о таланте композитора и свидетельствуют о его незаурядных литературных способностях. Одна из них посвящена опере В. А. Моцарта «</a:t>
            </a:r>
            <a:r>
              <a:rPr lang="ru-RU" dirty="0" err="1" smtClean="0"/>
              <a:t>Дон-Жуан</a:t>
            </a:r>
            <a:r>
              <a:rPr lang="ru-RU" dirty="0" smtClean="0"/>
              <a:t>», другая представляет собой мемуары «Воспоминания артиста», в которых открылись новые грани характера и личности </a:t>
            </a:r>
            <a:r>
              <a:rPr lang="ru-RU" dirty="0" err="1" smtClean="0"/>
              <a:t>Гуно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1010614297.jpg"/>
          <p:cNvPicPr>
            <a:picLocks noChangeAspect="1"/>
          </p:cNvPicPr>
          <p:nvPr/>
        </p:nvPicPr>
        <p:blipFill>
          <a:blip r:embed="rId2"/>
          <a:srcRect l="4348"/>
          <a:stretch>
            <a:fillRect/>
          </a:stretch>
        </p:blipFill>
        <p:spPr>
          <a:xfrm>
            <a:off x="5500694" y="1000108"/>
            <a:ext cx="3143272" cy="4214842"/>
          </a:xfrm>
          <a:prstGeom prst="rect">
            <a:avLst/>
          </a:prstGeom>
          <a:ln>
            <a:solidFill>
              <a:srgbClr val="D2201C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7686" y="1714488"/>
            <a:ext cx="4286248" cy="286232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fontAlgn="base"/>
            <a:r>
              <a:rPr lang="ru-RU" dirty="0" smtClean="0"/>
              <a:t>Шарль </a:t>
            </a:r>
            <a:r>
              <a:rPr lang="ru-RU" dirty="0" err="1" smtClean="0"/>
              <a:t>Гуно</a:t>
            </a:r>
            <a:r>
              <a:rPr lang="ru-RU" dirty="0" smtClean="0"/>
              <a:t> – автор двенадцати опер, свыше ста романсов, большого числа духовных сочинений, которыми он начал и которыми закончил свой творческий путь, ряда инструментальных </a:t>
            </a:r>
            <a:r>
              <a:rPr lang="ru-RU" dirty="0" smtClean="0"/>
              <a:t>произведений, в </a:t>
            </a:r>
            <a:r>
              <a:rPr lang="ru-RU" dirty="0" smtClean="0"/>
              <a:t>том числе трех симфоний, последняя – для духовых </a:t>
            </a:r>
            <a:r>
              <a:rPr lang="ru-RU" dirty="0" smtClean="0"/>
              <a:t>инструментов.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3" name="Рисунок 2" descr="0_a72ca_c3942643_XL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85786" y="785794"/>
            <a:ext cx="3429024" cy="4572032"/>
          </a:xfrm>
          <a:prstGeom prst="rect">
            <a:avLst/>
          </a:prstGeom>
          <a:ln>
            <a:solidFill>
              <a:srgbClr val="BC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857224" y="5715016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/>
              <a:t>Памятник Шарлю </a:t>
            </a:r>
            <a:r>
              <a:rPr lang="ru-RU" sz="1600" i="1" dirty="0" err="1" smtClean="0"/>
              <a:t>Г</a:t>
            </a:r>
            <a:r>
              <a:rPr lang="ru-RU" sz="1600" i="1" dirty="0" err="1" smtClean="0"/>
              <a:t>уно</a:t>
            </a:r>
            <a:r>
              <a:rPr lang="ru-RU" sz="1600" i="1" dirty="0" smtClean="0"/>
              <a:t> в парке </a:t>
            </a:r>
            <a:r>
              <a:rPr lang="ru-RU" sz="1600" i="1" dirty="0" err="1" smtClean="0"/>
              <a:t>Монсо</a:t>
            </a:r>
            <a:r>
              <a:rPr lang="ru-RU" sz="1600" i="1" dirty="0" smtClean="0"/>
              <a:t> в Париже</a:t>
            </a:r>
            <a:endParaRPr lang="ru-RU" sz="1600" i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142852"/>
            <a:ext cx="8786874" cy="65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Список использованной литературы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Артемова, Евгения. Опера в Москве: премьеры сезона [Текст] / Евгения Артемова // Музыкальная академия. — 2015. — № 1. — С. 88-94. 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Гуно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 Шарль. Баллада Маргариты. Ария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Балкис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 [Ноты] : из оперы "Фауст" : для С в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сопровожд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.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фп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. / Ш.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Гуно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. — М. : Музыка, 1966. — 16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c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Гуно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 Шарль. Вокальные сочинения [Ноты] : для высок. голоса в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сопровожд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.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фп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. / Ш.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Гуно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. — М. : Музыка, 1985. — 32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c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. 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Гуно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 Шарль. Куплеты Мефистофеля [Ноты] : из оперы "Фауст" : для Б с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фп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. / Ш.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Гуно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. — М. :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Музгиз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, 1958. — 8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c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. 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Гуно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 Шарль. Фауст [Ноты] : опера в пяти д.:[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перелож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. для пения с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фп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.] / Ш.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Гуно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. — Клавир. — М. : Изд-во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Юргенсона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, [1905]. — 185 с. 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Гуно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 Шарль. Фауст [Ноты] : опера в четырех д., восьми карт. с прологом :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перелож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. для пения с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фп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. / Ш.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Гуно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 ;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либр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. М.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Карре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, Ж.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Барбье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 ; пер. П. Калашникова. — Клавир. — М. : Музыка, 1976. — 400 с. 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Гуно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, Ш. "Ромео и Джульетта" Ш.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Гуно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 [Текст] : опер. либретто / Ш.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Гуно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. — М. :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Музгиз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, 1960. — 72 с.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Гуно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, Ш. Воспоминания артиста [Текст] / Ш.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Гуно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 ; пер. М. П. Волконского ; вступ. ст. и примеч. Б. В.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Левика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. — М. :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Музгиз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, 1962. — 120 с.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Друскин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, М. История зарубежной музыки [Текст].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Вып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. 4. Вторая половина XIX века / М.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Друскин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. — / 6-е изд. — М. : Музыка, 1983. — 528 с.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Матусевич, Александр. Актуализация "Фаусту" к лицу [Текст] / А. Матусевич // Музыкальная жизнь. — 2015. — № 10. — С. 20-21. 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Морозов, Дмитрий.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Фаустофель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: два в одном [Текст] / Д. Морозов // Музыкальная жизнь. — 2013. — № 9. — С. 20-21. 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Нестьева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, Марина. Новые узнавания, старые издержки, вечные проблемы. [Текст] / Марина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Нестьева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 // Музыкальная академия. — 2015. — № 2. — С. 78-84.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Садых-Заде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Гюляра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. Под бледным ликом луны [Текст] / Г.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Садых-Заде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 // Музыкальная жизнь. — 2013. — № 5. — С. 20-21. 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1400" b="1" dirty="0" err="1" smtClean="0"/>
              <a:t>Самин</a:t>
            </a:r>
            <a:r>
              <a:rPr lang="ru-RU" sz="1400" b="1" dirty="0" smtClean="0"/>
              <a:t>, Д. К. Сто великих композиторов. — М. : Вече, 2002. — 624с. 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Сурнина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, Наталия. Радикальная режиссура музыке не помеха [Текст] / Н.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Сурнина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 // Музыкальная жизнь. — 2016. — № 12. — С. 100-103. 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Федосова, Э. "Фауст" Ш.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Гуно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ahoma" pitchFamily="34" charset="0"/>
              </a:rPr>
              <a:t> [Текст] / Э. Федосова. — М. : Музыка, 1966. — 68 с. 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9124" y="500042"/>
            <a:ext cx="435768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Шарль Франсуа </a:t>
            </a:r>
            <a:r>
              <a:rPr lang="ru-RU" b="1" dirty="0" err="1" smtClean="0">
                <a:latin typeface="Bookman Old Style" pitchFamily="18" charset="0"/>
              </a:rPr>
              <a:t>Гуно</a:t>
            </a:r>
            <a:r>
              <a:rPr lang="ru-RU" dirty="0" smtClean="0">
                <a:latin typeface="Bookman Old Style" pitchFamily="18" charset="0"/>
              </a:rPr>
              <a:t> </a:t>
            </a:r>
          </a:p>
          <a:p>
            <a:pPr algn="ctr"/>
            <a:r>
              <a:rPr lang="ru-RU" dirty="0" smtClean="0">
                <a:latin typeface="Bookman Old Style" pitchFamily="18" charset="0"/>
              </a:rPr>
              <a:t>( 1818–1893) –  французский композитор, музыкальный критик, писатель-мемуарист. Творчество Шарля </a:t>
            </a:r>
            <a:r>
              <a:rPr lang="ru-RU" dirty="0" err="1" smtClean="0">
                <a:latin typeface="Bookman Old Style" pitchFamily="18" charset="0"/>
              </a:rPr>
              <a:t>Гуно</a:t>
            </a:r>
            <a:r>
              <a:rPr lang="ru-RU" dirty="0" smtClean="0">
                <a:latin typeface="Bookman Old Style" pitchFamily="18" charset="0"/>
              </a:rPr>
              <a:t> способствовало развитию музыкального театра, утверждению нового жанра 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smtClean="0">
                <a:latin typeface="Bookman Old Style" pitchFamily="18" charset="0"/>
              </a:rPr>
              <a:t>лирической оперы, в основе которого лежало стремление правдиво показывать жизнь простого человека с его интимными душевными переживаниями. </a:t>
            </a:r>
            <a:r>
              <a:rPr lang="ru-RU" dirty="0" err="1" smtClean="0">
                <a:latin typeface="Bookman Old Style" pitchFamily="18" charset="0"/>
              </a:rPr>
              <a:t>Гуно</a:t>
            </a:r>
            <a:r>
              <a:rPr lang="ru-RU" dirty="0" smtClean="0">
                <a:latin typeface="Bookman Old Style" pitchFamily="18" charset="0"/>
              </a:rPr>
              <a:t> оказал большое воздействие на творчество своих младших современников и композиторов последующих поколений.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5" name="Рисунок 4" descr="13869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571480"/>
            <a:ext cx="3071834" cy="4853498"/>
          </a:xfrm>
          <a:prstGeom prst="rect">
            <a:avLst/>
          </a:prstGeom>
          <a:ln>
            <a:solidFill>
              <a:srgbClr val="BC0000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алет000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714348" y="1255246"/>
            <a:ext cx="3214710" cy="4745508"/>
          </a:xfrm>
          <a:prstGeom prst="rect">
            <a:avLst/>
          </a:prstGeom>
          <a:ln>
            <a:solidFill>
              <a:srgbClr val="BC0000"/>
            </a:solidFill>
          </a:ln>
        </p:spPr>
      </p:pic>
      <p:pic>
        <p:nvPicPr>
          <p:cNvPr id="3" name="Рисунок 2" descr="балет0003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714612" y="2143116"/>
            <a:ext cx="3071834" cy="4446207"/>
          </a:xfrm>
          <a:prstGeom prst="rect">
            <a:avLst/>
          </a:prstGeom>
          <a:ln>
            <a:solidFill>
              <a:srgbClr val="BC00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286248" y="28572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/>
              <a:t>«Когда я сочиняю, я проникаюсь чувствами, словами, характером человека, и я позволяю </a:t>
            </a:r>
          </a:p>
          <a:p>
            <a:r>
              <a:rPr lang="ru-RU" b="1" i="1" dirty="0" smtClean="0"/>
              <a:t>своему сердцу говорить».</a:t>
            </a:r>
          </a:p>
          <a:p>
            <a:endParaRPr lang="ru-RU" i="1" dirty="0" smtClean="0"/>
          </a:p>
          <a:p>
            <a:pPr algn="r"/>
            <a:r>
              <a:rPr lang="ru-RU" b="1" dirty="0" smtClean="0"/>
              <a:t>Шарль </a:t>
            </a:r>
            <a:r>
              <a:rPr lang="ru-RU" b="1" dirty="0" err="1" smtClean="0"/>
              <a:t>Гуно</a:t>
            </a:r>
            <a:endParaRPr lang="ru-RU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29124" y="642918"/>
            <a:ext cx="421484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Шарль </a:t>
            </a:r>
            <a:r>
              <a:rPr lang="ru-RU" dirty="0" err="1" smtClean="0"/>
              <a:t>Гуно</a:t>
            </a:r>
            <a:r>
              <a:rPr lang="ru-RU" dirty="0" smtClean="0"/>
              <a:t> родился в Париже в творческой семье. С детства солировал в церковном хоре, сочинял музыку, изучал теорию музыки. Под впечатлением оперы Моцарта  «Дон Жуан»  и всего творчества композитора </a:t>
            </a:r>
            <a:r>
              <a:rPr lang="ru-RU" dirty="0" smtClean="0"/>
              <a:t>в целом формировались </a:t>
            </a:r>
            <a:r>
              <a:rPr lang="ru-RU" dirty="0" smtClean="0"/>
              <a:t>музыкальные взгляды молодого Шарля </a:t>
            </a:r>
            <a:r>
              <a:rPr lang="ru-RU" dirty="0" err="1" smtClean="0"/>
              <a:t>Гуно</a:t>
            </a:r>
            <a:r>
              <a:rPr lang="ru-RU" dirty="0" smtClean="0"/>
              <a:t>.</a:t>
            </a:r>
          </a:p>
          <a:p>
            <a:pPr algn="ctr"/>
            <a:r>
              <a:rPr lang="ru-RU" dirty="0" smtClean="0"/>
              <a:t>В 1838 году он поступает в Парижскую консерваторию, в 1939 году получает Римскую премию, которая дает ему возможность на правах стипендиата провести два года в Италии и некоторое время в Германии и Вене. Он </a:t>
            </a:r>
            <a:r>
              <a:rPr lang="ru-RU" dirty="0" smtClean="0"/>
              <a:t>увлекся </a:t>
            </a:r>
            <a:r>
              <a:rPr lang="ru-RU" dirty="0" smtClean="0"/>
              <a:t>произведениями Баха, Шумана, Мендельсона, Шуберта, что позднее сказалось на его творчестве.</a:t>
            </a:r>
            <a:endParaRPr lang="ru-RU" dirty="0"/>
          </a:p>
        </p:txBody>
      </p:sp>
      <p:pic>
        <p:nvPicPr>
          <p:cNvPr id="5" name="Рисунок 4" descr="Portrait_of_Charles_Gounod-789x102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71472" y="571480"/>
            <a:ext cx="3429024" cy="4450342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428596" y="5429264"/>
            <a:ext cx="33575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Bookman Old Style" pitchFamily="18" charset="0"/>
              </a:rPr>
              <a:t>Портрет молодого </a:t>
            </a:r>
          </a:p>
          <a:p>
            <a:pPr algn="ctr"/>
            <a:r>
              <a:rPr lang="ru-RU" sz="1600" dirty="0" smtClean="0">
                <a:latin typeface="Bookman Old Style" pitchFamily="18" charset="0"/>
              </a:rPr>
              <a:t>Шарля </a:t>
            </a:r>
            <a:r>
              <a:rPr lang="ru-RU" sz="1600" dirty="0" err="1" smtClean="0">
                <a:latin typeface="Bookman Old Style" pitchFamily="18" charset="0"/>
              </a:rPr>
              <a:t>Гуно</a:t>
            </a:r>
            <a:r>
              <a:rPr lang="ru-RU" sz="1600" dirty="0" smtClean="0">
                <a:latin typeface="Bookman Old Style" pitchFamily="18" charset="0"/>
              </a:rPr>
              <a:t>.</a:t>
            </a:r>
          </a:p>
          <a:p>
            <a:pPr algn="ctr"/>
            <a:r>
              <a:rPr lang="ru-RU" sz="1600" dirty="0" smtClean="0">
                <a:latin typeface="Bookman Old Style" pitchFamily="18" charset="0"/>
              </a:rPr>
              <a:t>Худ. Жан </a:t>
            </a:r>
            <a:r>
              <a:rPr lang="ru-RU" sz="1600" dirty="0" err="1" smtClean="0">
                <a:latin typeface="Bookman Old Style" pitchFamily="18" charset="0"/>
              </a:rPr>
              <a:t>Энгр</a:t>
            </a:r>
            <a:r>
              <a:rPr lang="ru-RU" sz="1600" dirty="0" smtClean="0">
                <a:latin typeface="Bookman Old Style" pitchFamily="18" charset="0"/>
              </a:rPr>
              <a:t>.</a:t>
            </a:r>
            <a:endParaRPr lang="ru-RU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285728"/>
            <a:ext cx="82153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 возвращении в Париж </a:t>
            </a:r>
            <a:r>
              <a:rPr lang="ru-RU" dirty="0" err="1" smtClean="0"/>
              <a:t>Гуно</a:t>
            </a:r>
            <a:r>
              <a:rPr lang="ru-RU" dirty="0" smtClean="0"/>
              <a:t> работает органистом и регентом в церкви и сочиняет духовную музыку. Композитор  даже помышляет о духовной карьере и начинает посещать проповеди доминиканского ордена. И всё-таки в 1848 году он обращается к опере, так как считает, что только театр дает возможность композитору ежедневно общаться с публикой. Премьера оперы «Сафо» состоялась в 1851 году, в 1854 – </a:t>
            </a:r>
            <a:r>
              <a:rPr lang="ru-RU" dirty="0" smtClean="0"/>
              <a:t>премьера оперы </a:t>
            </a:r>
            <a:r>
              <a:rPr lang="ru-RU" dirty="0" smtClean="0"/>
              <a:t>«Окровавленная монахиня», которые не имели успеха, так как отличались неровностью и мелодраматизмом.</a:t>
            </a:r>
            <a:endParaRPr lang="ru-RU" dirty="0"/>
          </a:p>
        </p:txBody>
      </p:sp>
      <p:pic>
        <p:nvPicPr>
          <p:cNvPr id="4" name="Рисунок 3" descr="балет0005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071538" y="3143248"/>
            <a:ext cx="2353403" cy="3293480"/>
          </a:xfrm>
          <a:prstGeom prst="rect">
            <a:avLst/>
          </a:prstGeom>
          <a:ln>
            <a:solidFill>
              <a:srgbClr val="BC0000"/>
            </a:solidFill>
          </a:ln>
        </p:spPr>
      </p:pic>
      <p:pic>
        <p:nvPicPr>
          <p:cNvPr id="5" name="Рисунок 4" descr="балет0006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000496" y="3124904"/>
            <a:ext cx="2357454" cy="3375906"/>
          </a:xfrm>
          <a:prstGeom prst="rect">
            <a:avLst/>
          </a:prstGeom>
          <a:ln>
            <a:solidFill>
              <a:srgbClr val="BC0000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балет0008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500694" y="142852"/>
            <a:ext cx="2786082" cy="4095671"/>
          </a:xfrm>
          <a:prstGeom prst="rect">
            <a:avLst/>
          </a:prstGeom>
          <a:ln>
            <a:solidFill>
              <a:srgbClr val="BC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00034" y="357166"/>
            <a:ext cx="478634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1852 году </a:t>
            </a:r>
            <a:r>
              <a:rPr lang="ru-RU" dirty="0" err="1" smtClean="0"/>
              <a:t>Гуно</a:t>
            </a:r>
            <a:r>
              <a:rPr lang="ru-RU" dirty="0" smtClean="0"/>
              <a:t> становится директором Парижского «</a:t>
            </a:r>
            <a:r>
              <a:rPr lang="ru-RU" dirty="0" err="1" smtClean="0"/>
              <a:t>Орфеона</a:t>
            </a:r>
            <a:r>
              <a:rPr lang="ru-RU" dirty="0" smtClean="0"/>
              <a:t>». Это объединение хоровых и  любительских обществ было </a:t>
            </a:r>
            <a:r>
              <a:rPr lang="ru-RU" dirty="0" smtClean="0"/>
              <a:t>самой массовой </a:t>
            </a:r>
            <a:r>
              <a:rPr lang="ru-RU" dirty="0" smtClean="0"/>
              <a:t>музыкально- просветительской организацией. Чутко уловив склад и характер городской музыки, </a:t>
            </a:r>
            <a:r>
              <a:rPr lang="ru-RU" dirty="0" err="1" smtClean="0"/>
              <a:t>Гуно</a:t>
            </a:r>
            <a:r>
              <a:rPr lang="ru-RU" dirty="0" smtClean="0"/>
              <a:t> обнаружил новые средства музыкально-драматической выразительности. Он открыл во французской оперной и романсовой музыке богатейшие возможности лирики, непосредственной и импульсивной, проникнутой демократическими настроениями.</a:t>
            </a:r>
          </a:p>
          <a:p>
            <a:pPr algn="ctr"/>
            <a:r>
              <a:rPr lang="ru-RU" dirty="0" smtClean="0"/>
              <a:t>В 1858 году состоялась премьера «Лекаря поневоле» ( по Мольеру). Комический сюжет оперы, реальная обстановка действия, живость характеров пробудили новые грани таланта </a:t>
            </a:r>
            <a:r>
              <a:rPr lang="ru-RU" dirty="0" err="1" smtClean="0"/>
              <a:t>Гуно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балет0007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286512" y="2857496"/>
            <a:ext cx="2643206" cy="371477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0879158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642910" y="714356"/>
            <a:ext cx="3143272" cy="4143404"/>
          </a:xfrm>
          <a:prstGeom prst="rect">
            <a:avLst/>
          </a:prstGeom>
          <a:solidFill>
            <a:schemeClr val="accent2"/>
          </a:solidFill>
          <a:ln>
            <a:solidFill>
              <a:srgbClr val="BC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286248" y="857232"/>
            <a:ext cx="40005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полную силу дар композитора проявился в опере «Фауст», </a:t>
            </a:r>
            <a:r>
              <a:rPr lang="ru-RU" dirty="0" smtClean="0"/>
              <a:t>поставленной </a:t>
            </a:r>
            <a:r>
              <a:rPr lang="ru-RU" dirty="0" smtClean="0"/>
              <a:t>в 1859 году. Не сразу зрители полюбили оперу и осознали её новаторскую сущность. Только через десять лет она попала на сцену «Гранд Опера», в 1887 году здесь прошел пятисотый спектакль «Фауста», а в 1894 году праздновалось его тысячное исполнение. «Фауст» явился лучшим творением </a:t>
            </a:r>
            <a:r>
              <a:rPr lang="ru-RU" dirty="0" err="1" smtClean="0"/>
              <a:t>Гуно</a:t>
            </a:r>
            <a:r>
              <a:rPr lang="ru-RU" dirty="0" smtClean="0"/>
              <a:t>, это </a:t>
            </a:r>
            <a:r>
              <a:rPr lang="ru-RU" dirty="0" smtClean="0"/>
              <a:t>классический  образец французской лирической оперы со всеми её достоинствами.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алет.JPG"/>
          <p:cNvPicPr>
            <a:picLocks noChangeAspect="1"/>
          </p:cNvPicPr>
          <p:nvPr/>
        </p:nvPicPr>
        <p:blipFill>
          <a:blip r:embed="rId2" cstate="screen"/>
          <a:srcRect r="-87"/>
          <a:stretch>
            <a:fillRect/>
          </a:stretch>
        </p:blipFill>
        <p:spPr>
          <a:xfrm>
            <a:off x="5429256" y="571479"/>
            <a:ext cx="3143272" cy="4476765"/>
          </a:xfrm>
          <a:prstGeom prst="rect">
            <a:avLst/>
          </a:prstGeom>
          <a:ln>
            <a:solidFill>
              <a:srgbClr val="BC0000"/>
            </a:solidFill>
          </a:ln>
        </p:spPr>
      </p:pic>
      <p:pic>
        <p:nvPicPr>
          <p:cNvPr id="4" name="Рисунок 3" descr="балет000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357290" y="2714620"/>
            <a:ext cx="2853217" cy="3946950"/>
          </a:xfrm>
          <a:prstGeom prst="rect">
            <a:avLst/>
          </a:prstGeom>
          <a:ln>
            <a:solidFill>
              <a:srgbClr val="BC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286248" y="5715016"/>
            <a:ext cx="2571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err="1" smtClean="0"/>
              <a:t>Гуно</a:t>
            </a:r>
            <a:r>
              <a:rPr lang="ru-RU" sz="1600" i="1" dirty="0" smtClean="0"/>
              <a:t> «Фауст», нотное издательство </a:t>
            </a:r>
            <a:r>
              <a:rPr lang="ru-RU" sz="1600" i="1" dirty="0" err="1" smtClean="0"/>
              <a:t>Юргенсона</a:t>
            </a:r>
            <a:r>
              <a:rPr lang="ru-RU" sz="1600" i="1" dirty="0" smtClean="0"/>
              <a:t>, 1905 г.</a:t>
            </a:r>
            <a:endParaRPr lang="ru-RU" sz="160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500042"/>
            <a:ext cx="39290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Bookman Old Style" pitchFamily="18" charset="0"/>
              </a:rPr>
              <a:t>«Искусство </a:t>
            </a:r>
            <a:r>
              <a:rPr lang="ru-RU" b="1" i="1" dirty="0" err="1" smtClean="0">
                <a:latin typeface="Bookman Old Style" pitchFamily="18" charset="0"/>
              </a:rPr>
              <a:t>Гуно</a:t>
            </a:r>
            <a:r>
              <a:rPr lang="ru-RU" b="1" i="1" dirty="0" smtClean="0">
                <a:latin typeface="Bookman Old Style" pitchFamily="18" charset="0"/>
              </a:rPr>
              <a:t> запечатлело мгновение французской чувствительности». </a:t>
            </a:r>
          </a:p>
          <a:p>
            <a:pPr algn="r"/>
            <a:r>
              <a:rPr lang="ru-RU" b="1" i="1" dirty="0" smtClean="0">
                <a:latin typeface="Bookman Old Style" pitchFamily="18" charset="0"/>
              </a:rPr>
              <a:t/>
            </a:r>
            <a:br>
              <a:rPr lang="ru-RU" b="1" i="1" dirty="0" smtClean="0">
                <a:latin typeface="Bookman Old Style" pitchFamily="18" charset="0"/>
              </a:rPr>
            </a:br>
            <a:r>
              <a:rPr lang="ru-RU" b="1" dirty="0" smtClean="0">
                <a:latin typeface="Bookman Old Style" pitchFamily="18" charset="0"/>
              </a:rPr>
              <a:t>Клод Дебюсси</a:t>
            </a:r>
            <a:endParaRPr lang="ru-RU" b="1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357166"/>
            <a:ext cx="5286412" cy="59093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«Глубокое философское содержание </a:t>
            </a:r>
            <a:r>
              <a:rPr lang="ru-RU" i="1" dirty="0" err="1" smtClean="0"/>
              <a:t>гётевского</a:t>
            </a:r>
            <a:r>
              <a:rPr lang="ru-RU" i="1" dirty="0" smtClean="0"/>
              <a:t> Фауста лишь поверхностно затронуто в опере </a:t>
            </a:r>
            <a:r>
              <a:rPr lang="ru-RU" i="1" dirty="0" err="1" smtClean="0"/>
              <a:t>Гуно</a:t>
            </a:r>
            <a:r>
              <a:rPr lang="ru-RU" i="1" dirty="0" smtClean="0"/>
              <a:t>. Её сюжет трактован в лирико-бытовом аспекте: любовная драма Маргариты заняла главенствующее положение, оттеснив на второй план  центральные  образы Фауста и Мефистофеля. Но эта драма раскрыта в музыке человечно и правдиво, на широком фоне жизни, с реалистическим художественным совершенством… Центральный образ Маргариты принадлежит к лучшим созданиям </a:t>
            </a:r>
            <a:r>
              <a:rPr lang="ru-RU" i="1" dirty="0" err="1" smtClean="0"/>
              <a:t>Гуно</a:t>
            </a:r>
            <a:r>
              <a:rPr lang="ru-RU" i="1" dirty="0" smtClean="0"/>
              <a:t>, хотя и отличается от литературного источника – с нём больше французских, чем немецких национальных черт. Композитор тонко передает разнообразную гамму любовных переживаний Маргариты».</a:t>
            </a:r>
          </a:p>
          <a:p>
            <a:pPr algn="ctr"/>
            <a:endParaRPr lang="ru-RU" dirty="0" smtClean="0"/>
          </a:p>
          <a:p>
            <a:pPr algn="r"/>
            <a:r>
              <a:rPr lang="ru-RU" dirty="0" smtClean="0"/>
              <a:t> М. </a:t>
            </a:r>
            <a:r>
              <a:rPr lang="ru-RU" dirty="0" err="1" smtClean="0"/>
              <a:t>Друскин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 descr="M._Druskin__Istoriya_zarubezhnoj_muzyki._Vypusk_4._Vtoraya_polovina_19_veka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1357298"/>
            <a:ext cx="2714644" cy="4261991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2">
      <a:majorFont>
        <a:latin typeface="Bookman Old Style"/>
        <a:ea typeface=""/>
        <a:cs typeface=""/>
      </a:majorFont>
      <a:minorFont>
        <a:latin typeface="Bookman Old Styl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943</Words>
  <PresentationFormat>Экран (4:3)</PresentationFormat>
  <Paragraphs>47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94</cp:revision>
  <dcterms:modified xsi:type="dcterms:W3CDTF">2018-05-24T05:48:09Z</dcterms:modified>
</cp:coreProperties>
</file>