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7" r:id="rId13"/>
    <p:sldId id="266" r:id="rId14"/>
    <p:sldId id="268" r:id="rId15"/>
    <p:sldId id="271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9E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79000"/>
              </a:srgbClr>
            </a:gs>
            <a:gs pos="39999">
              <a:srgbClr val="85C2FF">
                <a:alpha val="77000"/>
              </a:srgbClr>
            </a:gs>
            <a:gs pos="54000">
              <a:srgbClr val="C4D6EB">
                <a:alpha val="93000"/>
              </a:srgbClr>
            </a:gs>
            <a:gs pos="100000">
              <a:srgbClr val="FFEBFA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285728"/>
            <a:ext cx="69294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200" b="1" i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0909E7"/>
                </a:solidFill>
                <a:latin typeface="Cambria" pitchFamily="18" charset="0"/>
              </a:rPr>
              <a:t>Учить прекрасному</a:t>
            </a:r>
            <a:endParaRPr lang="ru-RU" sz="5200" b="1" i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0909E7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5357826"/>
            <a:ext cx="728667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i="1" dirty="0" smtClean="0">
                <a:solidFill>
                  <a:srgbClr val="0909E7"/>
                </a:solidFill>
                <a:latin typeface="Cambria" pitchFamily="18" charset="0"/>
              </a:rPr>
              <a:t>ИИЦ – Научная библиотека представляет виртуальную выставку к 280-летию со дня основания Академии русского балета имени А.Я.Вагановой</a:t>
            </a:r>
            <a:endParaRPr lang="ru-RU" sz="1900" b="1" i="1" dirty="0">
              <a:solidFill>
                <a:srgbClr val="0909E7"/>
              </a:solidFill>
              <a:latin typeface="Cambria" pitchFamily="18" charset="0"/>
            </a:endParaRPr>
          </a:p>
        </p:txBody>
      </p:sp>
      <p:pic>
        <p:nvPicPr>
          <p:cNvPr id="6" name="Рисунок 5" descr="DS2EmC-U8AEiVk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14480" y="1428736"/>
            <a:ext cx="5297610" cy="3650936"/>
          </a:xfrm>
          <a:prstGeom prst="rect">
            <a:avLst/>
          </a:prstGeom>
          <a:ln>
            <a:solidFill>
              <a:srgbClr val="0909E7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000108"/>
            <a:ext cx="34290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Методика А.Вагановой изложена в её книге «Основы классического танца», которая выдержала девять изданий и переведена на многие языки. Для Вагановой-педагога основой выразительности танца является осмысленность техники, строгая постановка корпуса, позиций рук и ног. Среди  учеников Вагановой – М.Семёнова, Г.Уланова </a:t>
            </a:r>
            <a:endParaRPr lang="ru-RU" dirty="0" smtClean="0"/>
          </a:p>
          <a:p>
            <a:pPr algn="ctr"/>
            <a:r>
              <a:rPr lang="ru-RU" dirty="0" smtClean="0"/>
              <a:t>и </a:t>
            </a:r>
            <a:r>
              <a:rPr lang="ru-RU" dirty="0" smtClean="0"/>
              <a:t>другие.</a:t>
            </a:r>
            <a:endParaRPr lang="ru-RU" dirty="0"/>
          </a:p>
        </p:txBody>
      </p:sp>
      <p:pic>
        <p:nvPicPr>
          <p:cNvPr id="3" name="Рисунок 2" descr="9374548210_7ec01f6dc4_b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86314" y="428604"/>
            <a:ext cx="3468231" cy="4786346"/>
          </a:xfrm>
          <a:prstGeom prst="rect">
            <a:avLst/>
          </a:prstGeom>
          <a:ln>
            <a:solidFill>
              <a:srgbClr val="0909E7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715008" y="550070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А.Я.Ваганова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алет00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00430" y="142852"/>
            <a:ext cx="5357818" cy="3788133"/>
          </a:xfrm>
          <a:prstGeom prst="rect">
            <a:avLst/>
          </a:prstGeom>
          <a:ln>
            <a:solidFill>
              <a:srgbClr val="0909E7"/>
            </a:solidFill>
          </a:ln>
        </p:spPr>
      </p:pic>
      <p:pic>
        <p:nvPicPr>
          <p:cNvPr id="3" name="Рисунок 2" descr="балет000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34" y="3071810"/>
            <a:ext cx="5232877" cy="3640929"/>
          </a:xfrm>
          <a:prstGeom prst="rect">
            <a:avLst/>
          </a:prstGeom>
          <a:ln>
            <a:solidFill>
              <a:srgbClr val="0909E7"/>
            </a:solidFill>
          </a:ln>
        </p:spPr>
      </p:pic>
      <p:pic>
        <p:nvPicPr>
          <p:cNvPr id="2" name="Рисунок 1" descr="балет000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85720" y="357166"/>
            <a:ext cx="2741240" cy="3929090"/>
          </a:xfrm>
          <a:prstGeom prst="rect">
            <a:avLst/>
          </a:prstGeom>
          <a:ln>
            <a:solidFill>
              <a:srgbClr val="0909E7"/>
            </a:solidFill>
          </a:ln>
        </p:spPr>
      </p:pic>
      <p:pic>
        <p:nvPicPr>
          <p:cNvPr id="4" name="Рисунок 3" descr="балет000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10148" y="2786058"/>
            <a:ext cx="2676086" cy="3857652"/>
          </a:xfrm>
          <a:prstGeom prst="rect">
            <a:avLst/>
          </a:prstGeom>
          <a:ln>
            <a:solidFill>
              <a:srgbClr val="0909E7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435771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900" dirty="0" smtClean="0"/>
              <a:t>Галина Сергеевна Уланова – не просто выдающаяся, всемирно известная балерина, это – целая эпоха в истории русского балета, его национальная гордость, его золотая страница. Уланова принесла на сцену совершенно особую духовную атмосферу, сумев достичь удивительной гармонии,  внешней и внутренней пластичности,  и стала живой легендой.</a:t>
            </a:r>
          </a:p>
          <a:p>
            <a:pPr algn="ctr"/>
            <a:endParaRPr lang="ru-RU" altLang="ru-RU" sz="1900" dirty="0" smtClean="0"/>
          </a:p>
        </p:txBody>
      </p:sp>
      <p:pic>
        <p:nvPicPr>
          <p:cNvPr id="3" name="Picture 3" descr="C:\Users\user\Desktop\Уланова\ба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28604"/>
            <a:ext cx="3263899" cy="5502275"/>
          </a:xfrm>
          <a:prstGeom prst="rect">
            <a:avLst/>
          </a:prstGeom>
          <a:noFill/>
          <a:ln w="12700">
            <a:solidFill>
              <a:srgbClr val="0909E7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4071942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1900" dirty="0" smtClean="0"/>
              <a:t>«Она – гений русского балета, его неуловимая душа, его вдохновенная поэзия… во всех созданиях Улановой вы чувствуете ее острый, пытливый, проникновенный ум…»</a:t>
            </a:r>
          </a:p>
          <a:p>
            <a:pPr algn="ctr"/>
            <a:endParaRPr lang="ru-RU" altLang="ru-RU" dirty="0" smtClean="0"/>
          </a:p>
          <a:p>
            <a:pPr algn="r"/>
            <a:r>
              <a:rPr lang="ru-RU" altLang="ru-RU" i="1" dirty="0" smtClean="0"/>
              <a:t>С. Прокофьев</a:t>
            </a:r>
            <a:endParaRPr lang="ru-RU" alt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9124" y="1071546"/>
            <a:ext cx="4286280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900" dirty="0" smtClean="0"/>
              <a:t>С 1944 по 1960 годы Уланова – ведущая балерина Большого театра. В 1956г. с гастролями Большого театра Уланова побывала в Лондоне. Говорили, что такого успеха не было со времен Анны Павловой. Жизнь Улановой–  это напряженный труд, а талант для нее являлся лишь подспорьем в работе. Уланова – единственная балерина, которой еще при жизни установили памятники – в Стокгольме и в Санкт–Петербурге.	</a:t>
            </a:r>
          </a:p>
        </p:txBody>
      </p:sp>
      <p:pic>
        <p:nvPicPr>
          <p:cNvPr id="4" name="Picture 5" descr="C:\Users\user\Desktop\Уланова\Копия (2) балет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3071834" cy="4623283"/>
          </a:xfrm>
          <a:prstGeom prst="rect">
            <a:avLst/>
          </a:prstGeom>
          <a:noFill/>
          <a:ln w="12700">
            <a:solidFill>
              <a:srgbClr val="0909E7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0100" y="5500702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Г. Уланова в балете «Спящая красавица»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8572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годы Великой Отечественной войны училище было эвакуировано в Пермь. После возвращения в Ленинград училище оставило свои кадры в Перми, где по сей день существует хореографическое училище ленинградской школы. В 1957 году ленинградскому училищу было присвоено имя А.Я.Вагановой, в 1961 – звание академического. С 2011 года преподаватели академии проводят в городе </a:t>
            </a:r>
            <a:r>
              <a:rPr lang="ru-RU" dirty="0" err="1" smtClean="0"/>
              <a:t>Миккели</a:t>
            </a:r>
            <a:r>
              <a:rPr lang="ru-RU" dirty="0" smtClean="0"/>
              <a:t> в Финляндии международные курсы балетного мастерства. В 2016 году открыт филиал Академии русского балета во Владивостоке, где работает Приморская сцена </a:t>
            </a:r>
            <a:r>
              <a:rPr lang="ru-RU" dirty="0" err="1" smtClean="0"/>
              <a:t>Мариинского</a:t>
            </a:r>
            <a:r>
              <a:rPr lang="ru-RU" dirty="0" smtClean="0"/>
              <a:t> театра.</a:t>
            </a:r>
            <a:endParaRPr lang="ru-RU" dirty="0"/>
          </a:p>
        </p:txBody>
      </p:sp>
      <p:pic>
        <p:nvPicPr>
          <p:cNvPr id="3" name="Рисунок 2" descr="балет0003.JPG"/>
          <p:cNvPicPr>
            <a:picLocks noChangeAspect="1"/>
          </p:cNvPicPr>
          <p:nvPr/>
        </p:nvPicPr>
        <p:blipFill>
          <a:blip r:embed="rId2" cstate="screen">
            <a:lum bright="-18000" contrast="20000"/>
          </a:blip>
          <a:srcRect/>
          <a:stretch>
            <a:fillRect/>
          </a:stretch>
        </p:blipFill>
        <p:spPr>
          <a:xfrm>
            <a:off x="3500430" y="3429000"/>
            <a:ext cx="1709626" cy="2786058"/>
          </a:xfrm>
          <a:prstGeom prst="rect">
            <a:avLst/>
          </a:prstGeom>
          <a:ln>
            <a:solidFill>
              <a:srgbClr val="0909E7"/>
            </a:solidFill>
          </a:ln>
        </p:spPr>
      </p:pic>
      <p:pic>
        <p:nvPicPr>
          <p:cNvPr id="4" name="Рисунок 3" descr="балет000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506739">
            <a:off x="5715008" y="3071810"/>
            <a:ext cx="2200929" cy="3500462"/>
          </a:xfrm>
          <a:prstGeom prst="rect">
            <a:avLst/>
          </a:prstGeom>
          <a:ln>
            <a:solidFill>
              <a:srgbClr val="0909E7"/>
            </a:solidFill>
          </a:ln>
        </p:spPr>
      </p:pic>
      <p:pic>
        <p:nvPicPr>
          <p:cNvPr id="5" name="Рисунок 4" descr="100000483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38938">
            <a:off x="459939" y="2986506"/>
            <a:ext cx="2643206" cy="3462600"/>
          </a:xfrm>
          <a:prstGeom prst="rect">
            <a:avLst/>
          </a:prstGeom>
          <a:ln>
            <a:solidFill>
              <a:srgbClr val="0909E7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лет00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357166"/>
            <a:ext cx="2650100" cy="3675634"/>
          </a:xfrm>
          <a:prstGeom prst="rect">
            <a:avLst/>
          </a:prstGeom>
          <a:ln>
            <a:solidFill>
              <a:srgbClr val="0909E7"/>
            </a:solidFill>
          </a:ln>
        </p:spPr>
      </p:pic>
      <p:pic>
        <p:nvPicPr>
          <p:cNvPr id="3" name="Рисунок 2" descr="балет001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28728" y="1643050"/>
            <a:ext cx="2428892" cy="3615340"/>
          </a:xfrm>
          <a:prstGeom prst="rect">
            <a:avLst/>
          </a:prstGeom>
          <a:ln>
            <a:solidFill>
              <a:srgbClr val="0909E7"/>
            </a:solidFill>
          </a:ln>
        </p:spPr>
      </p:pic>
      <p:pic>
        <p:nvPicPr>
          <p:cNvPr id="5" name="Рисунок 4" descr="балет001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072198" y="214290"/>
            <a:ext cx="2630201" cy="3778887"/>
          </a:xfrm>
          <a:prstGeom prst="rect">
            <a:avLst/>
          </a:prstGeom>
          <a:ln>
            <a:solidFill>
              <a:srgbClr val="0909E7"/>
            </a:solidFill>
          </a:ln>
        </p:spPr>
      </p:pic>
      <p:pic>
        <p:nvPicPr>
          <p:cNvPr id="4" name="Рисунок 3" descr="балет0013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572000" y="2714620"/>
            <a:ext cx="2571768" cy="3560909"/>
          </a:xfrm>
          <a:prstGeom prst="rect">
            <a:avLst/>
          </a:prstGeom>
          <a:ln>
            <a:solidFill>
              <a:srgbClr val="0909E7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428604"/>
            <a:ext cx="535785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Академия даёт подготовительное, среднее и высшее профессиональное образование в области искусства хореографии. Предметы по квалификации «артист балета» включают в себя классический, характерный, историко-бытовой, </a:t>
            </a:r>
            <a:r>
              <a:rPr lang="ru-RU" dirty="0" err="1" smtClean="0"/>
              <a:t>дуэтно-классический</a:t>
            </a:r>
            <a:r>
              <a:rPr lang="ru-RU" dirty="0" smtClean="0"/>
              <a:t> и современный танец, актёрское мастерство, хореографическое наследие. Дети также изучают сольфеджио и основы игры на музыкальном инструменте, историю музыки, театра, изобразительного и хореографического искусства, историю и культуру Санкт-Петербурга, анатомию и физиологию человека. Общеобразовательные предметы основного образования преподаются с учётом профиля учебного заведения. Сценическая практика проходит как в школьном театре, так и на сцене </a:t>
            </a:r>
            <a:r>
              <a:rPr lang="ru-RU" dirty="0" err="1" smtClean="0"/>
              <a:t>Мариинского</a:t>
            </a:r>
            <a:r>
              <a:rPr lang="ru-RU" dirty="0" smtClean="0"/>
              <a:t> театра. Современное название Академия русского балета имени А. Я. Вагановой существует с 1991 года. </a:t>
            </a:r>
          </a:p>
          <a:p>
            <a:pPr algn="ctr"/>
            <a:r>
              <a:rPr lang="ru-RU" dirty="0" smtClean="0"/>
              <a:t>С 2014 года ректором Академии является </a:t>
            </a:r>
          </a:p>
          <a:p>
            <a:pPr algn="ctr"/>
            <a:r>
              <a:rPr lang="ru-RU" dirty="0" smtClean="0"/>
              <a:t>Николай Цискаридзе.</a:t>
            </a:r>
            <a:endParaRPr lang="ru-RU" dirty="0"/>
          </a:p>
        </p:txBody>
      </p:sp>
      <p:pic>
        <p:nvPicPr>
          <p:cNvPr id="4" name="Рисунок 3" descr="unnamed.jp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5">
                <a:tint val="45000"/>
                <a:satMod val="400000"/>
              </a:schemeClr>
            </a:duotone>
            <a:lum bright="29000"/>
          </a:blip>
          <a:stretch>
            <a:fillRect/>
          </a:stretch>
        </p:blipFill>
        <p:spPr>
          <a:xfrm>
            <a:off x="285720" y="1142984"/>
            <a:ext cx="2928958" cy="2928958"/>
          </a:xfrm>
          <a:prstGeom prst="rect">
            <a:avLst/>
          </a:prstGeom>
          <a:ln>
            <a:solidFill>
              <a:srgbClr val="0909E7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85728"/>
            <a:ext cx="8501122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ahoma" pitchFamily="34" charset="0"/>
              </a:rPr>
              <a:t>СПИСОК ИСПОЛЬЗОВАННОЙ ЛИТЕРАТУРЫ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400" b="1" dirty="0" err="1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Амиргамзаева</a:t>
            </a:r>
            <a:r>
              <a:rPr lang="ru-RU" sz="1400" b="1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, О. А.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Самые знаменитые мастера балета России [Текст] / О. А. </a:t>
            </a:r>
            <a:r>
              <a:rPr lang="ru-RU" sz="1400" dirty="0" err="1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Амиргамзаева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, Ю. В. Усова. 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 М. : Вече, 2004. 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 480 с.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endParaRPr lang="ru-RU" sz="900" dirty="0" smtClean="0"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400" b="1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Балет 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[Текст] : энциклопедия / гл. ред. Ю. Н. Григорович ; </a:t>
            </a:r>
            <a:r>
              <a:rPr lang="ru-RU" sz="1400" dirty="0" err="1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ред.-кол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. В. В. </a:t>
            </a:r>
            <a:r>
              <a:rPr lang="ru-RU" sz="1400" dirty="0" err="1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Ванслов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 [и др.]. 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 М. : Совет. </a:t>
            </a:r>
            <a:r>
              <a:rPr lang="ru-RU" sz="1400" dirty="0" err="1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энцикл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., 1981. 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 624 с.</a:t>
            </a:r>
            <a:endParaRPr lang="ru-RU" sz="900" dirty="0" smtClean="0"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400" b="1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Ваганова, А. Я.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Основы классического танца [Текст] : учеб. для </a:t>
            </a:r>
            <a:r>
              <a:rPr lang="ru-RU" sz="1400" dirty="0" err="1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высш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. и сред. учеб. заведений искусства и культуры / А. Я. Ваганова. 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 Изд. 9-е, стер. 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 СПб. : Лань, 2007. 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 192 с.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endParaRPr lang="ru-RU" sz="900" dirty="0" smtClean="0"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400" b="1" dirty="0" err="1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Ванслов</a:t>
            </a:r>
            <a:r>
              <a:rPr lang="ru-RU" sz="1400" b="1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, В. В.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Статьи о балете [Текст] : </a:t>
            </a:r>
            <a:r>
              <a:rPr lang="ru-RU" sz="1400" dirty="0" err="1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музык.-эстет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. проблемы балета / В. </a:t>
            </a:r>
            <a:r>
              <a:rPr lang="ru-RU" sz="1400" dirty="0" err="1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Ванслов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. 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 Л. : Музыка, 1980. 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 192 с.</a:t>
            </a:r>
            <a:endParaRPr lang="ru-RU" sz="900" dirty="0" smtClean="0"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400" b="1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Гордеева, Анна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. Загадочная дымка и яркое солнце [Текст] / А. Гордеева // Музыкальная жизнь. 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 2015. 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 № 7/8. 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 С. 82-83.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endParaRPr lang="ru-RU" sz="900" dirty="0" smtClean="0"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400" b="1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Гордеева, Анна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. Превращение в артистов [Текст] / А. Гордеева // Музыкальная жизнь. 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 2016. 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 № 6. 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 С. 70-71.</a:t>
            </a:r>
            <a:endParaRPr lang="ru-RU" sz="900" dirty="0" smtClean="0"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400" b="1" dirty="0" err="1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Деген</a:t>
            </a:r>
            <a:r>
              <a:rPr lang="ru-RU" sz="1400" b="1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ru-RU" sz="1400" b="1" dirty="0" err="1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Арсен</a:t>
            </a:r>
            <a:r>
              <a:rPr lang="ru-RU" sz="1400" b="1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 Борисович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. Мастера танца (1917-1973) [Текст] : материалы к истории Ленингр. балета. 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 Л. : Музыка, 1974. 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 248 с.</a:t>
            </a:r>
            <a:endParaRPr lang="ru-RU" sz="900" dirty="0" smtClean="0"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400" b="1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Ивановский, Н. П.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Бальный танец XVI-XIX веков [Текст] / Н. П. Ивановский. 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 Калининград : </a:t>
            </a:r>
            <a:r>
              <a:rPr lang="ru-RU" sz="1400" dirty="0" err="1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Янтар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. сказ, 2004. 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 208 с.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endParaRPr lang="ru-RU" sz="900" dirty="0" smtClean="0"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400" b="1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Красовская, Вера Михайловна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. История русского балета [Текст] : [учеб. пособие для вузов] / В. М. Красовская. 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 СПб. [ и др.] : Лань: Планета Музыки, 2008. 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 288 с.</a:t>
            </a:r>
            <a:endParaRPr lang="ru-RU" sz="900" dirty="0" smtClean="0"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400" b="1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Лопухов, А. В.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Основы характерного танца [Текст] / А. В. Лопухов, А. В. Ширяев, А. И. Бочаров. 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 М. : ПЛАНЕТА МУЗЫКИ, 2007. 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 344 с.</a:t>
            </a:r>
            <a:endParaRPr lang="ru-RU" sz="900" dirty="0" smtClean="0"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4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Русский балет </a:t>
            </a:r>
            <a:r>
              <a:rPr lang="ru-RU" sz="14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[Текст] : энциклопедия</a:t>
            </a:r>
            <a:r>
              <a:rPr lang="ru-RU" sz="14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/ </a:t>
            </a:r>
            <a:r>
              <a:rPr lang="ru-RU" sz="14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ред. кол. Е. П. Белова, Г. Н. Добровольская, В. М. Красовская [и др.]. </a:t>
            </a:r>
            <a:r>
              <a:rPr lang="ru-RU" sz="1400" dirty="0" smtClean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14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М. : Большая Российская энциклопедия, 1997. </a:t>
            </a:r>
            <a:r>
              <a:rPr lang="ru-RU" sz="1400" dirty="0" smtClean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14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632 с.</a:t>
            </a:r>
            <a:endParaRPr lang="ru-RU" sz="900" dirty="0" smtClean="0"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400" b="1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Самые известные танцовщицы мира 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[Текст] // Поем, танцуем и рисуем. 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 2013. 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 № 3. 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 С. 35-52.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endParaRPr lang="ru-RU" sz="900" dirty="0" smtClean="0"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400" b="1" dirty="0" err="1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Эльяш</a:t>
            </a:r>
            <a:r>
              <a:rPr lang="ru-RU" sz="1400" b="1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, Николай Иосифович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. </a:t>
            </a:r>
            <a:r>
              <a:rPr lang="ru-RU" sz="1400" dirty="0" err="1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Авдотья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 Истомина [Текст] / Н. </a:t>
            </a:r>
            <a:r>
              <a:rPr lang="ru-RU" sz="1400" dirty="0" err="1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Эльяш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. 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 М. : Искусство, 1971. 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 192 с</a:t>
            </a:r>
            <a:r>
              <a:rPr lang="ru-RU" sz="11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900" dirty="0" smtClean="0"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400" b="1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Ярошевич, Елена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. Русский балет [Текст] / Е. Ярошевич // Творчество народов мира. 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 2013. 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 № 6. 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 С. 28-49.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endParaRPr lang="ru-RU" dirty="0" smtClean="0">
              <a:latin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ahoma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в000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0035" y="428604"/>
            <a:ext cx="3501784" cy="5402752"/>
          </a:xfrm>
          <a:prstGeom prst="rect">
            <a:avLst/>
          </a:prstGeom>
          <a:ln>
            <a:solidFill>
              <a:srgbClr val="0909E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572000" y="928670"/>
            <a:ext cx="3429024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/>
              <a:t>Слово «балет» звучит волшебно. Закрыв глаза, сразу представляешь себе горящие огни, завораживающую музыку, шорох пачек и легкий стук пуантов по паркету. Это зрелище неподражаемо красиво, его можно смело назвать великим достижением человека в стремлении к прекрасному. Первая балетная школа  России появилась в Санкт- Петербурге.</a:t>
            </a:r>
            <a:endParaRPr lang="ru-RU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357166"/>
            <a:ext cx="785818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/>
              <a:t>15 мая 1738 года по инициативе французского балетмейстера и преподавателя Ж.Б.Ланде Указом Императрицы Анны Иоанновны была учреждена «Танцевальная Ея Императорского Величества школа» – первое учебное заведение, готовившее танцовщиков-профессионалов. Первоначально школа находилась в одном из флигелей старого Зимнего дворца. Обучение было ориентировано исключительно на овладение танцем как ремеслом в течение трёх лет. С 1779 года преобразована в Театральную школу, объединившую  балетные, драматические, живописные и музыкальные классы.</a:t>
            </a:r>
            <a:endParaRPr lang="ru-RU" sz="1900" dirty="0"/>
          </a:p>
        </p:txBody>
      </p:sp>
      <p:pic>
        <p:nvPicPr>
          <p:cNvPr id="3" name="Рисунок 2" descr="130521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14480" y="3143248"/>
            <a:ext cx="5143536" cy="3440744"/>
          </a:xfrm>
          <a:prstGeom prst="rect">
            <a:avLst/>
          </a:prstGeom>
          <a:ln>
            <a:solidFill>
              <a:srgbClr val="0909E7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442915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/>
              <a:t>В начале Х</a:t>
            </a:r>
            <a:r>
              <a:rPr lang="en-US" sz="1900" dirty="0" smtClean="0"/>
              <a:t>I</a:t>
            </a:r>
            <a:r>
              <a:rPr lang="ru-RU" sz="1900" dirty="0" smtClean="0"/>
              <a:t>Х века школа была переименована в Петербургское театральное училище. Первыми преподавателями танца были иностранные мастера – Ж.Б.Ланде, </a:t>
            </a:r>
            <a:r>
              <a:rPr lang="ru-RU" sz="1900" dirty="0" err="1" smtClean="0"/>
              <a:t>Ф.Хильфердинг</a:t>
            </a:r>
            <a:r>
              <a:rPr lang="ru-RU" sz="1900" dirty="0" smtClean="0"/>
              <a:t> и др. Первый выпуск состоялся в 1742 году. Педагогом и балетмейстером, определившим развитие русской национальной балетной школы, стал </a:t>
            </a:r>
            <a:r>
              <a:rPr lang="ru-RU" sz="1900" dirty="0" err="1" smtClean="0"/>
              <a:t>И.И.Вальберх</a:t>
            </a:r>
            <a:r>
              <a:rPr lang="ru-RU" sz="1900" dirty="0" smtClean="0"/>
              <a:t>. </a:t>
            </a:r>
          </a:p>
          <a:p>
            <a:pPr algn="ctr"/>
            <a:r>
              <a:rPr lang="ru-RU" sz="1900" dirty="0" smtClean="0"/>
              <a:t>В первой четверти Х</a:t>
            </a:r>
            <a:r>
              <a:rPr lang="en-US" sz="1900" dirty="0" smtClean="0"/>
              <a:t>I</a:t>
            </a:r>
            <a:r>
              <a:rPr lang="ru-RU" sz="1900" dirty="0" smtClean="0"/>
              <a:t>Х века балетное образование достигло высокого профессионального уровня благодаря деятельности </a:t>
            </a:r>
            <a:r>
              <a:rPr lang="ru-RU" sz="1900" dirty="0" err="1" smtClean="0"/>
              <a:t>Ш.Дидло</a:t>
            </a:r>
            <a:r>
              <a:rPr lang="ru-RU" sz="1900" dirty="0" smtClean="0"/>
              <a:t>, который преподавал в училище в общей сложности двадцать один год. </a:t>
            </a:r>
            <a:endParaRPr lang="ru-RU" sz="1900" dirty="0"/>
          </a:p>
        </p:txBody>
      </p:sp>
      <p:pic>
        <p:nvPicPr>
          <p:cNvPr id="3" name="Рисунок 2" descr="Жан-Батист Ланде Академия Ваганово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857232"/>
            <a:ext cx="3300414" cy="4074585"/>
          </a:xfrm>
          <a:prstGeom prst="rect">
            <a:avLst/>
          </a:prstGeom>
          <a:ln>
            <a:solidFill>
              <a:srgbClr val="0909E7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929322" y="542926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Жан-Батист Ланде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7686" y="571480"/>
            <a:ext cx="41434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Ш.Дидло</a:t>
            </a:r>
            <a:r>
              <a:rPr lang="ru-RU" dirty="0" smtClean="0"/>
              <a:t> требовал от своих учеников не только совершенной техники, но и актёрской выразительности. Среди его учеников – А.И.Истомина, </a:t>
            </a:r>
            <a:r>
              <a:rPr lang="ru-RU" dirty="0" err="1" smtClean="0"/>
              <a:t>Е.А.Телешова</a:t>
            </a:r>
            <a:r>
              <a:rPr lang="ru-RU" dirty="0" smtClean="0"/>
              <a:t>, </a:t>
            </a:r>
            <a:r>
              <a:rPr lang="ru-RU" dirty="0" err="1" smtClean="0"/>
              <a:t>А.П.Глушковский</a:t>
            </a:r>
            <a:r>
              <a:rPr lang="ru-RU" dirty="0" smtClean="0"/>
              <a:t>.</a:t>
            </a:r>
          </a:p>
          <a:p>
            <a:pPr algn="ctr"/>
            <a:r>
              <a:rPr lang="ru-RU" dirty="0" err="1" smtClean="0"/>
              <a:t>Авдотья</a:t>
            </a:r>
            <a:r>
              <a:rPr lang="ru-RU" dirty="0" smtClean="0"/>
              <a:t> Ильинична Истомина в 1816 году была включена в состав труппы петербургского Большого театра. В том же году после исполнения партии Галатеи (балет «</a:t>
            </a:r>
            <a:r>
              <a:rPr lang="ru-RU" dirty="0" err="1" smtClean="0"/>
              <a:t>Ацис</a:t>
            </a:r>
            <a:r>
              <a:rPr lang="ru-RU" dirty="0" smtClean="0"/>
              <a:t> и Галатея») заняла в петербургском балете ведущее положение. Истомина исполняла центральные партии в балетах </a:t>
            </a:r>
            <a:r>
              <a:rPr lang="ru-RU" dirty="0" err="1" smtClean="0"/>
              <a:t>Ш.Дидло</a:t>
            </a:r>
            <a:r>
              <a:rPr lang="ru-RU" dirty="0" smtClean="0"/>
              <a:t>. Балерина обладала редким сценическим обаянием, искусством выразительной пантомимы, музыкальностью, необыкновенной воздушностью, грацией, виртуозной техникой танца.</a:t>
            </a:r>
            <a:endParaRPr lang="ru-RU" dirty="0"/>
          </a:p>
        </p:txBody>
      </p:sp>
      <p:pic>
        <p:nvPicPr>
          <p:cNvPr id="3" name="Рисунок 2" descr="балет.JP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>
          <a:xfrm>
            <a:off x="285720" y="357166"/>
            <a:ext cx="2357454" cy="3873890"/>
          </a:xfrm>
          <a:prstGeom prst="rect">
            <a:avLst/>
          </a:prstGeom>
          <a:ln>
            <a:solidFill>
              <a:srgbClr val="0909E7"/>
            </a:solidFill>
          </a:ln>
        </p:spPr>
      </p:pic>
      <p:pic>
        <p:nvPicPr>
          <p:cNvPr id="4" name="Рисунок 3" descr="балет0001.JP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  <a:lum bright="2000" contrast="6000"/>
          </a:blip>
          <a:srcRect/>
          <a:stretch>
            <a:fillRect/>
          </a:stretch>
        </p:blipFill>
        <p:spPr>
          <a:xfrm>
            <a:off x="1285852" y="3071810"/>
            <a:ext cx="2303087" cy="3214710"/>
          </a:xfrm>
          <a:prstGeom prst="rect">
            <a:avLst/>
          </a:prstGeom>
          <a:ln>
            <a:solidFill>
              <a:srgbClr val="0909E7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496" y="1928802"/>
            <a:ext cx="471490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Блистательна, полувоздушна,</a:t>
            </a:r>
          </a:p>
          <a:p>
            <a:r>
              <a:rPr lang="ru-RU" sz="1900" dirty="0" smtClean="0"/>
              <a:t>Смычку волшебному послушна, </a:t>
            </a:r>
          </a:p>
          <a:p>
            <a:r>
              <a:rPr lang="ru-RU" sz="1900" dirty="0" smtClean="0"/>
              <a:t>Толпою нимф окружена,</a:t>
            </a:r>
          </a:p>
          <a:p>
            <a:r>
              <a:rPr lang="ru-RU" sz="1900" dirty="0" smtClean="0"/>
              <a:t>Стоит Истомина, она,</a:t>
            </a:r>
          </a:p>
          <a:p>
            <a:r>
              <a:rPr lang="ru-RU" sz="1900" dirty="0" smtClean="0"/>
              <a:t>Одной ногой касаясь пола,</a:t>
            </a:r>
          </a:p>
          <a:p>
            <a:r>
              <a:rPr lang="ru-RU" sz="1900" dirty="0" smtClean="0"/>
              <a:t>Другою медленно кружит,</a:t>
            </a:r>
          </a:p>
          <a:p>
            <a:r>
              <a:rPr lang="ru-RU" sz="1900" dirty="0" smtClean="0"/>
              <a:t>И вдруг прыжок, и вдруг летит, </a:t>
            </a:r>
          </a:p>
          <a:p>
            <a:r>
              <a:rPr lang="ru-RU" sz="1900" dirty="0" smtClean="0"/>
              <a:t>Летит, как пух из уст Эола;</a:t>
            </a:r>
          </a:p>
          <a:p>
            <a:r>
              <a:rPr lang="ru-RU" sz="1900" dirty="0" smtClean="0"/>
              <a:t>То стан совьет, то разовьет</a:t>
            </a:r>
          </a:p>
          <a:p>
            <a:r>
              <a:rPr lang="ru-RU" sz="1900" dirty="0" smtClean="0"/>
              <a:t>И быстрой ножкой ножку бьет.</a:t>
            </a:r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i="1" dirty="0" smtClean="0"/>
              <a:t>А.С.Пушкин «Евгений Онегин», глава </a:t>
            </a:r>
            <a:r>
              <a:rPr lang="en-US" i="1" dirty="0" smtClean="0"/>
              <a:t>I</a:t>
            </a:r>
            <a:r>
              <a:rPr lang="ru-RU" i="1" dirty="0" smtClean="0"/>
              <a:t>.</a:t>
            </a:r>
          </a:p>
          <a:p>
            <a:endParaRPr lang="ru-RU" dirty="0" smtClean="0"/>
          </a:p>
        </p:txBody>
      </p:sp>
      <p:pic>
        <p:nvPicPr>
          <p:cNvPr id="3" name="Рисунок 2" descr="24355270_Istomina_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3316747" cy="4643446"/>
          </a:xfrm>
          <a:prstGeom prst="rect">
            <a:avLst/>
          </a:prstGeom>
          <a:ln>
            <a:solidFill>
              <a:srgbClr val="0909E7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7686" y="571480"/>
            <a:ext cx="450059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/>
              <a:t>К первой половине Х</a:t>
            </a:r>
            <a:r>
              <a:rPr lang="en-US" sz="1900" dirty="0" smtClean="0"/>
              <a:t>I</a:t>
            </a:r>
            <a:r>
              <a:rPr lang="ru-RU" sz="1900" dirty="0" smtClean="0"/>
              <a:t>Х</a:t>
            </a:r>
            <a:r>
              <a:rPr lang="en-US" sz="1900" dirty="0" smtClean="0"/>
              <a:t> </a:t>
            </a:r>
            <a:r>
              <a:rPr lang="ru-RU" sz="1900" dirty="0" smtClean="0"/>
              <a:t>века складывается русская исполнительская манера. Большое влияние на русскую балетную школу оказало романтическое искусство М.Тальони и Ж.Перро. Однако определяющее воздействие на формирование исполнительского стиля русских танцовщиков оказала педагогическая деятельность балетмейстера </a:t>
            </a:r>
            <a:r>
              <a:rPr lang="ru-RU" sz="1900" dirty="0" err="1" smtClean="0"/>
              <a:t>Мариуса</a:t>
            </a:r>
            <a:r>
              <a:rPr lang="ru-RU" sz="1900" dirty="0" smtClean="0"/>
              <a:t> Петипа. Под его руководством  в училище сформировался сильный педагогический коллектив, который стал носителем традиций академического классического танца. </a:t>
            </a:r>
            <a:endParaRPr lang="ru-RU" sz="1900" dirty="0"/>
          </a:p>
        </p:txBody>
      </p:sp>
      <p:pic>
        <p:nvPicPr>
          <p:cNvPr id="3" name="Рисунок 2" descr="пет0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5" y="642918"/>
            <a:ext cx="3265452" cy="4071966"/>
          </a:xfrm>
          <a:prstGeom prst="rect">
            <a:avLst/>
          </a:prstGeom>
          <a:ln w="19050">
            <a:solidFill>
              <a:srgbClr val="1E23EA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00100" y="507207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/>
              <a:t>Мариус</a:t>
            </a:r>
            <a:r>
              <a:rPr lang="ru-RU" i="1" dirty="0" smtClean="0"/>
              <a:t> Петипа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868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начале ХХ века училище подверглось новым веяниям, вызванным балетмейстерскими реформами М.Фокина. Расцвет русского исполнительского искусства нашел выражение в творчестве А.Павловой, В.Нижинского, </a:t>
            </a:r>
            <a:r>
              <a:rPr lang="ru-RU" dirty="0" err="1" smtClean="0"/>
              <a:t>Т.Карсавиной</a:t>
            </a:r>
            <a:r>
              <a:rPr lang="ru-RU" dirty="0" smtClean="0"/>
              <a:t>, </a:t>
            </a:r>
            <a:r>
              <a:rPr lang="ru-RU" dirty="0" err="1" smtClean="0"/>
              <a:t>О.Спесивцевой</a:t>
            </a:r>
            <a:r>
              <a:rPr lang="ru-RU" dirty="0" smtClean="0"/>
              <a:t>.</a:t>
            </a:r>
            <a:r>
              <a:rPr lang="ru-RU" b="1" i="1" dirty="0" smtClean="0">
                <a:solidFill>
                  <a:srgbClr val="2A13B1"/>
                </a:solidFill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Анна Павлова открыла ХХ век в хореографическом искусстве. Творчеству балерины были присущи музыкальность и психологическая содержательность танца, эмоциональность и жанровое многообразие. Её творчество имело большое значение для реформ в балетных постановках Михаила Фокина, где танец, пантомима, музыка, костюм подчинялись одной цели –созданию художественного образа. С Павловой началось триумфальное шествие искусства русского балета по всему миру.</a:t>
            </a:r>
          </a:p>
          <a:p>
            <a:endParaRPr lang="ru-RU" dirty="0"/>
          </a:p>
        </p:txBody>
      </p:sp>
      <p:pic>
        <p:nvPicPr>
          <p:cNvPr id="3" name="Рисунок 2" descr="0220-56b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0100" y="3143248"/>
            <a:ext cx="2824230" cy="3435803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143372" y="5357826"/>
            <a:ext cx="31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Cambria" pitchFamily="18" charset="0"/>
              </a:rPr>
              <a:t>Анна Павлова –</a:t>
            </a:r>
            <a:r>
              <a:rPr lang="ru-RU" i="1" dirty="0" err="1" smtClean="0">
                <a:latin typeface="Cambria" pitchFamily="18" charset="0"/>
              </a:rPr>
              <a:t>Армида</a:t>
            </a:r>
            <a:r>
              <a:rPr lang="ru-RU" i="1" dirty="0" smtClean="0">
                <a:latin typeface="Cambria" pitchFamily="18" charset="0"/>
              </a:rPr>
              <a:t>, </a:t>
            </a:r>
            <a:r>
              <a:rPr lang="ru-RU" i="1" dirty="0" err="1" smtClean="0">
                <a:latin typeface="Cambria" pitchFamily="18" charset="0"/>
              </a:rPr>
              <a:t>Вацлав</a:t>
            </a:r>
            <a:r>
              <a:rPr lang="ru-RU" i="1" dirty="0" smtClean="0">
                <a:latin typeface="Cambria" pitchFamily="18" charset="0"/>
              </a:rPr>
              <a:t> Нижинский – раб. Хореография </a:t>
            </a:r>
          </a:p>
          <a:p>
            <a:pPr algn="ctr"/>
            <a:r>
              <a:rPr lang="ru-RU" i="1" dirty="0" smtClean="0">
                <a:latin typeface="Cambria" pitchFamily="18" charset="0"/>
              </a:rPr>
              <a:t>Михаила Фокина.</a:t>
            </a:r>
            <a:endParaRPr lang="ru-RU" i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50112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/>
              <a:t>После Октябрьской революции в 1918 году училище было реорганизовано в Петроградское театральное балетное училище с новой программой обучения. Расширился круг не только специальных, но и общеобразовательных дисциплин. С 1921 года началась педагогическая деятельность </a:t>
            </a:r>
            <a:r>
              <a:rPr lang="ru-RU" sz="1900" dirty="0" err="1" smtClean="0"/>
              <a:t>Агриппины</a:t>
            </a:r>
            <a:r>
              <a:rPr lang="ru-RU" sz="1900" dirty="0" smtClean="0"/>
              <a:t> Яковлевны Вагановой, выпускницы училища. Под её руководством проводилась систематизация обучения, вышли первые методические пособия – «Основы классического танца» (1934), «Основы характерного танца»(1938), «Бальный танец»(1940), которые не утратили своего значения до наших дней.</a:t>
            </a:r>
            <a:endParaRPr lang="ru-RU" sz="1900" dirty="0"/>
          </a:p>
        </p:txBody>
      </p:sp>
      <p:pic>
        <p:nvPicPr>
          <p:cNvPr id="4" name="Рисунок 3" descr="балет000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71472" y="3143248"/>
            <a:ext cx="2241228" cy="3500438"/>
          </a:xfrm>
          <a:prstGeom prst="rect">
            <a:avLst/>
          </a:prstGeom>
          <a:ln>
            <a:solidFill>
              <a:srgbClr val="0909E7"/>
            </a:solidFill>
          </a:ln>
        </p:spPr>
      </p:pic>
      <p:pic>
        <p:nvPicPr>
          <p:cNvPr id="5" name="Рисунок 4" descr="балет000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00760" y="3143248"/>
            <a:ext cx="2408813" cy="3429000"/>
          </a:xfrm>
          <a:prstGeom prst="rect">
            <a:avLst/>
          </a:prstGeom>
          <a:ln>
            <a:solidFill>
              <a:srgbClr val="0909E7"/>
            </a:solidFill>
          </a:ln>
        </p:spPr>
      </p:pic>
      <p:pic>
        <p:nvPicPr>
          <p:cNvPr id="6" name="Рисунок 5" descr="балет000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500430" y="3071810"/>
            <a:ext cx="2007540" cy="3643314"/>
          </a:xfrm>
          <a:prstGeom prst="rect">
            <a:avLst/>
          </a:prstGeom>
          <a:ln>
            <a:solidFill>
              <a:srgbClr val="0909E7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938</Words>
  <PresentationFormat>Экран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82</cp:revision>
  <dcterms:modified xsi:type="dcterms:W3CDTF">2018-05-15T07:52:06Z</dcterms:modified>
</cp:coreProperties>
</file>