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2" r:id="rId6"/>
    <p:sldId id="268" r:id="rId7"/>
    <p:sldId id="257" r:id="rId8"/>
    <p:sldId id="263" r:id="rId9"/>
    <p:sldId id="264" r:id="rId10"/>
    <p:sldId id="266" r:id="rId11"/>
    <p:sldId id="265" r:id="rId12"/>
    <p:sldId id="267" r:id="rId13"/>
    <p:sldId id="269" r:id="rId14"/>
    <p:sldId id="270" r:id="rId15"/>
    <p:sldId id="272" r:id="rId16"/>
    <p:sldId id="261" r:id="rId17"/>
    <p:sldId id="273" r:id="rId18"/>
    <p:sldId id="271"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960000"/>
    <a:srgbClr val="800080"/>
    <a:srgbClr val="3EB0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EB0BC">
            <a:alpha val="6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428604"/>
            <a:ext cx="8072494" cy="1446550"/>
          </a:xfrm>
          <a:prstGeom prst="rect">
            <a:avLst/>
          </a:prstGeom>
          <a:noFill/>
        </p:spPr>
        <p:txBody>
          <a:bodyPr wrap="square" rtlCol="0">
            <a:spAutoFit/>
          </a:bodyPr>
          <a:lstStyle/>
          <a:p>
            <a:pPr algn="ctr"/>
            <a:r>
              <a:rPr lang="ru-RU" sz="4400" b="1" cap="all" dirty="0" smtClean="0">
                <a:ln w="9000" cmpd="sng">
                  <a:solidFill>
                    <a:schemeClr val="accent4">
                      <a:shade val="50000"/>
                      <a:satMod val="120000"/>
                    </a:schemeClr>
                  </a:solidFill>
                  <a:prstDash val="solid"/>
                </a:ln>
                <a:solidFill>
                  <a:srgbClr val="8A0000"/>
                </a:solidFill>
                <a:effectLst>
                  <a:reflection blurRad="12700" stA="28000" endPos="45000" dist="1000" dir="5400000" sy="-100000" algn="bl" rotWithShape="0"/>
                </a:effectLst>
                <a:latin typeface="Constantia" pitchFamily="18" charset="0"/>
              </a:rPr>
              <a:t>Именовать – «Краснознамённый»</a:t>
            </a:r>
            <a:endParaRPr lang="ru-RU" sz="4400" b="1" cap="all" dirty="0">
              <a:ln w="9000" cmpd="sng">
                <a:solidFill>
                  <a:schemeClr val="accent4">
                    <a:shade val="50000"/>
                    <a:satMod val="120000"/>
                  </a:schemeClr>
                </a:solidFill>
                <a:prstDash val="solid"/>
              </a:ln>
              <a:solidFill>
                <a:srgbClr val="8A0000"/>
              </a:solidFill>
              <a:effectLst>
                <a:reflection blurRad="12700" stA="28000" endPos="45000" dist="1000" dir="5400000" sy="-100000" algn="bl" rotWithShape="0"/>
              </a:effectLst>
              <a:latin typeface="Constantia" pitchFamily="18" charset="0"/>
            </a:endParaRPr>
          </a:p>
        </p:txBody>
      </p:sp>
      <p:pic>
        <p:nvPicPr>
          <p:cNvPr id="5" name="Рисунок 4" descr="1015027536.jpg"/>
          <p:cNvPicPr>
            <a:picLocks noChangeAspect="1"/>
          </p:cNvPicPr>
          <p:nvPr/>
        </p:nvPicPr>
        <p:blipFill>
          <a:blip r:embed="rId2" cstate="screen"/>
          <a:srcRect r="-16"/>
          <a:stretch>
            <a:fillRect/>
          </a:stretch>
        </p:blipFill>
        <p:spPr>
          <a:xfrm>
            <a:off x="571472" y="2143116"/>
            <a:ext cx="5036593" cy="4024460"/>
          </a:xfrm>
          <a:prstGeom prst="rect">
            <a:avLst/>
          </a:prstGeom>
          <a:ln w="38100">
            <a:solidFill>
              <a:srgbClr val="8A0000"/>
            </a:solidFill>
          </a:ln>
        </p:spPr>
      </p:pic>
      <p:sp>
        <p:nvSpPr>
          <p:cNvPr id="6" name="TextBox 5"/>
          <p:cNvSpPr txBox="1"/>
          <p:nvPr/>
        </p:nvSpPr>
        <p:spPr>
          <a:xfrm>
            <a:off x="5786446" y="4000504"/>
            <a:ext cx="2643206" cy="2246769"/>
          </a:xfrm>
          <a:prstGeom prst="rect">
            <a:avLst/>
          </a:prstGeom>
          <a:noFill/>
        </p:spPr>
        <p:txBody>
          <a:bodyPr wrap="square" rtlCol="0">
            <a:spAutoFit/>
          </a:bodyPr>
          <a:lstStyle/>
          <a:p>
            <a:pPr algn="ctr"/>
            <a:r>
              <a:rPr lang="ru-RU" sz="2000" b="1" dirty="0" smtClean="0">
                <a:solidFill>
                  <a:srgbClr val="8A0000"/>
                </a:solidFill>
                <a:latin typeface="Constantia" pitchFamily="18" charset="0"/>
              </a:rPr>
              <a:t>ИИЦ – Научная библиотека представляет виртуальную выставку к </a:t>
            </a:r>
          </a:p>
          <a:p>
            <a:pPr algn="ctr"/>
            <a:r>
              <a:rPr lang="ru-RU" sz="2000" b="1" dirty="0" smtClean="0">
                <a:solidFill>
                  <a:srgbClr val="8A0000"/>
                </a:solidFill>
                <a:latin typeface="Constantia" pitchFamily="18" charset="0"/>
              </a:rPr>
              <a:t>135-летию </a:t>
            </a:r>
          </a:p>
          <a:p>
            <a:pPr algn="ctr"/>
            <a:r>
              <a:rPr lang="ru-RU" sz="2000" b="1" dirty="0" smtClean="0">
                <a:solidFill>
                  <a:srgbClr val="8A0000"/>
                </a:solidFill>
                <a:latin typeface="Constantia" pitchFamily="18" charset="0"/>
              </a:rPr>
              <a:t>А.В. Александрова</a:t>
            </a:r>
            <a:endParaRPr lang="ru-RU" sz="2000" b="1" dirty="0">
              <a:solidFill>
                <a:srgbClr val="8A0000"/>
              </a:solidFill>
              <a:latin typeface="Constant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нс0005.JPG"/>
          <p:cNvPicPr>
            <a:picLocks noChangeAspect="1"/>
          </p:cNvPicPr>
          <p:nvPr/>
        </p:nvPicPr>
        <p:blipFill>
          <a:blip r:embed="rId2" cstate="screen"/>
          <a:srcRect r="-84"/>
          <a:stretch>
            <a:fillRect/>
          </a:stretch>
        </p:blipFill>
        <p:spPr>
          <a:xfrm>
            <a:off x="214282" y="214290"/>
            <a:ext cx="3027053" cy="4143380"/>
          </a:xfrm>
          <a:prstGeom prst="rect">
            <a:avLst/>
          </a:prstGeom>
          <a:ln>
            <a:solidFill>
              <a:srgbClr val="C00000"/>
            </a:solidFill>
          </a:ln>
        </p:spPr>
      </p:pic>
      <p:pic>
        <p:nvPicPr>
          <p:cNvPr id="3" name="Рисунок 2" descr="анс0006.JPG"/>
          <p:cNvPicPr>
            <a:picLocks noChangeAspect="1"/>
          </p:cNvPicPr>
          <p:nvPr/>
        </p:nvPicPr>
        <p:blipFill>
          <a:blip r:embed="rId3" cstate="screen"/>
          <a:srcRect r="-89"/>
          <a:stretch>
            <a:fillRect/>
          </a:stretch>
        </p:blipFill>
        <p:spPr>
          <a:xfrm>
            <a:off x="571472" y="1142984"/>
            <a:ext cx="3929090" cy="5402498"/>
          </a:xfrm>
          <a:prstGeom prst="rect">
            <a:avLst/>
          </a:prstGeom>
          <a:ln>
            <a:solidFill>
              <a:srgbClr val="C00000"/>
            </a:solidFill>
          </a:ln>
        </p:spPr>
      </p:pic>
      <p:sp>
        <p:nvSpPr>
          <p:cNvPr id="4" name="TextBox 3"/>
          <p:cNvSpPr txBox="1"/>
          <p:nvPr/>
        </p:nvSpPr>
        <p:spPr>
          <a:xfrm>
            <a:off x="4714876" y="428604"/>
            <a:ext cx="4000528" cy="5016758"/>
          </a:xfrm>
          <a:prstGeom prst="rect">
            <a:avLst/>
          </a:prstGeom>
          <a:noFill/>
        </p:spPr>
        <p:txBody>
          <a:bodyPr wrap="square" rtlCol="0">
            <a:spAutoFit/>
          </a:bodyPr>
          <a:lstStyle/>
          <a:p>
            <a:pPr algn="ctr"/>
            <a:r>
              <a:rPr lang="ru-RU" sz="2000" dirty="0" smtClean="0"/>
              <a:t>По трудным дорогам войны шли фронтовые бригады ансамбля. Часто артисты выступали на передовой. В мае 1944 года коллектив получил разрешение выехать на фронт. Краснознамёнцы выступали на Карельском перешейке, у моряков </a:t>
            </a:r>
            <a:r>
              <a:rPr lang="ru-RU" sz="2000" dirty="0" err="1" smtClean="0"/>
              <a:t>Кронштадтской</a:t>
            </a:r>
            <a:r>
              <a:rPr lang="ru-RU" sz="2000" dirty="0" smtClean="0"/>
              <a:t> крепости, в только что освобожденном  Ленинграде. За четыре года войны ансамбль дал свыше 1200 концертов. Большинство из них состоялись непосредственно в войсках действующей армии.</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285728"/>
            <a:ext cx="7858180" cy="3308598"/>
          </a:xfrm>
          <a:prstGeom prst="rect">
            <a:avLst/>
          </a:prstGeom>
          <a:noFill/>
        </p:spPr>
        <p:txBody>
          <a:bodyPr wrap="square" rtlCol="0">
            <a:spAutoFit/>
          </a:bodyPr>
          <a:lstStyle/>
          <a:p>
            <a:pPr algn="ctr"/>
            <a:r>
              <a:rPr lang="ru-RU" sz="1900" dirty="0" smtClean="0"/>
              <a:t>Интересна история создания гимна СССР. Изначально Александр Васильевич написал « Песню партии большевиков» на слова Лебедева-Кумача. На одном из концертов, где исполнялась эта песня, присутствовал Сталин. Он попросил исполнить сочинение чуть медленнее. По-иному зазвучавшая музыка вызвала одобрение </a:t>
            </a:r>
            <a:r>
              <a:rPr lang="ru-RU" sz="1900" dirty="0" err="1" smtClean="0"/>
              <a:t>генералисимуса</a:t>
            </a:r>
            <a:r>
              <a:rPr lang="ru-RU" sz="1900" dirty="0" smtClean="0"/>
              <a:t>. Он утвердил ее как «Гимн партии большевиков». Когда в 1942 году стал вопрос о написании гимна СССР, виднейшие композиторы были привлечены к работе. Всего было создано более двухсот вариантов. Все варианты вживую исполнялись ансамблем. И именно музыка Александрова была утверждена в качестве основы гимна, но уже на слова </a:t>
            </a:r>
            <a:r>
              <a:rPr lang="ru-RU" sz="1900" dirty="0" err="1" smtClean="0"/>
              <a:t>Эль-Регистана</a:t>
            </a:r>
            <a:r>
              <a:rPr lang="ru-RU" sz="1900" dirty="0" smtClean="0"/>
              <a:t> и Михалкова.</a:t>
            </a:r>
            <a:endParaRPr lang="ru-RU" sz="1900" dirty="0"/>
          </a:p>
        </p:txBody>
      </p:sp>
      <p:pic>
        <p:nvPicPr>
          <p:cNvPr id="4" name="Рисунок 3" descr="99710857_Ashampoo_Snap_20130413_04h05m26s_007_.jpg"/>
          <p:cNvPicPr>
            <a:picLocks noChangeAspect="1"/>
          </p:cNvPicPr>
          <p:nvPr/>
        </p:nvPicPr>
        <p:blipFill>
          <a:blip r:embed="rId2" cstate="screen"/>
          <a:srcRect/>
          <a:stretch>
            <a:fillRect/>
          </a:stretch>
        </p:blipFill>
        <p:spPr>
          <a:xfrm>
            <a:off x="571472" y="3786190"/>
            <a:ext cx="4186244" cy="2848092"/>
          </a:xfrm>
          <a:prstGeom prst="rect">
            <a:avLst/>
          </a:prstGeom>
          <a:ln>
            <a:solidFill>
              <a:srgbClr val="8A0000"/>
            </a:solidFill>
          </a:ln>
        </p:spPr>
      </p:pic>
      <p:sp>
        <p:nvSpPr>
          <p:cNvPr id="5" name="TextBox 4"/>
          <p:cNvSpPr txBox="1"/>
          <p:nvPr/>
        </p:nvSpPr>
        <p:spPr>
          <a:xfrm>
            <a:off x="5000628" y="5429264"/>
            <a:ext cx="3500462" cy="923330"/>
          </a:xfrm>
          <a:prstGeom prst="rect">
            <a:avLst/>
          </a:prstGeom>
          <a:noFill/>
        </p:spPr>
        <p:txBody>
          <a:bodyPr wrap="square" rtlCol="0">
            <a:spAutoFit/>
          </a:bodyPr>
          <a:lstStyle/>
          <a:p>
            <a:pPr algn="ctr"/>
            <a:r>
              <a:rPr lang="ru-RU" b="1" i="1" dirty="0" smtClean="0"/>
              <a:t>Александров А.В. в период работы над «Гимном партии большевиков».</a:t>
            </a:r>
            <a:endParaRPr lang="ru-RU"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642918"/>
            <a:ext cx="4429156" cy="4708981"/>
          </a:xfrm>
          <a:prstGeom prst="rect">
            <a:avLst/>
          </a:prstGeom>
          <a:noFill/>
        </p:spPr>
        <p:txBody>
          <a:bodyPr wrap="square" rtlCol="0">
            <a:spAutoFit/>
          </a:bodyPr>
          <a:lstStyle/>
          <a:p>
            <a:pPr algn="ctr"/>
            <a:r>
              <a:rPr lang="ru-RU" sz="2000" dirty="0" smtClean="0"/>
              <a:t>Произведения, </a:t>
            </a:r>
            <a:r>
              <a:rPr lang="ru-RU" sz="2000" dirty="0" smtClean="0"/>
              <a:t>составлявшие </a:t>
            </a:r>
            <a:r>
              <a:rPr lang="ru-RU" sz="2000" dirty="0" smtClean="0"/>
              <a:t>репертуар Ансамбля, воплощали мысли и чувства, не знакомые старой русской песне. Песни Красной Армии исполнять прежней хоровой манерой значило потерпеть неудачу. Песни требовали иного звучания – пламенного, героического, взволнованного. И Александров добился такого звучания! Руководитель приучал певцов к непосредственности исполнения, к живым интонациям, которые глубже раскрывали содержание песен. </a:t>
            </a:r>
            <a:endParaRPr lang="ru-RU" sz="2000" dirty="0"/>
          </a:p>
        </p:txBody>
      </p:sp>
      <p:pic>
        <p:nvPicPr>
          <p:cNvPr id="4" name="Рисунок 3" descr="анс0008.JPG"/>
          <p:cNvPicPr>
            <a:picLocks noChangeAspect="1"/>
          </p:cNvPicPr>
          <p:nvPr/>
        </p:nvPicPr>
        <p:blipFill>
          <a:blip r:embed="rId2" cstate="screen"/>
          <a:srcRect/>
          <a:stretch>
            <a:fillRect/>
          </a:stretch>
        </p:blipFill>
        <p:spPr>
          <a:xfrm>
            <a:off x="5357818" y="1071546"/>
            <a:ext cx="3109785" cy="4357718"/>
          </a:xfrm>
          <a:prstGeom prst="rect">
            <a:avLst/>
          </a:prstGeom>
          <a:ln>
            <a:solidFill>
              <a:srgbClr val="C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00438"/>
            <a:ext cx="8286808" cy="2862322"/>
          </a:xfrm>
          <a:prstGeom prst="rect">
            <a:avLst/>
          </a:prstGeom>
        </p:spPr>
        <p:txBody>
          <a:bodyPr wrap="square">
            <a:spAutoFit/>
          </a:bodyPr>
          <a:lstStyle/>
          <a:p>
            <a:pPr algn="ctr"/>
            <a:r>
              <a:rPr lang="ru-RU" sz="2000" dirty="0" smtClean="0"/>
              <a:t>В репертуаре Ансамбля есть песни-долгожители: это русские народные песни "Калинка", "Священный Байкал", "Коробейники", "Вдоль по Питерской". А также популярные военные песни "Священная война", "Катюша", "Смуглянка", "Эх, дороги", "Журавли", «Несокрушимая и легендарная". Есть в программе и старинные романсы: "Очи черные", "Ямщик, не гони лошадей!" А красочные, виртуозные пляски </a:t>
            </a:r>
            <a:r>
              <a:rPr lang="ru-RU" sz="2000" dirty="0" err="1" smtClean="0"/>
              <a:t>александровцев</a:t>
            </a:r>
            <a:r>
              <a:rPr lang="ru-RU" sz="2000" dirty="0" smtClean="0"/>
              <a:t> "Казачья кавалерийская", "Праздничный марш", "Русская плясовая", "Матросская барыня" никогда не оставляют зрителей равнодушными.</a:t>
            </a:r>
          </a:p>
        </p:txBody>
      </p:sp>
      <p:pic>
        <p:nvPicPr>
          <p:cNvPr id="3" name="Рисунок 2" descr="анс0015.JPG"/>
          <p:cNvPicPr>
            <a:picLocks noChangeAspect="1"/>
          </p:cNvPicPr>
          <p:nvPr/>
        </p:nvPicPr>
        <p:blipFill>
          <a:blip r:embed="rId2" cstate="screen"/>
          <a:srcRect/>
          <a:stretch>
            <a:fillRect/>
          </a:stretch>
        </p:blipFill>
        <p:spPr>
          <a:xfrm>
            <a:off x="714348" y="357166"/>
            <a:ext cx="4500594" cy="2906633"/>
          </a:xfrm>
          <a:prstGeom prst="rect">
            <a:avLst/>
          </a:prstGeom>
          <a:ln>
            <a:solidFill>
              <a:srgbClr val="C00000"/>
            </a:solidFill>
          </a:ln>
        </p:spPr>
      </p:pic>
      <p:sp>
        <p:nvSpPr>
          <p:cNvPr id="4" name="TextBox 3"/>
          <p:cNvSpPr txBox="1"/>
          <p:nvPr/>
        </p:nvSpPr>
        <p:spPr>
          <a:xfrm>
            <a:off x="5357818" y="857232"/>
            <a:ext cx="3143272" cy="584775"/>
          </a:xfrm>
          <a:prstGeom prst="rect">
            <a:avLst/>
          </a:prstGeom>
          <a:noFill/>
        </p:spPr>
        <p:txBody>
          <a:bodyPr wrap="square" rtlCol="0">
            <a:spAutoFit/>
          </a:bodyPr>
          <a:lstStyle/>
          <a:p>
            <a:pPr algn="ctr"/>
            <a:r>
              <a:rPr lang="ru-RU" sz="1600" b="1" i="1" dirty="0" smtClean="0"/>
              <a:t>Исполнение матросского танца «Яблочко»</a:t>
            </a:r>
            <a:endParaRPr lang="ru-RU" sz="16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анс0007.JPG"/>
          <p:cNvPicPr>
            <a:picLocks noChangeAspect="1"/>
          </p:cNvPicPr>
          <p:nvPr/>
        </p:nvPicPr>
        <p:blipFill>
          <a:blip r:embed="rId2" cstate="screen"/>
          <a:srcRect/>
          <a:stretch>
            <a:fillRect/>
          </a:stretch>
        </p:blipFill>
        <p:spPr>
          <a:xfrm>
            <a:off x="142844" y="0"/>
            <a:ext cx="2018327" cy="2962372"/>
          </a:xfrm>
          <a:prstGeom prst="rect">
            <a:avLst/>
          </a:prstGeom>
          <a:ln>
            <a:solidFill>
              <a:srgbClr val="C00000"/>
            </a:solidFill>
          </a:ln>
        </p:spPr>
      </p:pic>
      <p:sp>
        <p:nvSpPr>
          <p:cNvPr id="5" name="Прямоугольник 4"/>
          <p:cNvSpPr/>
          <p:nvPr/>
        </p:nvSpPr>
        <p:spPr>
          <a:xfrm>
            <a:off x="3643306" y="857232"/>
            <a:ext cx="5000660" cy="4708981"/>
          </a:xfrm>
          <a:prstGeom prst="rect">
            <a:avLst/>
          </a:prstGeom>
        </p:spPr>
        <p:txBody>
          <a:bodyPr wrap="square">
            <a:spAutoFit/>
          </a:bodyPr>
          <a:lstStyle/>
          <a:p>
            <a:pPr algn="ctr"/>
            <a:r>
              <a:rPr lang="ru-RU" sz="2000" dirty="0" smtClean="0"/>
              <a:t>В наше время гастроли Ансамбля за рубежом – обычное явление. Но в 1937 году получение Ансамблем высшей премии на Международной выставке в Париже было выдающимся событием. С тех пор Ансамбль побывал во многих зарубежных странах. </a:t>
            </a:r>
            <a:r>
              <a:rPr lang="ru-RU" sz="2000" dirty="0" smtClean="0"/>
              <a:t>И всегда выступления Ансамбля пользовались огромным успехом.</a:t>
            </a:r>
          </a:p>
          <a:p>
            <a:pPr algn="ctr"/>
            <a:endParaRPr lang="ru-RU" sz="2000" dirty="0" smtClean="0"/>
          </a:p>
          <a:p>
            <a:pPr algn="ctr"/>
            <a:r>
              <a:rPr lang="ru-RU" sz="2000" dirty="0" smtClean="0"/>
              <a:t>А.В.Александров </a:t>
            </a:r>
            <a:r>
              <a:rPr lang="ru-RU" sz="2000" dirty="0" smtClean="0"/>
              <a:t>умер 8 июля 1946 года, во время очередной гастрольной поездки Ансамбля. По решению правительства в 1946 году  Краснознаменному ансамблю присвоено имя А.В.Александрова.</a:t>
            </a:r>
            <a:endParaRPr lang="ru-RU" sz="2000" dirty="0"/>
          </a:p>
        </p:txBody>
      </p:sp>
      <p:pic>
        <p:nvPicPr>
          <p:cNvPr id="7" name="Рисунок 6" descr="анс0003.JPG"/>
          <p:cNvPicPr>
            <a:picLocks noChangeAspect="1"/>
          </p:cNvPicPr>
          <p:nvPr/>
        </p:nvPicPr>
        <p:blipFill>
          <a:blip r:embed="rId3" cstate="screen"/>
          <a:srcRect/>
          <a:stretch>
            <a:fillRect/>
          </a:stretch>
        </p:blipFill>
        <p:spPr>
          <a:xfrm>
            <a:off x="571472" y="1785926"/>
            <a:ext cx="2146410" cy="2786082"/>
          </a:xfrm>
          <a:prstGeom prst="rect">
            <a:avLst/>
          </a:prstGeom>
          <a:ln>
            <a:solidFill>
              <a:srgbClr val="8A0000"/>
            </a:solidFill>
          </a:ln>
        </p:spPr>
      </p:pic>
      <p:pic>
        <p:nvPicPr>
          <p:cNvPr id="6" name="Рисунок 5" descr="анс0004.JPG"/>
          <p:cNvPicPr>
            <a:picLocks noChangeAspect="1"/>
          </p:cNvPicPr>
          <p:nvPr/>
        </p:nvPicPr>
        <p:blipFill>
          <a:blip r:embed="rId4" cstate="screen"/>
          <a:srcRect/>
          <a:stretch>
            <a:fillRect/>
          </a:stretch>
        </p:blipFill>
        <p:spPr>
          <a:xfrm>
            <a:off x="1000100" y="3714752"/>
            <a:ext cx="2214578" cy="2952760"/>
          </a:xfrm>
          <a:prstGeom prst="rect">
            <a:avLst/>
          </a:prstGeom>
          <a:ln>
            <a:solidFill>
              <a:srgbClr val="8A0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нс0013.JPG"/>
          <p:cNvPicPr>
            <a:picLocks noChangeAspect="1"/>
          </p:cNvPicPr>
          <p:nvPr/>
        </p:nvPicPr>
        <p:blipFill>
          <a:blip r:embed="rId2" cstate="screen"/>
          <a:srcRect/>
          <a:stretch>
            <a:fillRect/>
          </a:stretch>
        </p:blipFill>
        <p:spPr>
          <a:xfrm>
            <a:off x="4500562" y="3357562"/>
            <a:ext cx="4286280" cy="3117294"/>
          </a:xfrm>
          <a:prstGeom prst="rect">
            <a:avLst/>
          </a:prstGeom>
          <a:ln>
            <a:solidFill>
              <a:srgbClr val="8A0000"/>
            </a:solidFill>
          </a:ln>
        </p:spPr>
      </p:pic>
      <p:sp>
        <p:nvSpPr>
          <p:cNvPr id="3" name="TextBox 2"/>
          <p:cNvSpPr txBox="1"/>
          <p:nvPr/>
        </p:nvSpPr>
        <p:spPr>
          <a:xfrm>
            <a:off x="428596" y="4357694"/>
            <a:ext cx="4071966" cy="1200329"/>
          </a:xfrm>
          <a:prstGeom prst="rect">
            <a:avLst/>
          </a:prstGeom>
          <a:noFill/>
        </p:spPr>
        <p:txBody>
          <a:bodyPr wrap="square" rtlCol="0">
            <a:spAutoFit/>
          </a:bodyPr>
          <a:lstStyle/>
          <a:p>
            <a:pPr algn="ctr"/>
            <a:r>
              <a:rPr lang="ru-RU" b="1" i="1" dirty="0" smtClean="0"/>
              <a:t>Обсуждение новой программы.</a:t>
            </a:r>
          </a:p>
          <a:p>
            <a:pPr algn="ctr"/>
            <a:r>
              <a:rPr lang="ru-RU" b="1" i="1" dirty="0" smtClean="0"/>
              <a:t>Борис Александров, главный хормейстер Ю.Петров, </a:t>
            </a:r>
          </a:p>
          <a:p>
            <a:pPr algn="ctr"/>
            <a:r>
              <a:rPr lang="ru-RU" b="1" i="1" dirty="0" smtClean="0"/>
              <a:t>дирижер </a:t>
            </a:r>
            <a:r>
              <a:rPr lang="ru-RU" b="1" i="1" dirty="0" err="1" smtClean="0"/>
              <a:t>Е.Тынянко</a:t>
            </a:r>
            <a:r>
              <a:rPr lang="ru-RU" b="1" i="1" dirty="0" smtClean="0"/>
              <a:t>.</a:t>
            </a:r>
            <a:endParaRPr lang="ru-RU" b="1" i="1" dirty="0"/>
          </a:p>
        </p:txBody>
      </p:sp>
      <p:sp>
        <p:nvSpPr>
          <p:cNvPr id="5" name="TextBox 4"/>
          <p:cNvSpPr txBox="1"/>
          <p:nvPr/>
        </p:nvSpPr>
        <p:spPr>
          <a:xfrm>
            <a:off x="357158" y="357166"/>
            <a:ext cx="8429684" cy="2554545"/>
          </a:xfrm>
          <a:prstGeom prst="rect">
            <a:avLst/>
          </a:prstGeom>
          <a:noFill/>
        </p:spPr>
        <p:txBody>
          <a:bodyPr wrap="square" rtlCol="0">
            <a:spAutoFit/>
          </a:bodyPr>
          <a:lstStyle/>
          <a:p>
            <a:pPr algn="ctr"/>
            <a:r>
              <a:rPr lang="ru-RU" sz="2000" dirty="0" smtClean="0"/>
              <a:t>В 1946 году Ансамбль возглавил сын Александра Васильевича  - Борис Александров, заместитель художественного руководителя. Опираясь на традиции, оставленные коллективу его основателем, Б.Александров продолжал поиски нового. Для Ансамбля привычным было полное звучание, широкое, порой преувеличено громкое. Но надо было овладеть искусством пения вполголоса, не теряя при этом мужественного характера исполнения. Б.Александрову удалось этого добиться. Звуковая палитра хора стала еще более красочной.</a:t>
            </a:r>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анс0014.JPG"/>
          <p:cNvPicPr>
            <a:picLocks noChangeAspect="1"/>
          </p:cNvPicPr>
          <p:nvPr/>
        </p:nvPicPr>
        <p:blipFill>
          <a:blip r:embed="rId2" cstate="screen"/>
          <a:srcRect/>
          <a:stretch>
            <a:fillRect/>
          </a:stretch>
        </p:blipFill>
        <p:spPr>
          <a:xfrm>
            <a:off x="571472" y="500042"/>
            <a:ext cx="3929090" cy="4000528"/>
          </a:xfrm>
          <a:prstGeom prst="rect">
            <a:avLst/>
          </a:prstGeom>
          <a:ln>
            <a:solidFill>
              <a:srgbClr val="8A0000"/>
            </a:solidFill>
          </a:ln>
        </p:spPr>
      </p:pic>
      <p:sp>
        <p:nvSpPr>
          <p:cNvPr id="6" name="TextBox 5"/>
          <p:cNvSpPr txBox="1"/>
          <p:nvPr/>
        </p:nvSpPr>
        <p:spPr>
          <a:xfrm>
            <a:off x="1000100" y="4857760"/>
            <a:ext cx="3000396" cy="646331"/>
          </a:xfrm>
          <a:prstGeom prst="rect">
            <a:avLst/>
          </a:prstGeom>
          <a:noFill/>
        </p:spPr>
        <p:txBody>
          <a:bodyPr wrap="square" rtlCol="0">
            <a:spAutoFit/>
          </a:bodyPr>
          <a:lstStyle/>
          <a:p>
            <a:pPr algn="ctr"/>
            <a:r>
              <a:rPr lang="ru-RU" b="1" i="1" dirty="0" smtClean="0"/>
              <a:t>Ансамбль в гостях у танкистов.</a:t>
            </a:r>
            <a:endParaRPr lang="ru-RU" b="1" i="1" dirty="0"/>
          </a:p>
        </p:txBody>
      </p:sp>
      <p:sp>
        <p:nvSpPr>
          <p:cNvPr id="4" name="TextBox 3"/>
          <p:cNvSpPr txBox="1"/>
          <p:nvPr/>
        </p:nvSpPr>
        <p:spPr>
          <a:xfrm>
            <a:off x="4786314" y="302359"/>
            <a:ext cx="4071966" cy="6247864"/>
          </a:xfrm>
          <a:prstGeom prst="rect">
            <a:avLst/>
          </a:prstGeom>
          <a:noFill/>
        </p:spPr>
        <p:txBody>
          <a:bodyPr wrap="square" rtlCol="0">
            <a:spAutoFit/>
          </a:bodyPr>
          <a:lstStyle/>
          <a:p>
            <a:pPr algn="ctr"/>
            <a:r>
              <a:rPr lang="ru-RU" sz="2000" dirty="0" smtClean="0"/>
              <a:t>В 1978 году Ансамбль Александрова стал академическим. В его репертуаре насчитывается более двух тысяч произведений. Это песни отечественных композиторов, народные песни и танцы, солдатские пляски, духовная музыка, классические произведения русских и зарубежных композиторов, лучшие образцы мировой современной музыки.</a:t>
            </a:r>
            <a:br>
              <a:rPr lang="ru-RU" sz="2000" dirty="0" smtClean="0"/>
            </a:br>
            <a:r>
              <a:rPr lang="ru-RU" sz="2000" dirty="0" smtClean="0"/>
              <a:t>Ансамбль Александрова считается крупнейшим российским военным художественным коллективом. Его хор признан одним из лучших в мире.</a:t>
            </a:r>
            <a:br>
              <a:rPr lang="ru-RU" sz="2000" dirty="0" smtClean="0"/>
            </a:b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leks3-550.jpg"/>
          <p:cNvPicPr>
            <a:picLocks noChangeAspect="1"/>
          </p:cNvPicPr>
          <p:nvPr/>
        </p:nvPicPr>
        <p:blipFill>
          <a:blip r:embed="rId2"/>
          <a:stretch>
            <a:fillRect/>
          </a:stretch>
        </p:blipFill>
        <p:spPr>
          <a:xfrm>
            <a:off x="4000496" y="357166"/>
            <a:ext cx="4786346" cy="3393954"/>
          </a:xfrm>
          <a:prstGeom prst="rect">
            <a:avLst/>
          </a:prstGeom>
          <a:ln>
            <a:solidFill>
              <a:srgbClr val="8A0000"/>
            </a:solidFill>
          </a:ln>
        </p:spPr>
      </p:pic>
      <p:sp>
        <p:nvSpPr>
          <p:cNvPr id="3" name="Прямоугольник 2"/>
          <p:cNvSpPr/>
          <p:nvPr/>
        </p:nvSpPr>
        <p:spPr>
          <a:xfrm>
            <a:off x="571472" y="4000504"/>
            <a:ext cx="7786742" cy="2585323"/>
          </a:xfrm>
          <a:prstGeom prst="rect">
            <a:avLst/>
          </a:prstGeom>
        </p:spPr>
        <p:txBody>
          <a:bodyPr wrap="square">
            <a:spAutoFit/>
          </a:bodyPr>
          <a:lstStyle/>
          <a:p>
            <a:pPr lvl="0" algn="ctr" fontAlgn="base">
              <a:spcBef>
                <a:spcPct val="0"/>
              </a:spcBef>
              <a:spcAft>
                <a:spcPct val="0"/>
              </a:spcAft>
            </a:pPr>
            <a:r>
              <a:rPr lang="ru-RU" dirty="0" smtClean="0">
                <a:ea typeface="Times New Roman" pitchFamily="18" charset="0"/>
                <a:cs typeface="Arial" pitchFamily="34" charset="0"/>
              </a:rPr>
              <a:t>На 79-м году жизни Академический дважды Краснознаменный ансамбль песни и пляски Российской армии имени А. В. Александрова понес самые тяжелые потери. Среди 64 погибших в катастрофе Ту-154 близ Сочи были художественный руководитель коллектива народный артист России генерал-лейтенант Валерий Халилов, заместитель начальника ансамбля Андрей Сонников, главный хормейстер Константин Майоров. Из восьмерых солистов погибли пятеро. В общей сложности, ансамбль потерял почти половину творческого </a:t>
            </a:r>
            <a:r>
              <a:rPr lang="ru-RU" dirty="0" smtClean="0">
                <a:ea typeface="Times New Roman" pitchFamily="18" charset="0"/>
                <a:cs typeface="Arial" pitchFamily="34" charset="0"/>
              </a:rPr>
              <a:t>состава</a:t>
            </a:r>
            <a:r>
              <a:rPr lang="ru-RU" dirty="0" smtClean="0">
                <a:ea typeface="Times New Roman" pitchFamily="18" charset="0"/>
                <a:cs typeface="Arial" pitchFamily="34" charset="0"/>
              </a:rPr>
              <a:t>. В течение очень короткого времени ансамблю далось восстановить свою численность.</a:t>
            </a:r>
            <a:endParaRPr lang="ru-RU" dirty="0" smtClean="0"/>
          </a:p>
        </p:txBody>
      </p:sp>
      <p:sp>
        <p:nvSpPr>
          <p:cNvPr id="4" name="TextBox 3"/>
          <p:cNvSpPr txBox="1"/>
          <p:nvPr/>
        </p:nvSpPr>
        <p:spPr>
          <a:xfrm>
            <a:off x="714348" y="3071810"/>
            <a:ext cx="3143272" cy="646331"/>
          </a:xfrm>
          <a:prstGeom prst="rect">
            <a:avLst/>
          </a:prstGeom>
          <a:noFill/>
        </p:spPr>
        <p:txBody>
          <a:bodyPr wrap="square" rtlCol="0">
            <a:spAutoFit/>
          </a:bodyPr>
          <a:lstStyle/>
          <a:p>
            <a:pPr algn="ctr"/>
            <a:r>
              <a:rPr lang="ru-RU" b="1" i="1" dirty="0" smtClean="0"/>
              <a:t>Выступление на </a:t>
            </a:r>
          </a:p>
          <a:p>
            <a:pPr algn="ctr"/>
            <a:r>
              <a:rPr lang="ru-RU" b="1" i="1" dirty="0" smtClean="0"/>
              <a:t>Красной площади.</a:t>
            </a:r>
            <a:endParaRPr lang="ru-RU" b="1"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4429132"/>
            <a:ext cx="78581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ea typeface="Times New Roman" pitchFamily="18" charset="0"/>
                <a:cs typeface="Arial" pitchFamily="34" charset="0"/>
              </a:rPr>
              <a:t>Александр Васильевич Александров не только вложил талант и душу в свои произведения, которые знала вся страна, а и обучал музыкальному искусству тех, кто выбрал для себя этот путь. Будучи руководителем Ансамбля, он поднял отечественное хоровое пение на качественно новый уровень. Благодаря этому весь мир узнал  о силе и удивительной красоте русского голоса.</a:t>
            </a:r>
            <a:endParaRPr kumimoji="0" lang="ru-RU" sz="2000" b="0" i="0" u="none" strike="noStrike" cap="none" normalizeH="0" baseline="0" dirty="0" smtClean="0">
              <a:ln>
                <a:noFill/>
              </a:ln>
              <a:solidFill>
                <a:schemeClr val="tx1"/>
              </a:solidFill>
              <a:effectLst/>
            </a:endParaRPr>
          </a:p>
        </p:txBody>
      </p:sp>
      <p:pic>
        <p:nvPicPr>
          <p:cNvPr id="5" name="Рисунок 4" descr="Aleks8-550.jpg"/>
          <p:cNvPicPr>
            <a:picLocks noChangeAspect="1"/>
          </p:cNvPicPr>
          <p:nvPr/>
        </p:nvPicPr>
        <p:blipFill>
          <a:blip r:embed="rId2"/>
          <a:stretch>
            <a:fillRect/>
          </a:stretch>
        </p:blipFill>
        <p:spPr>
          <a:xfrm>
            <a:off x="1571604" y="357166"/>
            <a:ext cx="5238750" cy="3714750"/>
          </a:xfrm>
          <a:prstGeom prst="rect">
            <a:avLst/>
          </a:prstGeom>
          <a:ln>
            <a:solidFill>
              <a:srgbClr val="C0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42853"/>
            <a:ext cx="7929618" cy="7571303"/>
          </a:xfrm>
          <a:prstGeom prst="rect">
            <a:avLst/>
          </a:prstGeom>
          <a:noFill/>
        </p:spPr>
        <p:txBody>
          <a:bodyPr wrap="square" rtlCol="0">
            <a:spAutoFit/>
          </a:bodyPr>
          <a:lstStyle/>
          <a:p>
            <a:pPr algn="ctr"/>
            <a:r>
              <a:rPr lang="ru-RU" b="1" dirty="0" smtClean="0"/>
              <a:t>Список использованной литературы</a:t>
            </a:r>
          </a:p>
          <a:p>
            <a:r>
              <a:rPr lang="ru-RU" dirty="0" smtClean="0"/>
              <a:t> </a:t>
            </a:r>
          </a:p>
          <a:p>
            <a:pPr marL="342900" indent="-342900">
              <a:buFont typeface="+mj-lt"/>
              <a:buAutoNum type="arabicPeriod"/>
            </a:pPr>
            <a:r>
              <a:rPr lang="ru-RU" dirty="0" smtClean="0"/>
              <a:t>Александров, А. В. Избранные хоры [Ноты] / А. В. Александров. М. : Музыка, 1975. – 69 с.</a:t>
            </a:r>
          </a:p>
          <a:p>
            <a:pPr marL="342900" indent="-342900">
              <a:buFont typeface="+mj-lt"/>
              <a:buAutoNum type="arabicPeriod"/>
            </a:pPr>
            <a:r>
              <a:rPr lang="ru-RU" dirty="0" smtClean="0"/>
              <a:t>Александров, А. В. Обработки народных песен [Ноты] / А. В. Александров. М. : Советский композитор, 1984. – 11 с.</a:t>
            </a:r>
          </a:p>
          <a:p>
            <a:pPr marL="342900" indent="-342900">
              <a:buFont typeface="+mj-lt"/>
              <a:buAutoNum type="arabicPeriod"/>
            </a:pPr>
            <a:r>
              <a:rPr lang="ru-RU" dirty="0" smtClean="0"/>
              <a:t>Дважды Краснознаменный ордена Красной Звезды академический ансамбль песни и пляски Советской Армии имени А. В. Александрова [Текст] : буклет / авт. текста В. С. Добронравов, Э. Б. Михайлов. — М. : Музыка, 1981. — 160 с.</a:t>
            </a:r>
          </a:p>
          <a:p>
            <a:pPr marL="342900" indent="-342900">
              <a:buFont typeface="+mj-lt"/>
              <a:buAutoNum type="arabicPeriod"/>
            </a:pPr>
            <a:r>
              <a:rPr lang="ru-RU" dirty="0" smtClean="0"/>
              <a:t>Птица, К. Б. Мастера хорового искусства в Московской консерватории [Текст] / К. Б. Птица. – М. : Музыка, 1970. – 120 с.</a:t>
            </a:r>
          </a:p>
          <a:p>
            <a:pPr marL="342900" indent="-342900">
              <a:buFont typeface="+mj-lt"/>
              <a:buAutoNum type="arabicPeriod"/>
            </a:pPr>
            <a:r>
              <a:rPr lang="ru-RU" dirty="0" smtClean="0"/>
              <a:t>Романова, О. Н. Песни войны [Текст] / О. Н. Романова // Музыка в школе. – 2016. - № 6. – С. 10-13.</a:t>
            </a:r>
          </a:p>
          <a:p>
            <a:pPr marL="342900" indent="-342900">
              <a:buFont typeface="+mj-lt"/>
              <a:buAutoNum type="arabicPeriod"/>
            </a:pPr>
            <a:r>
              <a:rPr lang="ru-RU" dirty="0" err="1" smtClean="0"/>
              <a:t>Топчий</a:t>
            </a:r>
            <a:r>
              <a:rPr lang="ru-RU" dirty="0" smtClean="0"/>
              <a:t>, М. «Священная война» в музыке [Текст] / М. </a:t>
            </a:r>
            <a:r>
              <a:rPr lang="ru-RU" dirty="0" err="1" smtClean="0"/>
              <a:t>Топчий</a:t>
            </a:r>
            <a:r>
              <a:rPr lang="ru-RU" dirty="0" smtClean="0"/>
              <a:t> // Искусство в школе. – 2012. - № 2. – С. 23-25.</a:t>
            </a:r>
          </a:p>
          <a:p>
            <a:pPr marL="342900" indent="-342900">
              <a:buFont typeface="+mj-lt"/>
              <a:buAutoNum type="arabicPeriod"/>
            </a:pPr>
            <a:r>
              <a:rPr lang="ru-RU" dirty="0" smtClean="0"/>
              <a:t>Шилов, А. Краснознамённый ансамбль Советской армии [Текст] / А. Шилов. – М. : Музыка, 1964. – 95 с.</a:t>
            </a:r>
          </a:p>
          <a:p>
            <a:pPr marL="342900" indent="-342900">
              <a:buFont typeface="+mj-lt"/>
              <a:buAutoNum type="arabicPeriod"/>
            </a:pPr>
            <a:r>
              <a:rPr lang="ru-RU" dirty="0" smtClean="0"/>
              <a:t>Шляхов, А. «Вставайте, пойте миллионы!» [Текст] / А. Шляхов // Музыкальная жизнь. – 2013. - № 4. – С. 58-60.</a:t>
            </a:r>
          </a:p>
          <a:p>
            <a:pPr marL="342900" indent="-342900">
              <a:buFont typeface="+mj-lt"/>
              <a:buAutoNum type="arabicPeriod"/>
            </a:pPr>
            <a:r>
              <a:rPr lang="ru-RU" dirty="0" smtClean="0"/>
              <a:t>Этапы большого пути  [Текст] : песни для голоса (хора) в </a:t>
            </a:r>
            <a:r>
              <a:rPr lang="ru-RU" dirty="0" err="1" smtClean="0"/>
              <a:t>сопровожд</a:t>
            </a:r>
            <a:r>
              <a:rPr lang="ru-RU" dirty="0" smtClean="0"/>
              <a:t>. </a:t>
            </a:r>
            <a:r>
              <a:rPr lang="ru-RU" dirty="0" err="1" smtClean="0"/>
              <a:t>фп</a:t>
            </a:r>
            <a:r>
              <a:rPr lang="ru-RU" dirty="0" smtClean="0"/>
              <a:t>. ( баяна) / сост. А. А. Тищенко. – М. : Советский композитор. – 288 с.</a:t>
            </a:r>
          </a:p>
          <a:p>
            <a:pPr marL="342900" indent="-342900">
              <a:buFont typeface="+mj-lt"/>
              <a:buAutoNum type="arabicPeriod"/>
            </a:pPr>
            <a:endParaRPr lang="ru-RU" dirty="0" smtClean="0"/>
          </a:p>
          <a:p>
            <a:endParaRPr lang="ru-RU" dirty="0" smtClean="0"/>
          </a:p>
          <a:p>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8429684" cy="2554545"/>
          </a:xfrm>
          <a:prstGeom prst="rect">
            <a:avLst/>
          </a:prstGeom>
          <a:noFill/>
        </p:spPr>
        <p:txBody>
          <a:bodyPr wrap="square" rtlCol="0">
            <a:spAutoFit/>
          </a:bodyPr>
          <a:lstStyle/>
          <a:p>
            <a:pPr algn="ctr"/>
            <a:r>
              <a:rPr lang="ru-RU" sz="2000" dirty="0" smtClean="0"/>
              <a:t>Песня издавна была спутницей жизни русского солдата. Она помогала совершать дальние походы, скрашивала солдатский отдых.  Русские знатоки народного творчества давно обратили внимание на то, что многие солдатские песни представляют собой большую художественную ценность. «Прекрасно высказывание Горького «Песня – это крылья человека», говорит Б. А. Александров. – Помню, как мой отец, встретив на улице марширующую с песней роту, воскликнул: «Слушай, слушай! Вот где песня живет – в строю солдатском!»</a:t>
            </a:r>
            <a:endParaRPr lang="ru-RU" sz="2000" dirty="0"/>
          </a:p>
        </p:txBody>
      </p:sp>
      <p:pic>
        <p:nvPicPr>
          <p:cNvPr id="3" name="Рисунок 2" descr="анс0001.JPG"/>
          <p:cNvPicPr>
            <a:picLocks noChangeAspect="1"/>
          </p:cNvPicPr>
          <p:nvPr/>
        </p:nvPicPr>
        <p:blipFill>
          <a:blip r:embed="rId2" cstate="screen"/>
          <a:srcRect/>
          <a:stretch>
            <a:fillRect/>
          </a:stretch>
        </p:blipFill>
        <p:spPr>
          <a:xfrm>
            <a:off x="1357290" y="2928934"/>
            <a:ext cx="2500330" cy="3589203"/>
          </a:xfrm>
          <a:prstGeom prst="rect">
            <a:avLst/>
          </a:prstGeom>
          <a:ln>
            <a:solidFill>
              <a:srgbClr val="C00000"/>
            </a:solidFill>
          </a:ln>
        </p:spPr>
      </p:pic>
      <p:pic>
        <p:nvPicPr>
          <p:cNvPr id="4" name="Рисунок 3" descr="анс0002.JPG"/>
          <p:cNvPicPr>
            <a:picLocks noChangeAspect="1"/>
          </p:cNvPicPr>
          <p:nvPr/>
        </p:nvPicPr>
        <p:blipFill>
          <a:blip r:embed="rId3" cstate="screen"/>
          <a:srcRect/>
          <a:stretch>
            <a:fillRect/>
          </a:stretch>
        </p:blipFill>
        <p:spPr>
          <a:xfrm>
            <a:off x="4286248" y="2966218"/>
            <a:ext cx="2714644" cy="3606054"/>
          </a:xfrm>
          <a:prstGeom prst="rect">
            <a:avLst/>
          </a:prstGeom>
          <a:ln>
            <a:solidFill>
              <a:srgbClr val="C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1934" y="285728"/>
            <a:ext cx="4286280" cy="5940088"/>
          </a:xfrm>
          <a:prstGeom prst="rect">
            <a:avLst/>
          </a:prstGeom>
          <a:noFill/>
        </p:spPr>
        <p:txBody>
          <a:bodyPr wrap="square" rtlCol="0">
            <a:spAutoFit/>
          </a:bodyPr>
          <a:lstStyle/>
          <a:p>
            <a:pPr algn="ctr"/>
            <a:r>
              <a:rPr lang="ru-RU" sz="2000" dirty="0" smtClean="0"/>
              <a:t>Александр Васильевич Александров (1883- 1946) родился в Рязанской губернии в крестьянской семье. С детских лет полюбил русские песни, хорошо их пел сам. Однажды его пение услышал земляк, служивший солистом хора в Казанском соборе в Петербурге и уговорил родителей отпустить одаренного сына в Петербург, где девятилетний Александр был принят в хор Казанского собора. Хормейстерская работа, учеба, затем работа в Московской консерватории (1923-28г.г.) помогали развитию его таланта композитора, педагога и хормейстера.</a:t>
            </a:r>
            <a:endParaRPr lang="ru-RU" sz="2000" dirty="0"/>
          </a:p>
        </p:txBody>
      </p:sp>
      <p:pic>
        <p:nvPicPr>
          <p:cNvPr id="3" name="Рисунок 2" descr="004.jpg"/>
          <p:cNvPicPr>
            <a:picLocks noChangeAspect="1"/>
          </p:cNvPicPr>
          <p:nvPr/>
        </p:nvPicPr>
        <p:blipFill>
          <a:blip r:embed="rId2">
            <a:lum bright="5000"/>
          </a:blip>
          <a:srcRect/>
          <a:stretch>
            <a:fillRect/>
          </a:stretch>
        </p:blipFill>
        <p:spPr>
          <a:xfrm>
            <a:off x="785786" y="857232"/>
            <a:ext cx="2792205" cy="4071966"/>
          </a:xfrm>
          <a:prstGeom prst="rect">
            <a:avLst/>
          </a:prstGeom>
          <a:ln w="19050">
            <a:solidFill>
              <a:srgbClr val="96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нс0017.JPG"/>
          <p:cNvPicPr>
            <a:picLocks noChangeAspect="1"/>
          </p:cNvPicPr>
          <p:nvPr/>
        </p:nvPicPr>
        <p:blipFill>
          <a:blip r:embed="rId2" cstate="screen"/>
          <a:srcRect/>
          <a:stretch>
            <a:fillRect/>
          </a:stretch>
        </p:blipFill>
        <p:spPr>
          <a:xfrm>
            <a:off x="4429124" y="428604"/>
            <a:ext cx="3714776" cy="2786082"/>
          </a:xfrm>
          <a:prstGeom prst="rect">
            <a:avLst/>
          </a:prstGeom>
          <a:ln>
            <a:solidFill>
              <a:srgbClr val="8A0000"/>
            </a:solidFill>
          </a:ln>
        </p:spPr>
      </p:pic>
      <p:sp>
        <p:nvSpPr>
          <p:cNvPr id="4" name="TextBox 3"/>
          <p:cNvSpPr txBox="1"/>
          <p:nvPr/>
        </p:nvSpPr>
        <p:spPr>
          <a:xfrm>
            <a:off x="500034" y="3500438"/>
            <a:ext cx="7858180" cy="2893100"/>
          </a:xfrm>
          <a:prstGeom prst="rect">
            <a:avLst/>
          </a:prstGeom>
          <a:noFill/>
        </p:spPr>
        <p:txBody>
          <a:bodyPr wrap="square" rtlCol="0">
            <a:spAutoFit/>
          </a:bodyPr>
          <a:lstStyle/>
          <a:p>
            <a:pPr algn="ctr"/>
            <a:r>
              <a:rPr lang="ru-RU" sz="2000" dirty="0" smtClean="0"/>
              <a:t>Яркий расцвет творческой жизни Александрова начался в 1928 году, когда он принял предложение стать музыкальным руководителем Ансамбля </a:t>
            </a:r>
            <a:r>
              <a:rPr lang="ru-RU" sz="2000" dirty="0" smtClean="0"/>
              <a:t>Красноармейской </a:t>
            </a:r>
            <a:r>
              <a:rPr lang="ru-RU" sz="2000" dirty="0" smtClean="0"/>
              <a:t>песни. Все знания, его богатейший опыт как композитора, дирижера и педагога нашли широкое применение в молодом художественном коллективе. </a:t>
            </a:r>
            <a:r>
              <a:rPr lang="ru-RU" sz="2200" dirty="0" smtClean="0"/>
              <a:t>12 </a:t>
            </a:r>
            <a:r>
              <a:rPr lang="ru-RU" sz="2000" dirty="0" smtClean="0"/>
              <a:t>октября 1928 года в Центральном Доме Красной Армии состоялся просмотр первой программы Ансамбля. В этот день двенадцать артистов с алыми звездами на островерхих будёновках положили начало прославленному ныне коллективу.</a:t>
            </a:r>
            <a:endParaRPr lang="ru-RU" sz="2000" dirty="0"/>
          </a:p>
        </p:txBody>
      </p:sp>
      <p:sp>
        <p:nvSpPr>
          <p:cNvPr id="5" name="TextBox 4"/>
          <p:cNvSpPr txBox="1"/>
          <p:nvPr/>
        </p:nvSpPr>
        <p:spPr>
          <a:xfrm>
            <a:off x="928662" y="2857496"/>
            <a:ext cx="3357586" cy="369332"/>
          </a:xfrm>
          <a:prstGeom prst="rect">
            <a:avLst/>
          </a:prstGeom>
          <a:noFill/>
        </p:spPr>
        <p:txBody>
          <a:bodyPr wrap="square" rtlCol="0">
            <a:spAutoFit/>
          </a:bodyPr>
          <a:lstStyle/>
          <a:p>
            <a:r>
              <a:rPr lang="ru-RU" b="1" i="1" dirty="0" smtClean="0"/>
              <a:t>Первая афиша Ансамбля </a:t>
            </a:r>
            <a:endParaRPr lang="ru-RU"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357562"/>
            <a:ext cx="8786874" cy="3170099"/>
          </a:xfrm>
          <a:prstGeom prst="rect">
            <a:avLst/>
          </a:prstGeom>
          <a:noFill/>
        </p:spPr>
        <p:txBody>
          <a:bodyPr wrap="square" rtlCol="0">
            <a:spAutoFit/>
          </a:bodyPr>
          <a:lstStyle/>
          <a:p>
            <a:pPr algn="ctr"/>
            <a:r>
              <a:rPr lang="ru-RU" sz="2000" dirty="0" smtClean="0"/>
              <a:t>Неописуемо быстро росла популярность молодого ансамбля. За первое десятилетие существования ансамбль вырос численно до двухсот человек и превратился под руководством А. В. Александрова в исполнительский коллектив, не знающий себе равных по мастерству и жизненности исполнения, органически связанный с народным репертуаром.  Работа Александрова с Краснознаменным ансамблем совпадает с периодом его наиболее интенсивной композиторской деятельности. В эти годы им создано большое количество произведений для симфонического оркестра, фортепиано, хора, произведения песенно-хорового творчества на патриотическую </a:t>
            </a:r>
            <a:r>
              <a:rPr lang="ru-RU" sz="2000" dirty="0" smtClean="0"/>
              <a:t>тематику, обработки народных песен. </a:t>
            </a:r>
            <a:endParaRPr lang="ru-RU" sz="2000" dirty="0"/>
          </a:p>
        </p:txBody>
      </p:sp>
      <p:pic>
        <p:nvPicPr>
          <p:cNvPr id="4" name="Рисунок 3" descr="Aleks1_550(1).jpg"/>
          <p:cNvPicPr>
            <a:picLocks noChangeAspect="1"/>
          </p:cNvPicPr>
          <p:nvPr/>
        </p:nvPicPr>
        <p:blipFill>
          <a:blip r:embed="rId2"/>
          <a:stretch>
            <a:fillRect/>
          </a:stretch>
        </p:blipFill>
        <p:spPr>
          <a:xfrm>
            <a:off x="714348" y="214290"/>
            <a:ext cx="4071966" cy="2887394"/>
          </a:xfrm>
          <a:prstGeom prst="rect">
            <a:avLst/>
          </a:prstGeom>
          <a:ln>
            <a:solidFill>
              <a:srgbClr val="C00000"/>
            </a:solidFill>
          </a:ln>
          <a:effectLst>
            <a:outerShdw blurRad="292100" dist="139700" dir="2700000" algn="tl" rotWithShape="0">
              <a:srgbClr val="333333">
                <a:alpha val="65000"/>
              </a:srgbClr>
            </a:outerShdw>
          </a:effectLst>
        </p:spPr>
      </p:pic>
      <p:sp>
        <p:nvSpPr>
          <p:cNvPr id="6" name="TextBox 5"/>
          <p:cNvSpPr txBox="1"/>
          <p:nvPr/>
        </p:nvSpPr>
        <p:spPr>
          <a:xfrm>
            <a:off x="4929190" y="2285992"/>
            <a:ext cx="3643338" cy="646331"/>
          </a:xfrm>
          <a:prstGeom prst="rect">
            <a:avLst/>
          </a:prstGeom>
          <a:noFill/>
        </p:spPr>
        <p:txBody>
          <a:bodyPr wrap="square" rtlCol="0">
            <a:spAutoFit/>
          </a:bodyPr>
          <a:lstStyle/>
          <a:p>
            <a:pPr algn="ctr"/>
            <a:r>
              <a:rPr lang="ru-RU" b="1" i="1" dirty="0" smtClean="0"/>
              <a:t>Ансамбль Красноармейской песни, 1928 г.</a:t>
            </a:r>
            <a:endParaRPr lang="ru-RU"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14356"/>
            <a:ext cx="3643338" cy="4093428"/>
          </a:xfrm>
          <a:prstGeom prst="rect">
            <a:avLst/>
          </a:prstGeom>
        </p:spPr>
        <p:txBody>
          <a:bodyPr wrap="square">
            <a:spAutoFit/>
          </a:bodyPr>
          <a:lstStyle/>
          <a:p>
            <a:pPr algn="ctr"/>
            <a:r>
              <a:rPr lang="ru-RU" sz="2000" dirty="0" smtClean="0"/>
              <a:t>27 ноября 1935 года – знаменательная дата в истории ансамбля. В этот день вышло постановление Советского правительства о награждении коллектива орденом Красной Звезды и присвоить Ансамблю красноармейской песни и пляски ЦДКА звание «Краснознаменный ансамбль красноармейской песни и пляски СССР».</a:t>
            </a:r>
            <a:endParaRPr lang="ru-RU" sz="2000" dirty="0"/>
          </a:p>
        </p:txBody>
      </p:sp>
      <p:pic>
        <p:nvPicPr>
          <p:cNvPr id="3" name="Рисунок 2" descr="анс0009.JPG"/>
          <p:cNvPicPr>
            <a:picLocks noChangeAspect="1"/>
          </p:cNvPicPr>
          <p:nvPr/>
        </p:nvPicPr>
        <p:blipFill>
          <a:blip r:embed="rId2" cstate="screen"/>
          <a:srcRect/>
          <a:stretch>
            <a:fillRect/>
          </a:stretch>
        </p:blipFill>
        <p:spPr>
          <a:xfrm>
            <a:off x="4714876" y="857232"/>
            <a:ext cx="3282098" cy="4714908"/>
          </a:xfrm>
          <a:prstGeom prst="rect">
            <a:avLst/>
          </a:prstGeom>
          <a:ln>
            <a:solidFill>
              <a:srgbClr val="C0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нс0012.JPG"/>
          <p:cNvPicPr>
            <a:picLocks noChangeAspect="1"/>
          </p:cNvPicPr>
          <p:nvPr/>
        </p:nvPicPr>
        <p:blipFill>
          <a:blip r:embed="rId2" cstate="screen"/>
          <a:stretch>
            <a:fillRect/>
          </a:stretch>
        </p:blipFill>
        <p:spPr>
          <a:xfrm>
            <a:off x="335946" y="642918"/>
            <a:ext cx="3235922" cy="3925978"/>
          </a:xfrm>
          <a:prstGeom prst="rect">
            <a:avLst/>
          </a:prstGeom>
          <a:ln>
            <a:solidFill>
              <a:srgbClr val="960000"/>
            </a:solidFill>
          </a:ln>
        </p:spPr>
      </p:pic>
      <p:sp>
        <p:nvSpPr>
          <p:cNvPr id="4" name="TextBox 3"/>
          <p:cNvSpPr txBox="1"/>
          <p:nvPr/>
        </p:nvSpPr>
        <p:spPr>
          <a:xfrm>
            <a:off x="4000496" y="1000108"/>
            <a:ext cx="4643470" cy="3785652"/>
          </a:xfrm>
          <a:prstGeom prst="rect">
            <a:avLst/>
          </a:prstGeom>
          <a:noFill/>
        </p:spPr>
        <p:txBody>
          <a:bodyPr wrap="square" rtlCol="0">
            <a:spAutoFit/>
          </a:bodyPr>
          <a:lstStyle/>
          <a:p>
            <a:pPr algn="ctr"/>
            <a:r>
              <a:rPr lang="ru-RU" sz="2000" b="1" i="1" dirty="0" smtClean="0"/>
              <a:t>«Я никогда не был военным специалистом, но у меня всё же оказалось могучее оружие в руках, это – песня. Песня, которая также может разить врага, как и любое оружие. Я учился у Красной Армии, как нужно лучше работать, как нужно любить свою Родину и отдавать ей все духовные силы».</a:t>
            </a:r>
          </a:p>
          <a:p>
            <a:endParaRPr lang="ru-RU" sz="2000" b="1" i="1" dirty="0" smtClean="0"/>
          </a:p>
          <a:p>
            <a:pPr algn="r"/>
            <a:r>
              <a:rPr lang="ru-RU" sz="2000" b="1" i="1" dirty="0" smtClean="0"/>
              <a:t> А . В. Александров </a:t>
            </a:r>
            <a:endParaRPr lang="ru-RU" sz="20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714356"/>
            <a:ext cx="3786214" cy="5047536"/>
          </a:xfrm>
          <a:prstGeom prst="rect">
            <a:avLst/>
          </a:prstGeom>
          <a:noFill/>
        </p:spPr>
        <p:txBody>
          <a:bodyPr wrap="square" rtlCol="0">
            <a:spAutoFit/>
          </a:bodyPr>
          <a:lstStyle/>
          <a:p>
            <a:pPr algn="ctr"/>
            <a:r>
              <a:rPr lang="ru-RU" sz="2000" dirty="0" smtClean="0"/>
              <a:t>Весть о начавшейся войне 1941 года застала артистов на очередной репетиции. В этот же день обратились к Наркому обороны  с просьбой незамедлительно отправить ансамбль в действующую армию. И уже 24 июня на различные участки фронта выехали три бригады. </a:t>
            </a:r>
            <a:r>
              <a:rPr lang="ru-RU" sz="2200" dirty="0" smtClean="0"/>
              <a:t>23 </a:t>
            </a:r>
            <a:r>
              <a:rPr lang="ru-RU" sz="2000" dirty="0" smtClean="0"/>
              <a:t>июня по радио прозвучали стихи Лебедева-Кумача «Священная война». В тот же день они были напечатаны во многих газетах. А.В.Александров написал музыку.</a:t>
            </a:r>
            <a:endParaRPr lang="ru-RU" sz="2000" dirty="0"/>
          </a:p>
        </p:txBody>
      </p:sp>
      <p:pic>
        <p:nvPicPr>
          <p:cNvPr id="3" name="Рисунок 2" descr="tmp648494767906226178.jpg"/>
          <p:cNvPicPr>
            <a:picLocks noChangeAspect="1"/>
          </p:cNvPicPr>
          <p:nvPr/>
        </p:nvPicPr>
        <p:blipFill>
          <a:blip r:embed="rId2" cstate="screen"/>
          <a:stretch>
            <a:fillRect/>
          </a:stretch>
        </p:blipFill>
        <p:spPr>
          <a:xfrm>
            <a:off x="642910" y="928670"/>
            <a:ext cx="3258151" cy="4643446"/>
          </a:xfrm>
          <a:prstGeom prst="rect">
            <a:avLst/>
          </a:prstGeom>
          <a:ln>
            <a:solidFill>
              <a:srgbClr val="C000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4643470" cy="6494085"/>
          </a:xfrm>
          <a:prstGeom prst="rect">
            <a:avLst/>
          </a:prstGeom>
        </p:spPr>
        <p:txBody>
          <a:bodyPr wrap="square">
            <a:spAutoFit/>
          </a:bodyPr>
          <a:lstStyle/>
          <a:p>
            <a:pPr algn="ctr"/>
            <a:r>
              <a:rPr lang="ru-RU" sz="2000" dirty="0" smtClean="0"/>
              <a:t>26</a:t>
            </a:r>
            <a:r>
              <a:rPr lang="ru-RU" dirty="0" smtClean="0"/>
              <a:t> июля московская группа во главе с Александровым провожала на фронт войска. Продымленный Белорусский вокзал… Эшелоны уходят на фронт… Нестройный гул тысяч голосов. Суровые лица людей в военной форме… И вот подымается рука Александрова. Как воинская присяга звучит песня :</a:t>
            </a:r>
          </a:p>
          <a:p>
            <a:r>
              <a:rPr lang="ru-RU" b="1" dirty="0" smtClean="0"/>
              <a:t>               Вставай, страна огромная,</a:t>
            </a:r>
          </a:p>
          <a:p>
            <a:r>
              <a:rPr lang="ru-RU" b="1" dirty="0" smtClean="0"/>
              <a:t>               Вставай на смертный бой!</a:t>
            </a:r>
          </a:p>
          <a:p>
            <a:pPr algn="ctr"/>
            <a:r>
              <a:rPr lang="ru-RU" dirty="0" smtClean="0"/>
              <a:t>Все бойцы, как один, поднимаются с мест. </a:t>
            </a:r>
          </a:p>
          <a:p>
            <a:pPr algn="ctr"/>
            <a:r>
              <a:rPr lang="ru-RU" dirty="0" smtClean="0"/>
              <a:t>А песня гремит набатом:</a:t>
            </a:r>
          </a:p>
          <a:p>
            <a:r>
              <a:rPr lang="ru-RU" b="1" dirty="0" smtClean="0"/>
              <a:t>               Пусть ярость благородная </a:t>
            </a:r>
          </a:p>
          <a:p>
            <a:r>
              <a:rPr lang="ru-RU" b="1" dirty="0" smtClean="0"/>
              <a:t>               Вскипает, как волна,</a:t>
            </a:r>
          </a:p>
          <a:p>
            <a:r>
              <a:rPr lang="ru-RU" b="1" dirty="0" smtClean="0"/>
              <a:t>               Идёт война народная,</a:t>
            </a:r>
          </a:p>
          <a:p>
            <a:r>
              <a:rPr lang="ru-RU" b="1" dirty="0" smtClean="0"/>
              <a:t>               Священная война! </a:t>
            </a:r>
          </a:p>
          <a:p>
            <a:pPr algn="ctr"/>
            <a:r>
              <a:rPr lang="ru-RU" dirty="0" smtClean="0"/>
              <a:t>Отзвучал последний аккорд, и под сводами вокзала пронесся шквал аплодисментов. Песню требовали повторить снова и снова. А когда раздалась команда  на погрузку, песню запели в вагонах эшелона.</a:t>
            </a:r>
            <a:endParaRPr lang="ru-RU" b="1" dirty="0" smtClean="0"/>
          </a:p>
          <a:p>
            <a:endParaRPr lang="ru-RU" b="1" dirty="0" smtClean="0"/>
          </a:p>
        </p:txBody>
      </p:sp>
      <p:pic>
        <p:nvPicPr>
          <p:cNvPr id="4" name="Рисунок 3" descr="300px-Мемориальная_доска_«Священная_война»_на_фасаде_Белорусского_вокзала_1.jpg"/>
          <p:cNvPicPr>
            <a:picLocks noChangeAspect="1"/>
          </p:cNvPicPr>
          <p:nvPr/>
        </p:nvPicPr>
        <p:blipFill>
          <a:blip r:embed="rId2"/>
          <a:stretch>
            <a:fillRect/>
          </a:stretch>
        </p:blipFill>
        <p:spPr>
          <a:xfrm>
            <a:off x="5357818" y="642918"/>
            <a:ext cx="3494250" cy="3214710"/>
          </a:xfrm>
          <a:prstGeom prst="rect">
            <a:avLst/>
          </a:prstGeom>
          <a:ln>
            <a:solidFill>
              <a:srgbClr val="C00000"/>
            </a:solidFill>
          </a:ln>
        </p:spPr>
      </p:pic>
      <p:sp>
        <p:nvSpPr>
          <p:cNvPr id="6" name="TextBox 5"/>
          <p:cNvSpPr txBox="1"/>
          <p:nvPr/>
        </p:nvSpPr>
        <p:spPr>
          <a:xfrm>
            <a:off x="5572132" y="4357694"/>
            <a:ext cx="3143272" cy="1323439"/>
          </a:xfrm>
          <a:prstGeom prst="rect">
            <a:avLst/>
          </a:prstGeom>
          <a:noFill/>
          <a:ln>
            <a:solidFill>
              <a:srgbClr val="C00000"/>
            </a:solidFill>
          </a:ln>
        </p:spPr>
        <p:txBody>
          <a:bodyPr wrap="square" rtlCol="0">
            <a:spAutoFit/>
          </a:bodyPr>
          <a:lstStyle/>
          <a:p>
            <a:pPr algn="ctr"/>
            <a:r>
              <a:rPr lang="ru-RU" sz="1600" b="1" i="1" dirty="0" smtClean="0"/>
              <a:t>Мемориальная доска на здании Белорусского вокзала, посвящённая первому исполнению песни «Священная война»</a:t>
            </a:r>
            <a:endParaRPr lang="ru-RU" sz="1600" b="1" i="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1376</Words>
  <PresentationFormat>Экран (4:3)</PresentationFormat>
  <Paragraphs>58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114</cp:revision>
  <dcterms:modified xsi:type="dcterms:W3CDTF">2018-04-16T05:57:21Z</dcterms:modified>
</cp:coreProperties>
</file>