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7" r:id="rId9"/>
    <p:sldId id="270" r:id="rId10"/>
    <p:sldId id="265" r:id="rId11"/>
    <p:sldId id="269" r:id="rId12"/>
    <p:sldId id="263" r:id="rId13"/>
    <p:sldId id="266" r:id="rId14"/>
    <p:sldId id="271" r:id="rId15"/>
    <p:sldId id="272" r:id="rId16"/>
    <p:sldId id="268" r:id="rId17"/>
    <p:sldId id="273" r:id="rId18"/>
    <p:sldId id="258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23E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D34FA-A135-4F51-BCD4-504EB446FF4C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020DC-18FC-417A-9864-95806F5CE9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285728"/>
            <a:ext cx="7215238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spc="50" dirty="0" err="1" smtClean="0">
                <a:ln w="11430"/>
                <a:solidFill>
                  <a:srgbClr val="1E23E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Мариус</a:t>
            </a:r>
            <a:r>
              <a:rPr lang="ru-RU" sz="5400" b="1" i="1" spc="50" dirty="0" smtClean="0">
                <a:ln w="11430"/>
                <a:solidFill>
                  <a:srgbClr val="1E23E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 Петипа </a:t>
            </a:r>
          </a:p>
          <a:p>
            <a:pPr algn="ctr"/>
            <a:r>
              <a:rPr lang="ru-RU" sz="5400" b="1" i="1" spc="50" dirty="0" smtClean="0">
                <a:ln w="11430"/>
                <a:solidFill>
                  <a:srgbClr val="1E23E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и русский балет</a:t>
            </a:r>
            <a:endParaRPr lang="ru-RU" sz="5400" b="1" i="1" spc="50" dirty="0">
              <a:ln w="11430"/>
              <a:solidFill>
                <a:srgbClr val="1E23EA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3" name="Рисунок 2" descr="пет000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071670" y="2285992"/>
            <a:ext cx="4929222" cy="3198806"/>
          </a:xfrm>
          <a:prstGeom prst="rect">
            <a:avLst/>
          </a:prstGeom>
          <a:ln w="38100">
            <a:solidFill>
              <a:srgbClr val="1E23EA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285852" y="5786454"/>
            <a:ext cx="6572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1E23EA"/>
                </a:solidFill>
              </a:rPr>
              <a:t>ИИЦ – Научная библиотека представляет виртуальную выставку к 200-летию балетмейстера </a:t>
            </a:r>
            <a:r>
              <a:rPr lang="ru-RU" sz="2000" b="1" dirty="0" err="1" smtClean="0">
                <a:solidFill>
                  <a:srgbClr val="1E23EA"/>
                </a:solidFill>
              </a:rPr>
              <a:t>Мариуса</a:t>
            </a:r>
            <a:r>
              <a:rPr lang="ru-RU" sz="2000" b="1" dirty="0" smtClean="0">
                <a:solidFill>
                  <a:srgbClr val="1E23EA"/>
                </a:solidFill>
              </a:rPr>
              <a:t> Петипа</a:t>
            </a:r>
            <a:endParaRPr lang="ru-RU" sz="2000" b="1" dirty="0">
              <a:solidFill>
                <a:srgbClr val="1E23EA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571480"/>
            <a:ext cx="41434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От спектакля к спектаклю складывались и утверждались каноны большого балета, где фабула излагалась в пантомимных сценах, а танец служил раскрытию внутренней темы. Петипа был в постоянном поиска танцевальной образности. Обобщенный образ рождался в развитии пластических тем- благодаря сочетанию движений, комбинации рисунков, разнообразию ритмов</a:t>
            </a:r>
            <a:r>
              <a:rPr lang="ru-RU" sz="2000" dirty="0" smtClean="0"/>
              <a:t>. В течение половины века он фактически был главой </a:t>
            </a:r>
            <a:r>
              <a:rPr lang="ru-RU" sz="2000" dirty="0" err="1" smtClean="0"/>
              <a:t>Мариинского</a:t>
            </a:r>
            <a:r>
              <a:rPr lang="ru-RU" sz="2000" dirty="0" smtClean="0"/>
              <a:t> театра – одного из лучших балетных театров мира. Петипа определял пути развития классического танца на много лет вперед, став законодателем в мире балета не только для русской сцены, </a:t>
            </a:r>
          </a:p>
          <a:p>
            <a:pPr algn="ctr"/>
            <a:r>
              <a:rPr lang="ru-RU" sz="2000" dirty="0" smtClean="0"/>
              <a:t>но и для мировой.</a:t>
            </a:r>
            <a:endParaRPr lang="ru-RU" sz="2000" dirty="0"/>
          </a:p>
        </p:txBody>
      </p:sp>
      <p:pic>
        <p:nvPicPr>
          <p:cNvPr id="3" name="Рисунок 2" descr="пет000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429256" y="1000108"/>
            <a:ext cx="2727390" cy="421484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2868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Развитие </a:t>
            </a:r>
            <a:r>
              <a:rPr lang="ru-RU" sz="2000" dirty="0" err="1" smtClean="0"/>
              <a:t>танцевальности</a:t>
            </a:r>
            <a:r>
              <a:rPr lang="ru-RU" sz="2000" dirty="0" smtClean="0"/>
              <a:t>  формировало для Петипа идеал балетного спектакля: многоактный балет, действие которого постепенно развивалось посредством чередования танца и пантомимных сцен. Это  позволяло разнообразить танцевальные формы и совершенствовать их. Особое место в творчестве балетмейстера занимает его сотрудничество с Чайковским. Вообще свои балеты он предпочитал ставить в тесной связи с композиторами – совместная работа помогала глубже проникнуть в суть музыки, а композитору – создать партитуру, гармонично сочетающуюся с хореографией. Лучшей работой Петипа считал балет « Спящая красавица», в котором наиболее в большей степени сумел воплотить стремление к симфонизму в балете.</a:t>
            </a:r>
            <a:endParaRPr lang="ru-RU" sz="2000" dirty="0"/>
          </a:p>
        </p:txBody>
      </p:sp>
      <p:pic>
        <p:nvPicPr>
          <p:cNvPr id="3" name="Рисунок 2" descr="пет000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143108" y="3571876"/>
            <a:ext cx="2036549" cy="2915952"/>
          </a:xfrm>
          <a:prstGeom prst="rect">
            <a:avLst/>
          </a:prstGeom>
          <a:ln>
            <a:solidFill>
              <a:srgbClr val="1E23EA"/>
            </a:solidFill>
          </a:ln>
        </p:spPr>
      </p:pic>
      <p:pic>
        <p:nvPicPr>
          <p:cNvPr id="4" name="Рисунок 3" descr="пет000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786314" y="3500438"/>
            <a:ext cx="2000264" cy="3051798"/>
          </a:xfrm>
          <a:prstGeom prst="rect">
            <a:avLst/>
          </a:prstGeom>
          <a:ln>
            <a:solidFill>
              <a:srgbClr val="1E23EA"/>
            </a:solidFill>
          </a:ln>
        </p:spPr>
      </p:pic>
    </p:spTree>
    <p:extLst>
      <p:ext uri="{BB962C8B-B14F-4D97-AF65-F5344CB8AC3E}">
        <p14:creationId xmlns="" xmlns:p14="http://schemas.microsoft.com/office/powerpoint/2010/main" val="846944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86380" y="285728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428604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51519" y="1073613"/>
            <a:ext cx="29737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Сцена из спектакля «Спящая красавица» в первой постановке балета, 1890 г.</a:t>
            </a:r>
            <a:endParaRPr lang="ru-RU" sz="1600" b="1" i="1" dirty="0"/>
          </a:p>
        </p:txBody>
      </p:sp>
      <p:pic>
        <p:nvPicPr>
          <p:cNvPr id="3076" name="Picture 4" descr="http://data.cyclowiki.org/images/thumb/4/43/Sleeping_beauty.jpg/310px-Sleeping_beaut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044" y="421009"/>
            <a:ext cx="3913135" cy="2575097"/>
          </a:xfrm>
          <a:prstGeom prst="rect">
            <a:avLst/>
          </a:prstGeom>
          <a:noFill/>
          <a:ln>
            <a:solidFill>
              <a:srgbClr val="1E23EA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data.cyclowiki.org/images/thumb/a/a2/Karlotta-Briantza-Avrora-Spyaschaya.jpg/150px-Karlotta-Briantza-Avrora-Spyaschay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612" y="3438653"/>
            <a:ext cx="2038162" cy="2975718"/>
          </a:xfrm>
          <a:prstGeom prst="rect">
            <a:avLst/>
          </a:prstGeom>
          <a:noFill/>
          <a:ln>
            <a:solidFill>
              <a:srgbClr val="1E23EA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Файл:MMPetSiren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6175" y="2903572"/>
            <a:ext cx="2170355" cy="3405748"/>
          </a:xfrm>
          <a:prstGeom prst="rect">
            <a:avLst/>
          </a:prstGeom>
          <a:noFill/>
          <a:ln>
            <a:solidFill>
              <a:srgbClr val="1E23EA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699792" y="5214042"/>
            <a:ext cx="21618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solidFill>
                  <a:srgbClr val="000000"/>
                </a:solidFill>
              </a:rPr>
              <a:t>Мария Петипа в роли Феи Сирени в первой постановке балета. Мариинский </a:t>
            </a:r>
            <a:r>
              <a:rPr lang="ru-RU" sz="1600" b="1" i="1" dirty="0" smtClean="0">
                <a:solidFill>
                  <a:srgbClr val="000000"/>
                </a:solidFill>
              </a:rPr>
              <a:t>театр.</a:t>
            </a:r>
            <a:endParaRPr lang="ru-RU" sz="16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380312" y="5337153"/>
            <a:ext cx="14495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err="1">
                <a:solidFill>
                  <a:srgbClr val="000000"/>
                </a:solidFill>
              </a:rPr>
              <a:t>Карлотта</a:t>
            </a:r>
            <a:r>
              <a:rPr lang="ru-RU" sz="1600" b="1" i="1" dirty="0">
                <a:solidFill>
                  <a:srgbClr val="000000"/>
                </a:solidFill>
              </a:rPr>
              <a:t> </a:t>
            </a:r>
            <a:endParaRPr lang="ru-RU" sz="1600" b="1" i="1" dirty="0" smtClean="0">
              <a:solidFill>
                <a:srgbClr val="000000"/>
              </a:solidFill>
            </a:endParaRPr>
          </a:p>
          <a:p>
            <a:pPr algn="ctr"/>
            <a:r>
              <a:rPr lang="ru-RU" sz="1600" b="1" i="1" dirty="0" err="1" smtClean="0">
                <a:solidFill>
                  <a:srgbClr val="000000"/>
                </a:solidFill>
              </a:rPr>
              <a:t>Брианца</a:t>
            </a:r>
            <a:r>
              <a:rPr lang="ru-RU" sz="1600" b="1" i="1" dirty="0">
                <a:solidFill>
                  <a:srgbClr val="000000"/>
                </a:solidFill>
              </a:rPr>
              <a:t> </a:t>
            </a:r>
            <a:endParaRPr lang="ru-RU" sz="1600" b="1" i="1" dirty="0" smtClean="0">
              <a:solidFill>
                <a:srgbClr val="000000"/>
              </a:solidFill>
            </a:endParaRPr>
          </a:p>
          <a:p>
            <a:pPr algn="ctr"/>
            <a:r>
              <a:rPr lang="ru-RU" sz="1600" b="1" i="1" dirty="0" smtClean="0">
                <a:solidFill>
                  <a:srgbClr val="000000"/>
                </a:solidFill>
              </a:rPr>
              <a:t>— Аврора</a:t>
            </a:r>
            <a:r>
              <a:rPr lang="ru-RU" sz="1600" b="1" i="1" dirty="0" smtClean="0"/>
              <a:t>.</a:t>
            </a:r>
            <a:endParaRPr lang="ru-RU" sz="1600" b="1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5572132" y="1916831"/>
            <a:ext cx="2639935" cy="3706807"/>
          </a:xfrm>
          <a:prstGeom prst="rect">
            <a:avLst/>
          </a:prstGeom>
          <a:ln>
            <a:solidFill>
              <a:srgbClr val="1E23EA"/>
            </a:solidFill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5715008" y="857232"/>
            <a:ext cx="2792621" cy="3879312"/>
          </a:xfrm>
          <a:prstGeom prst="rect">
            <a:avLst/>
          </a:prstGeom>
          <a:ln>
            <a:solidFill>
              <a:srgbClr val="1E23EA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571472" y="214290"/>
            <a:ext cx="457203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Премьера балета «Спящая красавица»  состоялась в начале 1890 года. Поставленный </a:t>
            </a:r>
            <a:r>
              <a:rPr lang="ru-RU" sz="2000" dirty="0" err="1" smtClean="0"/>
              <a:t>Мариусом</a:t>
            </a:r>
            <a:r>
              <a:rPr lang="ru-RU" sz="2000" dirty="0" smtClean="0"/>
              <a:t> Петипа по инициативе директора Императорских театров И.Всеволожского, спектакль </a:t>
            </a:r>
          </a:p>
          <a:p>
            <a:pPr algn="ctr"/>
            <a:r>
              <a:rPr lang="ru-RU" sz="2000" dirty="0" smtClean="0"/>
              <a:t>с первого показа привлек своей необычностью. Всеволожский представил не просто феерию – в балете-сказке была исторически точно воссоздана эпоха Людовика Х</a:t>
            </a:r>
            <a:r>
              <a:rPr lang="en-US" sz="2000" dirty="0" smtClean="0"/>
              <a:t>IV</a:t>
            </a:r>
            <a:r>
              <a:rPr lang="ru-RU" sz="2000" dirty="0" smtClean="0"/>
              <a:t> с ее дворцово-парковыми ансамблями. Костюмы, разработанные самим Всеволожским, отражали моды эпох, показанных в балете. Партитура «Спящей красавицы» помогла Петипа перевести в новый план опыты </a:t>
            </a:r>
            <a:r>
              <a:rPr lang="ru-RU" sz="2000" dirty="0" err="1" smtClean="0"/>
              <a:t>симфонизации</a:t>
            </a:r>
            <a:r>
              <a:rPr lang="ru-RU" sz="2000" dirty="0" smtClean="0"/>
              <a:t> балетного танца. Оптимистическая ясность образов, их значительность и задушевность, выраженные в напевной плавности танца, вывели «Спящую красавицу» в ряд сокровищ русской культуры.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697390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86314" y="642918"/>
            <a:ext cx="385765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Первым сценическим воплощением «Лебединого озера», достойным музыки Чайковского, явилась петербургская премьера балета, осуществленная в 1895 году. Здесь хореография впервые открыла для себя и перевела на свой язык чудесную лирику произведения Чайковского.  М.Петипа и Л.Иванов поставили балет заново (первая постановка </a:t>
            </a:r>
            <a:r>
              <a:rPr lang="ru-RU" sz="2000" smtClean="0"/>
              <a:t>оказалась неудачной), </a:t>
            </a:r>
            <a:r>
              <a:rPr lang="ru-RU" sz="2000" dirty="0" smtClean="0"/>
              <a:t>и он опередил по своей популярности все другие хореографические спектакли не только в России, но и за рубежом. Но Чайковскому не суждено было дожить до триумфа своего шедевра.</a:t>
            </a:r>
            <a:endParaRPr lang="ru-RU" sz="2000" dirty="0"/>
          </a:p>
        </p:txBody>
      </p:sp>
      <p:pic>
        <p:nvPicPr>
          <p:cNvPr id="7" name="Рисунок 6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282" y="142852"/>
            <a:ext cx="2197947" cy="3000372"/>
          </a:xfrm>
          <a:prstGeom prst="rect">
            <a:avLst/>
          </a:prstGeom>
          <a:ln>
            <a:solidFill>
              <a:srgbClr val="1E23EA"/>
            </a:solidFill>
          </a:ln>
        </p:spPr>
      </p:pic>
      <p:pic>
        <p:nvPicPr>
          <p:cNvPr id="8" name="Рисунок 7" descr="Рисунок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14546" y="2214554"/>
            <a:ext cx="2143140" cy="3714776"/>
          </a:xfrm>
          <a:prstGeom prst="rect">
            <a:avLst/>
          </a:prstGeom>
          <a:ln>
            <a:solidFill>
              <a:srgbClr val="1E23EA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1000100" y="6143644"/>
            <a:ext cx="4643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Анна Павлова в партии Одетты – </a:t>
            </a:r>
            <a:r>
              <a:rPr lang="ru-RU" sz="1600" b="1" i="1" dirty="0" err="1" smtClean="0"/>
              <a:t>Одилии</a:t>
            </a:r>
            <a:r>
              <a:rPr lang="ru-RU" sz="1600" b="1" i="1" dirty="0" smtClean="0"/>
              <a:t>.</a:t>
            </a:r>
            <a:endParaRPr lang="ru-RU" sz="1600" b="1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78674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 балете «Раймонда» (1898 г.), созданном в содружестве с композитором А.К.Глазуновым, творчески решалась важнейшая проблема взаимодействия классического и характерного танцев. «Раймонда» явилась лебединой песней старого хореографа. В этом балете последний раз пышно расцвела эстетика спектаклей Х</a:t>
            </a:r>
            <a:r>
              <a:rPr lang="en-US" sz="2000" dirty="0" smtClean="0"/>
              <a:t>I</a:t>
            </a:r>
            <a:r>
              <a:rPr lang="ru-RU" sz="2000" dirty="0" smtClean="0"/>
              <a:t>Х века. Либретто, написанное по мотивам средневековой  </a:t>
            </a:r>
            <a:r>
              <a:rPr lang="ru-RU" sz="2000" dirty="0" smtClean="0"/>
              <a:t>легенды, </a:t>
            </a:r>
            <a:r>
              <a:rPr lang="ru-RU" sz="2000" dirty="0" smtClean="0"/>
              <a:t>отвечало нормам балетной драматургии. Обычный конфликт разрешался традиционным для балета способом: вмешательством фантастического элемента. </a:t>
            </a:r>
            <a:endParaRPr lang="ru-RU" sz="2000" dirty="0"/>
          </a:p>
        </p:txBody>
      </p:sp>
      <p:pic>
        <p:nvPicPr>
          <p:cNvPr id="4" name="Picture 2" descr="http://data.cyclowiki.org/images/thumb/8/88/Raymonda-Mariinskiy-teatr-1898.jpg/440px-Raymonda-Mariinskiy-teatr-18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78" y="3286124"/>
            <a:ext cx="5452315" cy="3073123"/>
          </a:xfrm>
          <a:prstGeom prst="rect">
            <a:avLst/>
          </a:prstGeom>
          <a:noFill/>
          <a:ln>
            <a:solidFill>
              <a:srgbClr val="1E23EA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85720" y="5786454"/>
            <a:ext cx="2857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/>
              <a:t>Сцена из балета «Раймонда». </a:t>
            </a:r>
            <a:r>
              <a:rPr lang="ru-RU" sz="1400" b="1" i="1" dirty="0" err="1" smtClean="0"/>
              <a:t>Мариинский</a:t>
            </a:r>
            <a:r>
              <a:rPr lang="ru-RU" sz="1400" b="1" i="1" dirty="0" smtClean="0"/>
              <a:t> театр, 1898 г.</a:t>
            </a:r>
            <a:endParaRPr lang="ru-RU" sz="1400" b="1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43438" y="1214422"/>
            <a:ext cx="414340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Партия  Раймонды, определяющая ход действия, развивалась в варьировании форм классического танца. Во втором акте на смену вступала сюита характерных танцев. Последний, третий акт – праздник в честь Раймонды и ее жениха – органически снимал  противопоставление классической и характерной музыкально -хореографических сюит, сплетая их в нерасторжимом единстве.</a:t>
            </a:r>
            <a:endParaRPr lang="ru-RU" sz="2000" dirty="0"/>
          </a:p>
        </p:txBody>
      </p:sp>
      <p:pic>
        <p:nvPicPr>
          <p:cNvPr id="5" name="Picture 2" descr="Файл:Raymond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571480"/>
            <a:ext cx="2838965" cy="4286280"/>
          </a:xfrm>
          <a:prstGeom prst="rect">
            <a:avLst/>
          </a:prstGeom>
          <a:noFill/>
          <a:ln>
            <a:solidFill>
              <a:srgbClr val="1E23EA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428596" y="5214950"/>
            <a:ext cx="557216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/>
              <a:t>О.Преображенская и Н.Легат в балете «Раймонда» (новый состав, первая постановка </a:t>
            </a:r>
            <a:r>
              <a:rPr lang="ru-RU" sz="1600" b="1" i="1" dirty="0" err="1" smtClean="0"/>
              <a:t>Мариуса</a:t>
            </a:r>
            <a:r>
              <a:rPr lang="ru-RU" sz="1600" b="1" i="1" dirty="0" smtClean="0"/>
              <a:t> Петипа)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22440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43306" y="428604"/>
            <a:ext cx="47149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/>
              <a:t>Мариус</a:t>
            </a:r>
            <a:r>
              <a:rPr lang="ru-RU" sz="2000" dirty="0" smtClean="0"/>
              <a:t> Петипа прожил в России шестьдесят три года (российское подданство он принял в 1894 году), шестьдесят из них посвятив петербургскому балету. С его именем связаны славные страницы жизни русского балетного искусства, русская школа классического танца. Лучшие спектакли великого балетмейстера продолжают жить не только на российской сцене, их ставят в крупнейших театрах мира. </a:t>
            </a:r>
            <a:endParaRPr lang="ru-RU" sz="2000" dirty="0"/>
          </a:p>
        </p:txBody>
      </p:sp>
      <p:pic>
        <p:nvPicPr>
          <p:cNvPr id="1027" name="Picture 3" descr="C:\Users\Сагирян\Desktop\Петипа\пет001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357166"/>
            <a:ext cx="2421865" cy="3357586"/>
          </a:xfrm>
          <a:prstGeom prst="rect">
            <a:avLst/>
          </a:prstGeom>
          <a:noFill/>
          <a:ln>
            <a:solidFill>
              <a:srgbClr val="1E23EA"/>
            </a:solidFill>
          </a:ln>
        </p:spPr>
      </p:pic>
      <p:pic>
        <p:nvPicPr>
          <p:cNvPr id="1028" name="Picture 4" descr="C:\Users\Сагирян\Desktop\Петипа\пет001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28992" y="3849690"/>
            <a:ext cx="4857784" cy="2698770"/>
          </a:xfrm>
          <a:prstGeom prst="rect">
            <a:avLst/>
          </a:prstGeom>
          <a:noFill/>
          <a:ln>
            <a:solidFill>
              <a:srgbClr val="1E23EA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571472" y="4929198"/>
            <a:ext cx="24288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Сцена из балета «Корсар», Большой театр, 2012 год. Реконструкция постановки М.Петипа.</a:t>
            </a:r>
            <a:endParaRPr lang="ru-RU" sz="1600" b="1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143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«Вспоминая свою карьеру в России, я могу сказать, что то была наисчастливейшая пора моей жизни… Да хранит Бог мою вторую родину, которую я люблю всем своим сердцем».</a:t>
            </a:r>
          </a:p>
          <a:p>
            <a:pPr algn="ctr"/>
            <a:endParaRPr lang="ru-RU" sz="2000" b="1" i="1" dirty="0" smtClean="0"/>
          </a:p>
          <a:p>
            <a:pPr algn="r"/>
            <a:r>
              <a:rPr lang="ru-RU" sz="2000" i="1" dirty="0" err="1" smtClean="0"/>
              <a:t>Мариус</a:t>
            </a:r>
            <a:r>
              <a:rPr lang="ru-RU" sz="2000" i="1" dirty="0" smtClean="0"/>
              <a:t> Петипа</a:t>
            </a:r>
            <a:endParaRPr lang="ru-RU" sz="2000" i="1" dirty="0"/>
          </a:p>
        </p:txBody>
      </p:sp>
      <p:pic>
        <p:nvPicPr>
          <p:cNvPr id="3" name="Рисунок 2" descr="пет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928662" y="2071678"/>
            <a:ext cx="3143272" cy="4231307"/>
          </a:xfrm>
          <a:prstGeom prst="rect">
            <a:avLst/>
          </a:prstGeom>
          <a:ln w="19050">
            <a:solidFill>
              <a:srgbClr val="1E23EA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4214810" y="5072074"/>
            <a:ext cx="442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Красовская, В. М. Русский балетный театр второй половины Х</a:t>
            </a:r>
            <a:r>
              <a:rPr lang="en-US" dirty="0" smtClean="0"/>
              <a:t>I</a:t>
            </a:r>
            <a:r>
              <a:rPr lang="ru-RU" dirty="0" smtClean="0"/>
              <a:t>Х века </a:t>
            </a:r>
            <a:r>
              <a:rPr lang="en-US" dirty="0" smtClean="0"/>
              <a:t>[</a:t>
            </a:r>
            <a:r>
              <a:rPr lang="ru-RU" dirty="0" smtClean="0"/>
              <a:t>Текст</a:t>
            </a:r>
            <a:r>
              <a:rPr lang="en-US" dirty="0" smtClean="0"/>
              <a:t>]</a:t>
            </a:r>
            <a:r>
              <a:rPr lang="ru-RU" dirty="0" smtClean="0"/>
              <a:t> / В. М. Красовская. – М. Л. : Искусство, 1963. – 551 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могила Мариуса Петипа, фото Дмитрия Терентьева, 2008 г.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857232"/>
            <a:ext cx="3500462" cy="4286280"/>
          </a:xfrm>
          <a:prstGeom prst="rect">
            <a:avLst/>
          </a:prstGeom>
          <a:noFill/>
          <a:ln>
            <a:solidFill>
              <a:srgbClr val="1E23EA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4071934" y="2551837"/>
            <a:ext cx="40005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В середине ХХ века представители нового поколения хореографов, в частности Джордж Баланчин, творчески развили выработанные Петипа выразительные средства, которые в обновленном виде легли в основу современного балета.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57214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i="1" dirty="0" smtClean="0"/>
              <a:t>Могила Петипа на Тихвинском кладбище Александро-Невской лавры</a:t>
            </a:r>
            <a:endParaRPr lang="ru-RU" sz="16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1142984"/>
            <a:ext cx="40005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 Narrow" pitchFamily="34" charset="0"/>
              </a:rPr>
              <a:t>Балет второй половины Х</a:t>
            </a:r>
            <a:r>
              <a:rPr lang="en-US" sz="2000" dirty="0" smtClean="0">
                <a:latin typeface="Arial Narrow" pitchFamily="34" charset="0"/>
              </a:rPr>
              <a:t>I</a:t>
            </a:r>
            <a:r>
              <a:rPr lang="ru-RU" sz="2000" dirty="0" smtClean="0">
                <a:latin typeface="Arial Narrow" pitchFamily="34" charset="0"/>
              </a:rPr>
              <a:t>Х века недаром называют эпохой </a:t>
            </a:r>
            <a:r>
              <a:rPr lang="ru-RU" sz="2000" dirty="0" err="1" smtClean="0">
                <a:latin typeface="Arial Narrow" pitchFamily="34" charset="0"/>
              </a:rPr>
              <a:t>Мариуса</a:t>
            </a:r>
            <a:r>
              <a:rPr lang="ru-RU" sz="2000" dirty="0" smtClean="0">
                <a:latin typeface="Arial Narrow" pitchFamily="34" charset="0"/>
              </a:rPr>
              <a:t> Петипа. Этот выдающийся хореограф поставил более 60 балетов и создал свод правил балетного академизма. Его постановки – ярчайший пример высокого мастерства композиции, стройного хореографического ансамбля, виртуозной разработки сольных партий. </a:t>
            </a:r>
            <a:r>
              <a:rPr lang="ru-RU" sz="2000" dirty="0" err="1" smtClean="0">
                <a:latin typeface="Arial Narrow" pitchFamily="34" charset="0"/>
              </a:rPr>
              <a:t>Мариус</a:t>
            </a:r>
            <a:r>
              <a:rPr lang="ru-RU" sz="2000" dirty="0" smtClean="0">
                <a:latin typeface="Arial Narrow" pitchFamily="34" charset="0"/>
              </a:rPr>
              <a:t> Петипа вывел музыку на первый план, сделав её одним из главных действующих лиц балета.  </a:t>
            </a:r>
            <a:endParaRPr lang="ru-RU" sz="2000" dirty="0">
              <a:latin typeface="Arial Narrow" pitchFamily="34" charset="0"/>
            </a:endParaRPr>
          </a:p>
        </p:txBody>
      </p:sp>
      <p:pic>
        <p:nvPicPr>
          <p:cNvPr id="3" name="Рисунок 2" descr="пет000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14348" y="1000108"/>
            <a:ext cx="3322741" cy="4143404"/>
          </a:xfrm>
          <a:prstGeom prst="rect">
            <a:avLst/>
          </a:prstGeom>
          <a:ln w="19050">
            <a:solidFill>
              <a:srgbClr val="1E23EA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214290"/>
            <a:ext cx="778674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/>
              <a:t>Список использованной литературы</a:t>
            </a:r>
          </a:p>
          <a:p>
            <a:pPr lvl="0"/>
            <a:endParaRPr lang="ru-RU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b="1" dirty="0" smtClean="0"/>
              <a:t>Адлер, Н.</a:t>
            </a:r>
            <a:r>
              <a:rPr lang="ru-RU" dirty="0" smtClean="0"/>
              <a:t> </a:t>
            </a:r>
            <a:r>
              <a:rPr lang="ru-RU" b="1" dirty="0" smtClean="0"/>
              <a:t>Балет-сказка П. И. Чайковского "Лебединое озеро" [Текст] / Н. Адлер. — М. : Музыка, 1976. — 44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b="1" dirty="0" err="1" smtClean="0"/>
              <a:t>Амиргамзаева</a:t>
            </a:r>
            <a:r>
              <a:rPr lang="ru-RU" b="1" dirty="0" smtClean="0"/>
              <a:t>, О. А. Самые знаменитые мастера балета России [Текст] / О. А. </a:t>
            </a:r>
            <a:r>
              <a:rPr lang="ru-RU" b="1" dirty="0" err="1" smtClean="0"/>
              <a:t>Амиргамзаева</a:t>
            </a:r>
            <a:r>
              <a:rPr lang="ru-RU" b="1" dirty="0" smtClean="0"/>
              <a:t>, Ю. В. Усова. — М. : Вече, 2004. — 480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b="1" dirty="0" err="1" smtClean="0"/>
              <a:t>Вешнякова</a:t>
            </a:r>
            <a:r>
              <a:rPr lang="ru-RU" b="1" dirty="0" smtClean="0"/>
              <a:t>, А. Н. </a:t>
            </a:r>
            <a:r>
              <a:rPr lang="ru-RU" b="1" dirty="0" err="1" smtClean="0"/>
              <a:t>Мариус</a:t>
            </a:r>
            <a:r>
              <a:rPr lang="ru-RU" b="1" dirty="0" smtClean="0"/>
              <a:t> Петипа и русский балет [Текст] / А. Н. </a:t>
            </a:r>
            <a:r>
              <a:rPr lang="ru-RU" b="1" dirty="0" err="1" smtClean="0"/>
              <a:t>Вешнякова</a:t>
            </a:r>
            <a:r>
              <a:rPr lang="ru-RU" b="1" dirty="0" smtClean="0"/>
              <a:t> // Искусство. Все для учителя!. — 2013. — № 3 (15) (март). — С. 27-31.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b="1" dirty="0" smtClean="0"/>
              <a:t>Гордеева, Анна. Чувство балетной истории [Текст] / А. Гордеева // Музыкальная жизнь. — 2016. — № 6. — С. 83-85.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b="1" dirty="0" smtClean="0"/>
              <a:t>История русского народного танца [Текст] // Поем, танцуем и рисуем. — 2015. — № 2. — С. 22-44. — (Танцуем).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b="1" dirty="0" smtClean="0"/>
              <a:t>Красовская, В. М. Русский балетный театр второй половины Х</a:t>
            </a:r>
            <a:r>
              <a:rPr lang="en-US" b="1" dirty="0" smtClean="0"/>
              <a:t>I</a:t>
            </a:r>
            <a:r>
              <a:rPr lang="ru-RU" b="1" dirty="0" smtClean="0"/>
              <a:t>Х века [Текст] / В. М. Красовская. – М. Л. : Искусство, 1963. – 551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b="1" dirty="0" smtClean="0"/>
              <a:t>Красовская, Вера Михайловна. История русского балета [Текст] : [учеб. пособие для вузов] / В. М. Красовская. — СПб. [ и др.] : Лань: Планета Музыки, 2008. — 288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b="1" dirty="0" smtClean="0"/>
              <a:t>Максов, Александр. </a:t>
            </a:r>
            <a:r>
              <a:rPr lang="ru-RU" b="1" dirty="0" err="1" smtClean="0"/>
              <a:t>Le</a:t>
            </a:r>
            <a:r>
              <a:rPr lang="ru-RU" b="1" dirty="0" smtClean="0"/>
              <a:t> </a:t>
            </a:r>
            <a:r>
              <a:rPr lang="ru-RU" b="1" dirty="0" err="1" smtClean="0"/>
              <a:t>jardin</a:t>
            </a:r>
            <a:r>
              <a:rPr lang="ru-RU" b="1" dirty="0" smtClean="0"/>
              <a:t> </a:t>
            </a:r>
            <a:r>
              <a:rPr lang="ru-RU" b="1" dirty="0" err="1" smtClean="0"/>
              <a:t>anime</a:t>
            </a:r>
            <a:r>
              <a:rPr lang="ru-RU" b="1" dirty="0" smtClean="0"/>
              <a:t>, или Переполох в серале [Текст] / А. Максов ; фото И. </a:t>
            </a:r>
            <a:r>
              <a:rPr lang="ru-RU" b="1" dirty="0" err="1" smtClean="0"/>
              <a:t>Лепневой</a:t>
            </a:r>
            <a:r>
              <a:rPr lang="ru-RU" b="1" dirty="0" smtClean="0"/>
              <a:t>, М. </a:t>
            </a:r>
            <a:r>
              <a:rPr lang="ru-RU" b="1" dirty="0" err="1" smtClean="0"/>
              <a:t>Логвинова</a:t>
            </a:r>
            <a:r>
              <a:rPr lang="ru-RU" b="1" dirty="0" smtClean="0"/>
              <a:t> // Музыкальная жизнь. — 2012. — № 3. — С. 80-81.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b="1" dirty="0" err="1" smtClean="0"/>
              <a:t>Ширинян</a:t>
            </a:r>
            <a:r>
              <a:rPr lang="ru-RU" b="1" dirty="0" smtClean="0"/>
              <a:t>, Ирина. </a:t>
            </a:r>
            <a:r>
              <a:rPr lang="ru-RU" b="1" dirty="0" err="1" smtClean="0"/>
              <a:t>Старая-новая</a:t>
            </a:r>
            <a:r>
              <a:rPr lang="ru-RU" b="1" dirty="0" smtClean="0"/>
              <a:t> красавица [Текст] / И. </a:t>
            </a:r>
            <a:r>
              <a:rPr lang="ru-RU" b="1" dirty="0" err="1" smtClean="0"/>
              <a:t>Ширинян</a:t>
            </a:r>
            <a:r>
              <a:rPr lang="ru-RU" b="1" dirty="0" smtClean="0"/>
              <a:t> // Музыкальная жизнь. — 2015. — № 9. — С. 86-87.</a:t>
            </a: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71480"/>
            <a:ext cx="3571900" cy="56323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/>
              <a:t>Мариус</a:t>
            </a:r>
            <a:r>
              <a:rPr lang="ru-RU" sz="2000" dirty="0" smtClean="0"/>
              <a:t> Иванович </a:t>
            </a:r>
            <a:r>
              <a:rPr lang="ru-RU" sz="2000" dirty="0"/>
              <a:t>П</a:t>
            </a:r>
            <a:r>
              <a:rPr lang="ru-RU" sz="2000" dirty="0" smtClean="0"/>
              <a:t>етипа (1818 – 1910)</a:t>
            </a:r>
            <a:r>
              <a:rPr lang="ru-RU" sz="2000" dirty="0"/>
              <a:t> </a:t>
            </a:r>
            <a:r>
              <a:rPr lang="ru-RU" sz="2000" dirty="0" smtClean="0"/>
              <a:t>родился в Марселе в творческой семье балетмейстера Жана </a:t>
            </a:r>
            <a:r>
              <a:rPr lang="ru-RU" sz="2000" dirty="0" err="1" smtClean="0"/>
              <a:t>Антуана</a:t>
            </a:r>
            <a:r>
              <a:rPr lang="ru-RU" sz="2000" dirty="0" smtClean="0"/>
              <a:t> </a:t>
            </a:r>
            <a:r>
              <a:rPr lang="ru-RU" sz="2000" dirty="0"/>
              <a:t>П</a:t>
            </a:r>
            <a:r>
              <a:rPr lang="ru-RU" sz="2000" dirty="0" smtClean="0"/>
              <a:t>етипа. Его мать была драматической актрисой, старший брат сделал карьеру танцовщика, а сестра стала актрисой и певицей. В 1822 году семья переехала в Брюссель. Здесь </a:t>
            </a:r>
            <a:r>
              <a:rPr lang="ru-RU" sz="2000" dirty="0" err="1" smtClean="0"/>
              <a:t>Мариус</a:t>
            </a:r>
            <a:r>
              <a:rPr lang="ru-RU" sz="2000" dirty="0" smtClean="0"/>
              <a:t> получал общее образование в гимназии, одновременно посещая консерваторию. Отец настойчиво приобщал младшего сына к миру танца, используя при этом довольно суровые методы, но мальчик не проявлял интереса к хореографии.</a:t>
            </a:r>
            <a:endParaRPr lang="ru-RU" sz="2000" dirty="0"/>
          </a:p>
        </p:txBody>
      </p:sp>
      <p:pic>
        <p:nvPicPr>
          <p:cNvPr id="3" name="Рисунок 2" descr="пет000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000760" y="428604"/>
            <a:ext cx="2710594" cy="3699428"/>
          </a:xfrm>
          <a:prstGeom prst="rect">
            <a:avLst/>
          </a:prstGeom>
          <a:ln>
            <a:solidFill>
              <a:srgbClr val="1E23EA"/>
            </a:solidFill>
          </a:ln>
        </p:spPr>
      </p:pic>
      <p:pic>
        <p:nvPicPr>
          <p:cNvPr id="4" name="Рисунок 3" descr="пет0009.JPG"/>
          <p:cNvPicPr>
            <a:picLocks noChangeAspect="1"/>
          </p:cNvPicPr>
          <p:nvPr/>
        </p:nvPicPr>
        <p:blipFill>
          <a:blip r:embed="rId3" cstate="email"/>
          <a:srcRect l="-89"/>
          <a:stretch>
            <a:fillRect/>
          </a:stretch>
        </p:blipFill>
        <p:spPr>
          <a:xfrm>
            <a:off x="4714876" y="2500306"/>
            <a:ext cx="2571768" cy="3495997"/>
          </a:xfrm>
          <a:prstGeom prst="rect">
            <a:avLst/>
          </a:prstGeom>
          <a:ln>
            <a:solidFill>
              <a:srgbClr val="1E23EA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6248" y="857232"/>
            <a:ext cx="43577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Тем не менее в Брюсселе в 1831 году состоялся дебют тринадцатилетнего танцовщика в балете отца «</a:t>
            </a:r>
            <a:r>
              <a:rPr lang="ru-RU" sz="2000" dirty="0" err="1" smtClean="0"/>
              <a:t>Танцемания</a:t>
            </a:r>
            <a:r>
              <a:rPr lang="ru-RU" sz="2000" dirty="0" smtClean="0"/>
              <a:t>», а спустя несколько лет </a:t>
            </a:r>
            <a:r>
              <a:rPr lang="ru-RU" sz="2000" dirty="0" err="1" smtClean="0"/>
              <a:t>Мариус</a:t>
            </a:r>
            <a:r>
              <a:rPr lang="ru-RU" sz="2000" dirty="0" smtClean="0"/>
              <a:t> получил в театре города Нант место первого танцовщика и балетмейстера. Затем были гастроли в Нью-Йорке, работа в Парижской опере. В Мадриде Петипа изучает испанские танцы, ставит небольшие спектакли, но через три года отправляется в </a:t>
            </a:r>
            <a:r>
              <a:rPr lang="ru-RU" sz="2000" dirty="0"/>
              <a:t>П</a:t>
            </a:r>
            <a:r>
              <a:rPr lang="ru-RU" sz="2000" dirty="0" smtClean="0"/>
              <a:t>ариж, а оттуда переезжает в Россию, заключив контракт с дирекцией Императорских театров.</a:t>
            </a:r>
            <a:endParaRPr lang="ru-RU" sz="2000" dirty="0"/>
          </a:p>
        </p:txBody>
      </p:sp>
      <p:pic>
        <p:nvPicPr>
          <p:cNvPr id="1026" name="Picture 2" descr="Портрет Мариуса Петипа в возрасте 15 лет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65222"/>
            <a:ext cx="2976265" cy="3598507"/>
          </a:xfrm>
          <a:prstGeom prst="rect">
            <a:avLst/>
          </a:prstGeom>
          <a:noFill/>
          <a:ln w="19050">
            <a:solidFill>
              <a:srgbClr val="1E23EA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1640" y="4869160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/>
              <a:t>Мариус</a:t>
            </a:r>
            <a:r>
              <a:rPr lang="ru-RU" b="1" i="1" dirty="0" smtClean="0"/>
              <a:t> Петипа в возрасте 15 лет.</a:t>
            </a:r>
            <a:endParaRPr lang="ru-RU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714356"/>
            <a:ext cx="364333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Почему он решил покинуть родину, где его наверняка ожидала блестящая карьера? Петипа не устраивало отношение к балету в Европе. Петипа отстаивал свой взгляд на это искусство: «Балет – серьёзное искусство, в котором должны главенствовать пластика и красота, а не всевозможные прыжки, бессмысленные кружения и поднимание ног выше головы Так балет падает, безусловно, падает…». В этом высказывании балетмейстер определил основные принципы, которыми всегда руководствовался в работе. </a:t>
            </a:r>
            <a:endParaRPr lang="en-US" sz="2000" dirty="0" smtClean="0"/>
          </a:p>
          <a:p>
            <a:pPr algn="ctr"/>
            <a:r>
              <a:rPr lang="ru-RU" sz="2000" dirty="0" smtClean="0"/>
              <a:t>Это пластика, грация и красота.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5076056" y="1124744"/>
            <a:ext cx="3072914" cy="4797152"/>
          </a:xfrm>
          <a:prstGeom prst="rect">
            <a:avLst/>
          </a:prstGeom>
          <a:ln>
            <a:solidFill>
              <a:srgbClr val="1E23EA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872" y="285728"/>
            <a:ext cx="532859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 Петербурге Петипа исполнил партию Люсьена в «Пахите»,  ведущие партии в «Фаусте», «Эсмеральде», «Корсаре». </a:t>
            </a:r>
            <a:r>
              <a:rPr lang="ru-RU" sz="2000" dirty="0"/>
              <a:t>Русская публика сразу же оценила профессионализм французского танцовщика и актёра, отличавшегося эффектной игрой. Петипа не был гениальным танцором. Его успех на сцене – результат упорного </a:t>
            </a:r>
            <a:r>
              <a:rPr lang="ru-RU" sz="2000" dirty="0" smtClean="0"/>
              <a:t>труда. С </a:t>
            </a:r>
            <a:r>
              <a:rPr lang="ru-RU" sz="2000" dirty="0"/>
              <a:t>1855 года  </a:t>
            </a:r>
            <a:r>
              <a:rPr lang="ru-RU" sz="2000" dirty="0" err="1"/>
              <a:t>Мариус</a:t>
            </a:r>
            <a:r>
              <a:rPr lang="ru-RU" sz="2000" dirty="0"/>
              <a:t> Петипа начинает ставить свои одноактные балеты. В 1860 году поставил первый двухактный балет «Голубая георгина», а в 1862 году первый монументальный балет « Дочь фараона». В основу спектакля легла популярная новелла </a:t>
            </a:r>
            <a:r>
              <a:rPr lang="ru-RU" sz="2000" dirty="0" err="1"/>
              <a:t>Т.Готье</a:t>
            </a:r>
            <a:r>
              <a:rPr lang="ru-RU" sz="2000" dirty="0"/>
              <a:t> «Роман мумии». В этой постановке раскрылись выдающиеся способности хореографа, его умение видеть танец до мельчайших деталей. К</a:t>
            </a:r>
            <a:r>
              <a:rPr lang="ru-RU" sz="2000" dirty="0" smtClean="0"/>
              <a:t>ритики </a:t>
            </a:r>
            <a:r>
              <a:rPr lang="ru-RU" sz="2000" dirty="0"/>
              <a:t>отметили умелое владение искусством работы с солистами и кордебалетом, но — в ущерб сюжету. Петербург принял спектакль благосклонно, чего не скажешь о московской публике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467544" y="1556792"/>
            <a:ext cx="2315580" cy="3383861"/>
          </a:xfrm>
          <a:prstGeom prst="rect">
            <a:avLst/>
          </a:prstGeom>
          <a:ln>
            <a:solidFill>
              <a:srgbClr val="1E23EA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79512" y="5567504"/>
            <a:ext cx="3312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М. Петипа – </a:t>
            </a:r>
            <a:r>
              <a:rPr lang="ru-RU" sz="1600" b="1" i="1" dirty="0" err="1" smtClean="0"/>
              <a:t>Таор</a:t>
            </a:r>
            <a:r>
              <a:rPr lang="ru-RU" sz="1600" b="1" i="1" dirty="0" smtClean="0"/>
              <a:t>. «Дочь фараона»</a:t>
            </a:r>
            <a:endParaRPr lang="ru-RU" sz="1600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88640"/>
            <a:ext cx="856895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000" dirty="0">
                <a:solidFill>
                  <a:srgbClr val="333333"/>
                </a:solidFill>
              </a:rPr>
              <a:t>В 1862 году </a:t>
            </a:r>
            <a:r>
              <a:rPr lang="ru-RU" sz="2000" dirty="0" err="1">
                <a:solidFill>
                  <a:srgbClr val="333333"/>
                </a:solidFill>
              </a:rPr>
              <a:t>Мариус</a:t>
            </a:r>
            <a:r>
              <a:rPr lang="ru-RU" sz="2000" dirty="0">
                <a:solidFill>
                  <a:srgbClr val="333333"/>
                </a:solidFill>
              </a:rPr>
              <a:t> Петипа официально был назначен балетмейстером Петербургских императорских театров, а с 1869 года стал главным балетмейстером. Это место он занимал до 1903 </a:t>
            </a:r>
            <a:r>
              <a:rPr lang="ru-RU" sz="2000" dirty="0" smtClean="0">
                <a:solidFill>
                  <a:srgbClr val="333333"/>
                </a:solidFill>
              </a:rPr>
              <a:t>года. Среди </a:t>
            </a:r>
            <a:r>
              <a:rPr lang="ru-RU" sz="2000" dirty="0">
                <a:solidFill>
                  <a:srgbClr val="333333"/>
                </a:solidFill>
              </a:rPr>
              <a:t>его балетов: "Царь </a:t>
            </a:r>
            <a:r>
              <a:rPr lang="ru-RU" sz="2000" dirty="0" err="1" smtClean="0">
                <a:solidFill>
                  <a:srgbClr val="333333"/>
                </a:solidFill>
              </a:rPr>
              <a:t>Кандавл</a:t>
            </a:r>
            <a:r>
              <a:rPr lang="ru-RU" sz="2000" dirty="0">
                <a:solidFill>
                  <a:srgbClr val="333333"/>
                </a:solidFill>
              </a:rPr>
              <a:t>" (1868) Цезаря Пуни, "Дон Кихот" (1869, Москва; 1871,Санкт Петербург), "Баядерка" (1877) Людвига Минкуса и другие. "Баядерка" стала первым шедевром Петипа, </a:t>
            </a:r>
            <a:r>
              <a:rPr lang="ru-RU" sz="2000" dirty="0" smtClean="0">
                <a:solidFill>
                  <a:srgbClr val="333333"/>
                </a:solidFill>
              </a:rPr>
              <a:t>где чудесно сочетались напряженное драматическое действие балета, яркий характер главной героини и хореография.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052" name="Picture 4" descr="http://data.cyclowiki.org/images/thumb/b/b1/Final-Bayaderka.jpg/370px-Final-Bayader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2658858"/>
            <a:ext cx="4032448" cy="3062481"/>
          </a:xfrm>
          <a:prstGeom prst="rect">
            <a:avLst/>
          </a:prstGeom>
          <a:noFill/>
          <a:ln>
            <a:solidFill>
              <a:srgbClr val="1E23EA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Файл:Bayadere -Nikiya -Ekaterina Vazem -187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856" y="2720277"/>
            <a:ext cx="2085411" cy="2670410"/>
          </a:xfrm>
          <a:prstGeom prst="rect">
            <a:avLst/>
          </a:prstGeom>
          <a:noFill/>
          <a:ln>
            <a:solidFill>
              <a:srgbClr val="1E23EA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652118" y="5733256"/>
            <a:ext cx="2662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Екатерина </a:t>
            </a:r>
            <a:r>
              <a:rPr lang="ru-RU" sz="1600" b="1" i="1" dirty="0" err="1" smtClean="0"/>
              <a:t>Вазем</a:t>
            </a:r>
            <a:r>
              <a:rPr lang="ru-RU" sz="1600" b="1" i="1" dirty="0" smtClean="0"/>
              <a:t> – первая исполнительница партии Никии. 1877 год.</a:t>
            </a:r>
            <a:endParaRPr lang="ru-RU" sz="16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5949280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1600" b="1" i="1" dirty="0" smtClean="0"/>
              <a:t>«Баядерка». 1877 г. Финальная сцена.</a:t>
            </a:r>
            <a:endParaRPr lang="ru-RU" sz="1600" b="1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пет0014.JPG"/>
          <p:cNvPicPr>
            <a:picLocks noChangeAspect="1"/>
          </p:cNvPicPr>
          <p:nvPr/>
        </p:nvPicPr>
        <p:blipFill>
          <a:blip r:embed="rId2" cstate="email"/>
          <a:srcRect r="-84"/>
          <a:stretch>
            <a:fillRect/>
          </a:stretch>
        </p:blipFill>
        <p:spPr>
          <a:xfrm>
            <a:off x="357158" y="1785926"/>
            <a:ext cx="3340216" cy="4572032"/>
          </a:xfrm>
          <a:prstGeom prst="rect">
            <a:avLst/>
          </a:prstGeom>
          <a:ln>
            <a:solidFill>
              <a:srgbClr val="1E23EA"/>
            </a:solidFill>
          </a:ln>
        </p:spPr>
      </p:pic>
      <p:pic>
        <p:nvPicPr>
          <p:cNvPr id="4" name="Рисунок 3" descr="пет0015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785786" y="1000108"/>
            <a:ext cx="3000396" cy="4459879"/>
          </a:xfrm>
          <a:prstGeom prst="rect">
            <a:avLst/>
          </a:prstGeom>
          <a:ln>
            <a:solidFill>
              <a:srgbClr val="1E23EA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357686" y="1000108"/>
            <a:ext cx="421484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Примечательным опытом Петипа  в жанре драматического балета был «Дон Кихот». В 1869 году хореограф предложил Людвигу Минкусу, бывшему в то время профессором Московской консерватории по классу скрипки, написать музыку к балету «Дон Кихот», сценарий которого он разработал сам. Музыка была написана быстро, и 14 (26) декабря 1869 года в московском Большом театре состоялась премьера комического спектакля, в котором лишь Дульцинея исполняла чисто классический танец, остальные же герои были представлены характерными.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072319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4000504"/>
            <a:ext cx="807249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</a:rPr>
              <a:t>В 1871 году для постановки в столичном Большом Каменном театре Петипа сделал новую редакцию балета.</a:t>
            </a:r>
            <a:r>
              <a:rPr lang="ru-RU" sz="2000" dirty="0" smtClean="0"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</a:rPr>
              <a:t>«Дон Кихот» — одно из лучших творений Петипа. Много странствовавший по городам Испании, проникшийся духом и традициями танцевального фольклора этой страны, хореограф сумел воплотить на сцене все его богатство и своеобразие. В свое время Сервантес писал об испанских плясках: «Казалось, … носится сама Радость и скачет само Веселье». Великий мастер сумел воплотить на сцене эти радость и веселье, создал яркий праздничный спектакль, навечно вошедший в классику жанра.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00760" y="2571744"/>
            <a:ext cx="21431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Сцена из балета </a:t>
            </a:r>
          </a:p>
          <a:p>
            <a:pPr algn="ctr"/>
            <a:r>
              <a:rPr lang="ru-RU" sz="1600" b="1" i="1" dirty="0" smtClean="0"/>
              <a:t>«Дон Кихот», одна из первых постановок </a:t>
            </a:r>
          </a:p>
          <a:p>
            <a:pPr algn="ctr"/>
            <a:r>
              <a:rPr lang="ru-RU" sz="1600" b="1" i="1" dirty="0" smtClean="0"/>
              <a:t>М. Петипа</a:t>
            </a:r>
            <a:endParaRPr lang="ru-RU" sz="1600" b="1" i="1" dirty="0"/>
          </a:p>
        </p:txBody>
      </p:sp>
      <p:pic>
        <p:nvPicPr>
          <p:cNvPr id="9218" name="Picture 2" descr="Файл:Scena-Balet-Don-Kiho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642918"/>
            <a:ext cx="4572000" cy="3162301"/>
          </a:xfrm>
          <a:prstGeom prst="rect">
            <a:avLst/>
          </a:prstGeom>
          <a:noFill/>
          <a:ln>
            <a:solidFill>
              <a:srgbClr val="1E23EA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1405</Words>
  <Application>Microsoft Office PowerPoint</Application>
  <PresentationFormat>Экран (4:3)</PresentationFormat>
  <Paragraphs>54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Сагирян</cp:lastModifiedBy>
  <cp:revision>106</cp:revision>
  <dcterms:created xsi:type="dcterms:W3CDTF">2018-03-06T06:23:26Z</dcterms:created>
  <dcterms:modified xsi:type="dcterms:W3CDTF">2018-03-15T13:45:10Z</dcterms:modified>
</cp:coreProperties>
</file>