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6" r:id="rId4"/>
    <p:sldId id="270" r:id="rId5"/>
    <p:sldId id="276" r:id="rId6"/>
    <p:sldId id="264" r:id="rId7"/>
    <p:sldId id="262" r:id="rId8"/>
    <p:sldId id="271" r:id="rId9"/>
    <p:sldId id="274" r:id="rId10"/>
    <p:sldId id="278" r:id="rId11"/>
    <p:sldId id="259" r:id="rId12"/>
    <p:sldId id="269" r:id="rId13"/>
    <p:sldId id="272" r:id="rId14"/>
    <p:sldId id="275" r:id="rId15"/>
    <p:sldId id="273" r:id="rId16"/>
    <p:sldId id="265" r:id="rId17"/>
    <p:sldId id="277" r:id="rId18"/>
    <p:sldId id="261" r:id="rId19"/>
    <p:sldId id="260" r:id="rId20"/>
    <p:sldId id="258" r:id="rId2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82422"/>
    <a:srgbClr val="902A28"/>
    <a:srgbClr val="742628"/>
    <a:srgbClr val="66344D"/>
    <a:srgbClr val="562829"/>
    <a:srgbClr val="3F6EA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6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657600" y="609600"/>
            <a:ext cx="5257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02A28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«Навсегда, Василий Тёркин, подружились </a:t>
            </a:r>
          </a:p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02A28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мы с тобой…»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02A28"/>
              </a:solidFill>
              <a:effectLst>
                <a:reflection blurRad="12700" stA="28000" endPos="45000" dist="1000" dir="5400000" sy="-100000" algn="bl" rotWithShape="0"/>
              </a:effectLst>
              <a:latin typeface="+mj-lt"/>
            </a:endParaRPr>
          </a:p>
        </p:txBody>
      </p:sp>
      <p:pic>
        <p:nvPicPr>
          <p:cNvPr id="4" name="Рисунок 3" descr="a_ignore_q_80_w_1000_c_limit_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914400" y="381000"/>
            <a:ext cx="2470484" cy="33528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5" name="Рисунок 4" descr="a_ignore_q_80_w_1000_c_limit_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4191000" y="3276600"/>
            <a:ext cx="4572000" cy="3124200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33400" y="4191000"/>
            <a:ext cx="350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782422"/>
                </a:solidFill>
                <a:latin typeface="+mj-lt"/>
              </a:rPr>
              <a:t>ИИЦ – Научная библиотека представляет виртуальную выставку</a:t>
            </a:r>
          </a:p>
          <a:p>
            <a:pPr algn="ctr"/>
            <a:r>
              <a:rPr lang="ru-RU" sz="2000" dirty="0" smtClean="0">
                <a:solidFill>
                  <a:srgbClr val="782422"/>
                </a:solidFill>
                <a:latin typeface="+mj-lt"/>
              </a:rPr>
              <a:t> в рамках проекта «Времена меняются, </a:t>
            </a:r>
          </a:p>
          <a:p>
            <a:pPr algn="ctr"/>
            <a:r>
              <a:rPr lang="ru-RU" sz="2000" dirty="0" smtClean="0">
                <a:solidFill>
                  <a:srgbClr val="782422"/>
                </a:solidFill>
                <a:latin typeface="+mj-lt"/>
              </a:rPr>
              <a:t>а книги остаются»</a:t>
            </a:r>
            <a:endParaRPr lang="ru-RU" sz="2000" dirty="0">
              <a:solidFill>
                <a:srgbClr val="78242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" y="609600"/>
            <a:ext cx="4191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К.Симонов писал А. Твардовскому в марте 1944 года, что война в «Василии Тёркине» «правдивая и в то же время не ужасная», он же считал это качество одним из главных достоинств произведения. Автор поэмы был уверен в том, что в период тяжких испытаний в книге, адресованной народу, сказать «всего нельзя», в ней необходим строгий отбор фактов и событий. О самом тяжком он лишь намекает негромким словом, оставив «для себя» самое страшное и жуткое. Душа же чуткого читателя отзовется собственной болью.</a:t>
            </a:r>
            <a:endParaRPr lang="ru-RU" dirty="0"/>
          </a:p>
        </p:txBody>
      </p:sp>
      <p:pic>
        <p:nvPicPr>
          <p:cNvPr id="6" name="Рисунок 5" descr="138978245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2463" y="419100"/>
            <a:ext cx="2835910" cy="4419600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5486400" y="52578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/>
              <a:t>А. Т. Твардовский на фронте, 1943 год.</a:t>
            </a:r>
            <a:endParaRPr lang="ru-RU" sz="16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34327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96862" y="609600"/>
            <a:ext cx="419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Твардовский осторожен с «тяжелой» темой. В его фронтовых блокнотах мы можем встретить немало подробных ужасающих описаний. В книге автор этого не допускает. Поэт считал: «Все подчинено главной задаче – продвижению вперед. А если остановиться, вдуматься, ужаснуться, то сил для дальнейшей борьбы не нашлось бы». </a:t>
            </a:r>
            <a:r>
              <a:rPr lang="ru-RU" dirty="0"/>
              <a:t>У</a:t>
            </a:r>
            <a:r>
              <a:rPr lang="ru-RU" dirty="0" smtClean="0"/>
              <a:t>глубленное размышление о жертвах войны прозвучит лишь в главе «Переправа», но при этом поэт думает об общем впечатлении, которое </a:t>
            </a:r>
            <a:r>
              <a:rPr lang="ru-RU" dirty="0"/>
              <a:t>п</a:t>
            </a:r>
            <a:r>
              <a:rPr lang="ru-RU" dirty="0" smtClean="0"/>
              <a:t>роизведет глава. Оно непременно должно быть оптимистическим. И юмористическая сценка с появлением </a:t>
            </a:r>
            <a:r>
              <a:rPr lang="ru-RU" dirty="0" err="1" smtClean="0"/>
              <a:t>Тёркина</a:t>
            </a:r>
            <a:r>
              <a:rPr lang="ru-RU" dirty="0" smtClean="0"/>
              <a:t> в конце главы снимает тягостное напряжение. </a:t>
            </a:r>
            <a:endParaRPr lang="ru-RU" dirty="0"/>
          </a:p>
        </p:txBody>
      </p:sp>
      <p:pic>
        <p:nvPicPr>
          <p:cNvPr id="6" name="Рисунок 5" descr="124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84554" y="854616"/>
            <a:ext cx="3505200" cy="4281160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7" name="Прямоугольник 6"/>
          <p:cNvSpPr/>
          <p:nvPr/>
        </p:nvSpPr>
        <p:spPr>
          <a:xfrm>
            <a:off x="351154" y="534406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i="1" dirty="0"/>
              <a:t>Иллюстрация к главе «Переправа».</a:t>
            </a:r>
          </a:p>
          <a:p>
            <a:pPr algn="ctr"/>
            <a:r>
              <a:rPr lang="ru-RU" sz="1600" i="1" dirty="0"/>
              <a:t>Худ. О.Г. </a:t>
            </a:r>
            <a:r>
              <a:rPr lang="ru-RU" sz="1600" i="1" dirty="0" err="1"/>
              <a:t>Верейский</a:t>
            </a:r>
            <a:r>
              <a:rPr lang="ru-RU" sz="1600" i="1" dirty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1143000"/>
            <a:ext cx="4191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Стремясь усилить ощущение достоверности описываемых событий, писатель ведёт  повествование от лица свидетелей, автора или героя. Благодаря этому правда поэмы становится правдой живого, непосредственного личного свидетельства – качество высоко ценимое народом и особенно воюющим читателем-солдатом. Поэт видел именно такое требование правды в письмах бойцов, принимавших Тёркина за живое лицо, воюющее на фронте, за хорошего знакомого автора.</a:t>
            </a:r>
            <a:endParaRPr lang="ru-RU" dirty="0"/>
          </a:p>
        </p:txBody>
      </p:sp>
      <p:pic>
        <p:nvPicPr>
          <p:cNvPr id="4" name="Рисунок 3" descr="1012853907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638800" y="1066800"/>
            <a:ext cx="2660073" cy="4180114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00600" y="914400"/>
            <a:ext cx="3733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«Читая «Василия Тёркина» с начала до конца я видел прежде всего самого себя, своих близких боевых товарищей – всю нашу славную боевую фронтовую семью в её поистине правдивом облике. До самых мельчайших подробностей, буквально во всех мелочах я видел только правду, жизнь…»</a:t>
            </a:r>
          </a:p>
          <a:p>
            <a:endParaRPr lang="ru-RU" dirty="0" smtClean="0"/>
          </a:p>
          <a:p>
            <a:pPr algn="r"/>
            <a:r>
              <a:rPr lang="ru-RU" dirty="0" smtClean="0"/>
              <a:t>Из письма фронтовика </a:t>
            </a:r>
          </a:p>
          <a:p>
            <a:pPr algn="r"/>
            <a:r>
              <a:rPr lang="ru-RU" dirty="0" smtClean="0"/>
              <a:t>сержанта П.Пономаренко </a:t>
            </a:r>
            <a:endParaRPr lang="ru-RU" dirty="0"/>
          </a:p>
        </p:txBody>
      </p:sp>
      <p:pic>
        <p:nvPicPr>
          <p:cNvPr id="4" name="Рисунок 3" descr="солдаты читают терк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38200" y="762000"/>
            <a:ext cx="3433763" cy="4267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914400" y="54102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/>
              <a:t>Бойцы читают «Василия Тёркина». 1943 г.</a:t>
            </a:r>
            <a:endParaRPr lang="ru-RU" sz="1600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4572000" y="3352800"/>
            <a:ext cx="4191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Уже в годы войны поэма Твардовского стала книгой, читаемой всей воюющей Россией. Книгой, вызвавшей феноменальное для культуры XX века явление - создание фольклора по мотивам литературного произведения: зафиксированы сотни «солдатских» продолжений «Теркина». </a:t>
            </a:r>
            <a:endParaRPr lang="ru-RU" dirty="0"/>
          </a:p>
        </p:txBody>
      </p:sp>
      <p:pic>
        <p:nvPicPr>
          <p:cNvPr id="4" name="Рисунок 3" descr="портрет терк.jpg"/>
          <p:cNvPicPr>
            <a:picLocks noChangeAspect="1"/>
          </p:cNvPicPr>
          <p:nvPr/>
        </p:nvPicPr>
        <p:blipFill>
          <a:blip r:embed="rId3">
            <a:lum bright="20000"/>
          </a:blip>
          <a:stretch>
            <a:fillRect/>
          </a:stretch>
        </p:blipFill>
        <p:spPr>
          <a:xfrm>
            <a:off x="292568" y="1295400"/>
            <a:ext cx="4119646" cy="3886200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4838700" y="430311"/>
            <a:ext cx="3657600" cy="2535936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 (1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181600" y="457200"/>
            <a:ext cx="3522920" cy="5135104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04800" y="228600"/>
            <a:ext cx="48006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Язык поэмы Твардовского, преимущественно разговорный, народный, отличается образностью, меткостью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выражений.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Просторечья, вульгаризмы, солдатские поговорки, прибаутки разбросаны по всей поэме: «Третьи сутки кукиш кажет / В животе кишка кишке».</a:t>
            </a:r>
            <a:r>
              <a:rPr lang="ru-RU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Соединение героики со «сниженным», «заземленным» повествованием, высокой патетики с разнообразными юмористическими приемами, постоянное обращение к повседневной жизни солдата на войне: воде, еде, одежде, простым человеческим чувствам дружбы, любви, страха смерти и преодоления его - все направлено не только на правдивое изображение войны, но и на доказательство основной мысли поэмы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жизнь сильнее смерти: </a:t>
            </a:r>
          </a:p>
          <a:p>
            <a:pPr marL="0" marR="0" lvl="0" indent="254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254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    Бой идет не ради славы, </a:t>
            </a:r>
          </a:p>
          <a:p>
            <a:pPr marL="0" marR="0" lvl="0" indent="254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Ради жизни на земле.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4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img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381000" y="609600"/>
            <a:ext cx="4564251" cy="4343400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990600" y="518160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/>
              <a:t>«Отдых после боя». Художник </a:t>
            </a:r>
          </a:p>
          <a:p>
            <a:pPr algn="ctr"/>
            <a:r>
              <a:rPr lang="ru-RU" sz="1600" i="1" dirty="0" smtClean="0"/>
              <a:t>Ю. М. </a:t>
            </a:r>
            <a:r>
              <a:rPr lang="ru-RU" sz="1600" i="1" dirty="0" err="1" smtClean="0"/>
              <a:t>Непринцев</a:t>
            </a:r>
            <a:r>
              <a:rPr lang="ru-RU" sz="1600" i="1" dirty="0" smtClean="0"/>
              <a:t>. 1951 г.</a:t>
            </a:r>
            <a:endParaRPr lang="ru-RU" sz="16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29200" y="304800"/>
            <a:ext cx="3965229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Почему так много юмора </a:t>
            </a:r>
            <a:endParaRPr lang="ru-RU" dirty="0" smtClean="0"/>
          </a:p>
          <a:p>
            <a:pPr algn="ctr"/>
            <a:r>
              <a:rPr lang="ru-RU" dirty="0" smtClean="0"/>
              <a:t>в поэме </a:t>
            </a:r>
            <a:r>
              <a:rPr lang="ru-RU" dirty="0"/>
              <a:t>"Василий </a:t>
            </a:r>
            <a:r>
              <a:rPr lang="ru-RU" dirty="0" err="1"/>
              <a:t>Тёркин</a:t>
            </a:r>
            <a:r>
              <a:rPr lang="ru-RU" dirty="0" smtClean="0"/>
              <a:t>"?</a:t>
            </a:r>
          </a:p>
          <a:p>
            <a:pPr algn="ctr"/>
            <a:r>
              <a:rPr lang="ru-RU" dirty="0" smtClean="0"/>
              <a:t>Об </a:t>
            </a:r>
            <a:r>
              <a:rPr lang="ru-RU" dirty="0"/>
              <a:t>этом </a:t>
            </a:r>
            <a:r>
              <a:rPr lang="ru-RU" dirty="0" smtClean="0"/>
              <a:t>полушутливо -</a:t>
            </a:r>
            <a:r>
              <a:rPr lang="ru-RU" dirty="0"/>
              <a:t>полусерьёзно автор рассуждает </a:t>
            </a:r>
            <a:r>
              <a:rPr lang="ru-RU" dirty="0" smtClean="0"/>
              <a:t>в </a:t>
            </a:r>
            <a:r>
              <a:rPr lang="ru-RU" dirty="0"/>
              <a:t>первой главе </a:t>
            </a:r>
            <a:r>
              <a:rPr lang="ru-RU" dirty="0" smtClean="0"/>
              <a:t>поэмы</a:t>
            </a:r>
            <a:r>
              <a:rPr lang="ru-RU" dirty="0"/>
              <a:t> </a:t>
            </a:r>
            <a:r>
              <a:rPr lang="ru-RU" dirty="0" smtClean="0"/>
              <a:t>«От автора»:</a:t>
            </a:r>
          </a:p>
          <a:p>
            <a:endParaRPr lang="ru-RU" dirty="0" smtClean="0"/>
          </a:p>
          <a:p>
            <a:r>
              <a:rPr lang="ru-RU" sz="1600" b="1" dirty="0" smtClean="0"/>
              <a:t>     Жить </a:t>
            </a:r>
            <a:r>
              <a:rPr lang="ru-RU" sz="1600" b="1" dirty="0"/>
              <a:t>без пищи можно сутки,</a:t>
            </a:r>
            <a:br>
              <a:rPr lang="ru-RU" sz="1600" b="1" dirty="0"/>
            </a:br>
            <a:r>
              <a:rPr lang="ru-RU" sz="1600" b="1" dirty="0" smtClean="0"/>
              <a:t>     Можно </a:t>
            </a:r>
            <a:r>
              <a:rPr lang="ru-RU" sz="1600" b="1" dirty="0"/>
              <a:t>больше, но порой</a:t>
            </a:r>
            <a:br>
              <a:rPr lang="ru-RU" sz="1600" b="1" dirty="0"/>
            </a:br>
            <a:r>
              <a:rPr lang="ru-RU" sz="1600" b="1" dirty="0" smtClean="0"/>
              <a:t>     На </a:t>
            </a:r>
            <a:r>
              <a:rPr lang="ru-RU" sz="1600" b="1" dirty="0"/>
              <a:t>войне одной минутки</a:t>
            </a:r>
            <a:br>
              <a:rPr lang="ru-RU" sz="1600" b="1" dirty="0"/>
            </a:br>
            <a:r>
              <a:rPr lang="ru-RU" sz="1600" b="1" dirty="0" smtClean="0"/>
              <a:t>     Не </a:t>
            </a:r>
            <a:r>
              <a:rPr lang="ru-RU" sz="1600" b="1" dirty="0"/>
              <a:t>прожить без прибаутки,</a:t>
            </a:r>
            <a:br>
              <a:rPr lang="ru-RU" sz="1600" b="1" dirty="0"/>
            </a:br>
            <a:r>
              <a:rPr lang="ru-RU" sz="1600" b="1" dirty="0" smtClean="0"/>
              <a:t>     Шутки </a:t>
            </a:r>
            <a:r>
              <a:rPr lang="ru-RU" sz="1600" b="1" dirty="0"/>
              <a:t>самой немудрой</a:t>
            </a:r>
            <a:r>
              <a:rPr lang="ru-RU" sz="1600" b="1" dirty="0" smtClean="0"/>
              <a:t>.</a:t>
            </a:r>
          </a:p>
          <a:p>
            <a:pPr algn="ctr"/>
            <a:r>
              <a:rPr lang="ru-RU" sz="1600" b="1" dirty="0"/>
              <a:t/>
            </a:r>
            <a:br>
              <a:rPr lang="ru-RU" sz="1600" b="1" dirty="0"/>
            </a:br>
            <a:r>
              <a:rPr lang="ru-RU" dirty="0"/>
              <a:t>Ч</a:t>
            </a:r>
            <a:r>
              <a:rPr lang="ru-RU" dirty="0" smtClean="0"/>
              <a:t>ёткое </a:t>
            </a:r>
            <a:r>
              <a:rPr lang="ru-RU" dirty="0"/>
              <a:t>понимание своей цели позволяет русскому солдату сохранять ясный ум и даже хорошее настроение в трагических военных обстоятельствах. Смех — это внутренняя свобода, смех даёт человеку силы пережить страшные впечатления войны, не сходя с ума. Отсюда стремление солдата смеяться вопреки </a:t>
            </a:r>
            <a:endParaRPr lang="ru-RU" dirty="0" smtClean="0"/>
          </a:p>
          <a:p>
            <a:pPr algn="ctr"/>
            <a:r>
              <a:rPr lang="ru-RU" dirty="0" smtClean="0"/>
              <a:t>ужасу </a:t>
            </a:r>
            <a:r>
              <a:rPr lang="ru-RU" dirty="0"/>
              <a:t>и отчаянию. </a:t>
            </a:r>
            <a:endParaRPr lang="ru-RU" b="1" i="0" dirty="0">
              <a:effectLst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1358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572000" y="1547485"/>
            <a:ext cx="4114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Из </a:t>
            </a:r>
            <a:r>
              <a:rPr lang="ru-RU" dirty="0"/>
              <a:t>общей массы солдат </a:t>
            </a:r>
            <a:r>
              <a:rPr lang="ru-RU" dirty="0" err="1" smtClean="0"/>
              <a:t>Тёркин</a:t>
            </a:r>
            <a:r>
              <a:rPr lang="ru-RU" dirty="0" smtClean="0"/>
              <a:t> выделяется </a:t>
            </a:r>
            <a:r>
              <a:rPr lang="ru-RU" dirty="0"/>
              <a:t>не только беззаветным мужеством, но и великим оптимизмом, незаменимой способностью удачной шуткой разрядить напряженную обстановку, поддержать боевой дух товарищей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smtClean="0"/>
              <a:t>Рассуждая </a:t>
            </a:r>
            <a:r>
              <a:rPr lang="ru-RU" dirty="0"/>
              <a:t>о награде, Теркин шутит: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14900" y="4695875"/>
            <a:ext cx="3429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Нет, ребята, я не гордый. </a:t>
            </a:r>
          </a:p>
          <a:p>
            <a:r>
              <a:rPr lang="ru-RU" sz="1600" b="1" dirty="0"/>
              <a:t>Не загадывая вдаль, </a:t>
            </a:r>
            <a:br>
              <a:rPr lang="ru-RU" sz="1600" b="1" dirty="0"/>
            </a:br>
            <a:r>
              <a:rPr lang="ru-RU" sz="1600" b="1" dirty="0"/>
              <a:t>Так скажу: зачем мне орден? </a:t>
            </a:r>
            <a:br>
              <a:rPr lang="ru-RU" sz="1600" b="1" dirty="0"/>
            </a:br>
            <a:r>
              <a:rPr lang="ru-RU" sz="1600" b="1" dirty="0"/>
              <a:t>Я согласен на медаль. </a:t>
            </a:r>
          </a:p>
        </p:txBody>
      </p:sp>
      <p:pic>
        <p:nvPicPr>
          <p:cNvPr id="6" name="Рисунок 5" descr="1445963135.2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57200" y="533400"/>
            <a:ext cx="3505200" cy="5257800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64949" y="609600"/>
            <a:ext cx="7543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0000"/>
                </a:solidFill>
              </a:rPr>
              <a:t>«Василий Теркин» — поистине редкая книга: какая свобода, какая чудесная удаль… и какой необыкновенный народный солдатский язык</a:t>
            </a:r>
            <a:r>
              <a:rPr lang="ru-RU" b="1" i="1" dirty="0" smtClean="0">
                <a:solidFill>
                  <a:srgbClr val="000000"/>
                </a:solidFill>
              </a:rPr>
              <a:t>».</a:t>
            </a:r>
            <a:endParaRPr lang="ru-RU" b="1" i="1" dirty="0">
              <a:solidFill>
                <a:srgbClr val="0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05600" y="1789796"/>
            <a:ext cx="1755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</a:rPr>
              <a:t>Иван Бунин </a:t>
            </a:r>
          </a:p>
        </p:txBody>
      </p:sp>
      <p:pic>
        <p:nvPicPr>
          <p:cNvPr id="7" name="Рисунок 6" descr="теркин и твард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952123" y="2422306"/>
            <a:ext cx="5403222" cy="3602148"/>
          </a:xfrm>
          <a:prstGeom prst="rect">
            <a:avLst/>
          </a:prstGeom>
          <a:ln w="12700">
            <a:solidFill>
              <a:srgbClr val="782422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6296675" y="4953272"/>
            <a:ext cx="25734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/>
              <a:t>Памятник </a:t>
            </a:r>
            <a:r>
              <a:rPr lang="ru-RU" sz="1600" i="1" dirty="0" err="1" smtClean="0"/>
              <a:t>А.Твардовскому</a:t>
            </a:r>
            <a:r>
              <a:rPr lang="ru-RU" sz="1600" i="1" dirty="0" smtClean="0"/>
              <a:t> и Василию </a:t>
            </a:r>
            <a:r>
              <a:rPr lang="ru-RU" sz="1600" i="1" dirty="0" err="1" smtClean="0"/>
              <a:t>Тёркину</a:t>
            </a:r>
            <a:r>
              <a:rPr lang="ru-RU" sz="1600" i="1" dirty="0" smtClean="0"/>
              <a:t> </a:t>
            </a:r>
          </a:p>
          <a:p>
            <a:pPr algn="ctr"/>
            <a:r>
              <a:rPr lang="ru-RU" sz="1600" i="1" dirty="0" smtClean="0"/>
              <a:t>в Смоленске.</a:t>
            </a:r>
            <a:endParaRPr lang="ru-RU" sz="1600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8000"/>
          </a:blip>
          <a:srcRect/>
          <a:stretch>
            <a:fillRect/>
          </a:stretch>
        </p:blipFill>
        <p:spPr>
          <a:xfrm>
            <a:off x="34705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62000" y="762000"/>
            <a:ext cx="7924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ea typeface="Segoe UI Symbol" panose="020B0502040204020203" pitchFamily="34" charset="0"/>
              </a:rPr>
              <a:t>Символом народа-победителя стал в поэме Твардовского обыкновенный человек, рядовой солдат. Его жизнь и ратный труд, его переживания и думы сделал поэт понятными и близкими для нас, его скромный подвиг прославил, к нему пробудил живое чувство уважения, благодарности и любви. Этим всепроникающим и органическим демократизмом и гуманизмом, этой бестрепетной правдивостью и внутренней свободой, этим глубоко народным взглядом на войну, чуждым всякой суетности и пустого бахвальства, "Книга про бойца" была близка читателю-фронтовику. Те же самые черты в немалой степени способствуют современности и свежести ее сегодняшнего звучания. Сегодня, через много лет после </a:t>
            </a:r>
            <a:r>
              <a:rPr lang="ru-RU" dirty="0" smtClean="0">
                <a:ea typeface="Segoe UI Symbol" panose="020B0502040204020203" pitchFamily="34" charset="0"/>
              </a:rPr>
              <a:t>войны, в </a:t>
            </a:r>
            <a:r>
              <a:rPr lang="ru-RU" dirty="0">
                <a:ea typeface="Segoe UI Symbol" panose="020B0502040204020203" pitchFamily="34" charset="0"/>
              </a:rPr>
              <a:t>ней нельзя найти буквально ни одной строки, которую хотелось бы пропустить или исправить. Далеко не каждая книга выдерживает проверку временем столь блистательно! Более того, лучшие современные книги о войне наследуют и развивают именно "</a:t>
            </a:r>
            <a:r>
              <a:rPr lang="ru-RU" dirty="0" err="1">
                <a:ea typeface="Segoe UI Symbol" panose="020B0502040204020203" pitchFamily="34" charset="0"/>
              </a:rPr>
              <a:t>теркинские</a:t>
            </a:r>
            <a:r>
              <a:rPr lang="ru-RU" dirty="0">
                <a:ea typeface="Segoe UI Symbol" panose="020B0502040204020203" pitchFamily="34" charset="0"/>
              </a:rPr>
              <a:t>" традиции демократизма, человечности и правды.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email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476059" y="5515893"/>
            <a:ext cx="4154789" cy="8442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email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4630848" y="5515893"/>
            <a:ext cx="4095183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2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Рисунок 3" descr="9739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914400" y="990600"/>
            <a:ext cx="3048000" cy="4152348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648200" y="1219200"/>
            <a:ext cx="3886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Александр </a:t>
            </a:r>
            <a:r>
              <a:rPr lang="ru-RU" dirty="0" err="1" smtClean="0"/>
              <a:t>Трифонович</a:t>
            </a:r>
            <a:r>
              <a:rPr lang="ru-RU" dirty="0" smtClean="0"/>
              <a:t> Твардовский неоднократно повторял, что если бы не война, он так бы и остался «поэтом смоленской школы» и, возможно, никогда не вышел бы за пределы «колхозной тематики». Именно Великая Отечественная война изменила вектор творческого пути Твардовского. Этому способствовал сам тип таланта поэта, соединявшего в себе два направления русской культуры: народную и интеллектуальную линию духовной элиты нации.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-2716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57400" y="3048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Список использованной литературы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3400" y="750332"/>
            <a:ext cx="8054566" cy="5856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Гришунин, Андрей Леопольдович.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 "Василий Теркин" Александра Твардовского [Текст] / А. Л. Гришунин ; отв. ред. Г. В. Степанов. — М. : Наука, 1987. — 160 с.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Ермолаева, Н.Л. О правде войны в "Книге про бойца"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А.Т.Твардовского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/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Н.Л.Ермолаева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//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Лит.в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шк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— 2005. — №5. — С.2-6.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Кононова, Антонина Антоновна. О трех солдатах [Текст] : сравнительный анализ произведений о Великой Отечественной войне. XI класс / Кононова Антонина Антоновна // Литература в школе. — 2014. — № 6. — С. 31-33.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Рощин, Петр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Фролович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А. Т. Твардовский [Текст] : пособие для учителя / П. Ф. Рощин. — М. :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Учпедгиз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1966. — 112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Рощин, Петр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Фролович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Поэма А. Твардовского "Василий Теркин" [Текст] : пособие для учителей / П. Ф. Рощин. — Изд. 2-е, доп. — М. :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Учпедгиз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1959. — 68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Слова, пришедшие из боя [Текст] : сб. / сост. А. Г. Коган. — М. : Книга, 1980. — 284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Снигирева Татьяна Александровна. "Навсегда, Василий Теркин, подружились мы с тобой" [Текст] : поэма "Василий Теркин" в контексте творчества А. Твардовского воен. лет / Т. А. Снигирева ; Урал. гос.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пед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ун-т //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Филол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кл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— 2010. — -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Вып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23. — С. 8-12.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Твардовский, Александр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Трифонович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Василий Теркин. Книга про бойца [Текст] / А. Твардовский. — М., 1946. — 238 с.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 smtClean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Твардовский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Александр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Трифонович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Василий Теркин [Текст] / А. Твардовский. — М. : Молодая гвардия, 1990. — 254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Твардовский, Александр </a:t>
            </a:r>
            <a:r>
              <a:rPr lang="ru-RU" sz="1400" dirty="0" err="1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Трифонович</a:t>
            </a:r>
            <a:r>
              <a:rPr lang="ru-RU" sz="1400" dirty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Василий Теркин [Текст] / А. Твардовский. — М. : Дет. лит., 1980. — 207 </a:t>
            </a:r>
            <a:r>
              <a:rPr lang="ru-RU" sz="1400" dirty="0" smtClean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с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4000"/>
          </a:blip>
          <a:srcRect/>
          <a:stretch>
            <a:fillRect/>
          </a:stretch>
        </p:blipFill>
        <p:spPr>
          <a:xfrm>
            <a:off x="15089" y="-29424"/>
            <a:ext cx="9144000" cy="6858000"/>
          </a:xfrm>
          <a:prstGeom prst="rect">
            <a:avLst/>
          </a:prstGeom>
          <a:ln>
            <a:solidFill>
              <a:srgbClr val="562829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777089" y="534692"/>
            <a:ext cx="762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1939 году А.Т.Твардовский был призван в ряды Красной армии в качестве военного корреспондента. Помимо работы над стихами, написанными им в период зимней кампании 1939/40 годов, поэт участвовал в создании коллективного фельетонного персонажа – весёлого бывалого солдата Васи Тёркина, появившегося на страницах газеты «На страже Родины».</a:t>
            </a:r>
            <a:endParaRPr lang="ru-RU" dirty="0"/>
          </a:p>
        </p:txBody>
      </p:sp>
      <p:pic>
        <p:nvPicPr>
          <p:cNvPr id="8" name="Рисунок 7" descr="image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200400" y="2667000"/>
            <a:ext cx="5504749" cy="3657600"/>
          </a:xfrm>
          <a:prstGeom prst="rect">
            <a:avLst/>
          </a:prstGeom>
          <a:ln w="12700">
            <a:solidFill>
              <a:srgbClr val="C0000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609600" y="51054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Брошюра газеты «На страже Родины». 1940г.</a:t>
            </a:r>
            <a:endParaRPr lang="ru-RU" sz="16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62400" y="533400"/>
            <a:ext cx="4495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 окончании войны в Финляндии Твардовский ставит своей творческой задачей уйти от упрощенного образа бойца и создать реалистический образ Тёркина, показать в нем лучшие черты молодого поколения своего времени. </a:t>
            </a:r>
          </a:p>
          <a:p>
            <a:pPr algn="ctr"/>
            <a:r>
              <a:rPr lang="ru-RU" dirty="0" smtClean="0"/>
              <a:t>4 сентября 1942 года газета «Красноармейская правда» начинает печатать новую поэму «Василий Тёркин». Отдельные главы опубликовала  газета «Правда», главы систематически стала печатать газета «Красная звезда». В этой новой поэме Твардовский  увидел своего героя в новом свете. Он стремился раскрыть богатое внутреннее содержание Тёркина, большую, сложную жизнь фронта, как она отразилась в характере и поведении советских бойцов. </a:t>
            </a:r>
          </a:p>
        </p:txBody>
      </p:sp>
      <p:pic>
        <p:nvPicPr>
          <p:cNvPr id="9" name="Рисунок 8" descr="original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33400" y="533400"/>
            <a:ext cx="3200400" cy="45208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609600" y="5257800"/>
            <a:ext cx="297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 smtClean="0"/>
              <a:t>А.Т.Твардовский. Фотография военных лет.</a:t>
            </a:r>
            <a:endParaRPr lang="ru-RU" sz="16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57200" y="457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Автор всячески подчеркивает обыкновенность своего героя: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19200" y="1219200"/>
            <a:ext cx="3124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Тёркин – кто же он такой?</a:t>
            </a:r>
          </a:p>
          <a:p>
            <a:r>
              <a:rPr lang="ru-RU" sz="1600" b="1" dirty="0" smtClean="0"/>
              <a:t>Скажем откровенно:</a:t>
            </a:r>
          </a:p>
          <a:p>
            <a:r>
              <a:rPr lang="ru-RU" sz="1600" b="1" dirty="0" smtClean="0"/>
              <a:t>Просто парень сам собой</a:t>
            </a:r>
          </a:p>
          <a:p>
            <a:r>
              <a:rPr lang="ru-RU" sz="1600" b="1" dirty="0" smtClean="0"/>
              <a:t>Он обыкновенный.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2362200"/>
            <a:ext cx="3810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Он не только рядовой, но и, что очень важно, «приписан» не </a:t>
            </a:r>
          </a:p>
          <a:p>
            <a:pPr algn="ctr"/>
            <a:r>
              <a:rPr lang="ru-RU" dirty="0" smtClean="0"/>
              <a:t>к элитным для той войны военным подразделениям –  танкист, летчик, артиллерист – </a:t>
            </a:r>
          </a:p>
          <a:p>
            <a:pPr algn="ctr"/>
            <a:r>
              <a:rPr lang="ru-RU" dirty="0" smtClean="0"/>
              <a:t>а к «матушке-пехоте», на чьих плечах была буквально вытащена та страшная война. Твардовский утверждает, что таких бойцов много:</a:t>
            </a:r>
          </a:p>
        </p:txBody>
      </p:sp>
      <p:pic>
        <p:nvPicPr>
          <p:cNvPr id="8" name="Рисунок 7" descr="пехота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800600" y="685800"/>
            <a:ext cx="3913632" cy="4572000"/>
          </a:xfrm>
          <a:prstGeom prst="rect">
            <a:avLst/>
          </a:prstGeom>
          <a:ln w="12700">
            <a:solidFill>
              <a:srgbClr val="C0000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4800600" y="5486400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Иллюстрация О. Г. </a:t>
            </a:r>
            <a:r>
              <a:rPr lang="ru-RU" sz="1600" i="1" dirty="0" err="1" smtClean="0"/>
              <a:t>Верейского</a:t>
            </a:r>
            <a:r>
              <a:rPr lang="ru-RU" sz="1600" i="1" dirty="0" smtClean="0"/>
              <a:t> к поэме.</a:t>
            </a:r>
            <a:endParaRPr lang="ru-RU" sz="16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143000" y="55626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Парень в этом роде</a:t>
            </a:r>
          </a:p>
          <a:p>
            <a:r>
              <a:rPr lang="ru-RU" sz="1600" b="1" dirty="0" smtClean="0"/>
              <a:t>В каждой роте есть всегда,</a:t>
            </a:r>
          </a:p>
          <a:p>
            <a:r>
              <a:rPr lang="ru-RU" sz="1600" b="1" dirty="0" smtClean="0"/>
              <a:t>Да и в каждом взводе.</a:t>
            </a:r>
            <a:endParaRPr lang="ru-RU" sz="1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4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9600" y="533400"/>
            <a:ext cx="4114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Давно отмечено исследователями, что образ главного героя лишен отрицательных качеств, в нем лишь воплощено общерусское положительное начало. Тёркин – бывалый боец, крепкий духом, уверенный в своих силах, в трудную минуту полагающийся на зоркость глаза, ясность головы, умения рук и ног. Ему не свойственны сомнения и колебания. Мысль и чувства героя неразрывны. Общему делу отдает себя всего, без остатка, не жалея жизни самой. Его душевная чуткость, простота, энергичность умение шутить, нравственная чистота остаются неизменными в любой ситуации. За эти качества его любят фронтовые товарищи, этим он дорог и читателю.</a:t>
            </a:r>
            <a:endParaRPr lang="ru-RU" dirty="0"/>
          </a:p>
        </p:txBody>
      </p:sp>
      <p:pic>
        <p:nvPicPr>
          <p:cNvPr id="3" name="Рисунок 2" descr="21057907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304800" y="304800"/>
            <a:ext cx="2438400" cy="3624648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 descr="shot.jpg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lum bright="-36000"/>
          </a:blip>
          <a:stretch>
            <a:fillRect/>
          </a:stretch>
        </p:blipFill>
        <p:spPr>
          <a:xfrm>
            <a:off x="1676400" y="2590801"/>
            <a:ext cx="2194559" cy="3429000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38600" y="838200"/>
            <a:ext cx="4876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Говоря о своем «Василии Тёркине», А.Т.Твардовский признавался: «Читатель мне помог написать книгу такой, какова она есть». Весь жизненный опыт, участие в войне убеждали поэта, что его читатели, простые русские люди, доверяют книге, потому что в книге «всё правда». В процессе работы над поэмой между автором и ее читателями устанавливался тот душевный контакт, который давал поэту безошибочное ощущение того, что нужно солдату на фронте и как должно писать для воюющего народа. Автор «Книги про бойца» стремился дойти до сердца солдата, стать любимым теми людьми, которые «далеко не всегда являются читателями стихов».</a:t>
            </a:r>
            <a:endParaRPr lang="ru-RU" dirty="0"/>
          </a:p>
        </p:txBody>
      </p:sp>
      <p:pic>
        <p:nvPicPr>
          <p:cNvPr id="4" name="Рисунок 3" descr="4.jpg"/>
          <p:cNvPicPr>
            <a:picLocks noChangeAspect="1"/>
          </p:cNvPicPr>
          <p:nvPr/>
        </p:nvPicPr>
        <p:blipFill>
          <a:blip r:embed="rId3" cstate="email">
            <a:lum contrast="13000"/>
          </a:blip>
          <a:srcRect/>
          <a:stretch>
            <a:fillRect/>
          </a:stretch>
        </p:blipFill>
        <p:spPr>
          <a:xfrm>
            <a:off x="457200" y="381000"/>
            <a:ext cx="3505200" cy="4953000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81000" y="54864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/>
              <a:t>Иллюстрация к главе «Гармонь»</a:t>
            </a:r>
          </a:p>
          <a:p>
            <a:pPr algn="ctr"/>
            <a:r>
              <a:rPr lang="ru-RU" sz="1600" i="1" dirty="0" smtClean="0"/>
              <a:t>Худ. О.Г. </a:t>
            </a:r>
            <a:r>
              <a:rPr lang="ru-RU" sz="1600" i="1" dirty="0" err="1" smtClean="0"/>
              <a:t>Верейский</a:t>
            </a:r>
            <a:r>
              <a:rPr lang="ru-RU" sz="1600" i="1" dirty="0" smtClean="0"/>
              <a:t>. </a:t>
            </a:r>
            <a:endParaRPr lang="ru-RU" sz="16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57600" y="304800"/>
            <a:ext cx="4876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Что стало причиной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общенационального признания поэмы?</a:t>
            </a:r>
            <a:r>
              <a:rPr lang="ru-RU" dirty="0" smtClean="0"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Прежде всего, тот взгляд на войну, который был найден почти сразу и определил композицию, сюжет, помог обрести героя и найти интонацию и атмосферу поэтического осмысления и постижения войны. Поэма написана как бы «снизу», от солдата и глазами солдата. Ее сюжет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сюжет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самой войны: от первых ее тяжелейших месяцев, когда мы «чохом сдавали города», до последних ее победных дней: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67200" y="3886200"/>
            <a:ext cx="38100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Эти строки и страницы – </a:t>
            </a:r>
          </a:p>
          <a:p>
            <a:r>
              <a:rPr lang="ru-RU" sz="1600" b="1" dirty="0" smtClean="0"/>
              <a:t>Дней и верст особый счет, </a:t>
            </a:r>
          </a:p>
          <a:p>
            <a:r>
              <a:rPr lang="ru-RU" sz="1600" b="1" dirty="0" smtClean="0"/>
              <a:t>Как от западной границы </a:t>
            </a:r>
          </a:p>
          <a:p>
            <a:r>
              <a:rPr lang="ru-RU" sz="1600" b="1" dirty="0" smtClean="0"/>
              <a:t>До своей родной столицы, </a:t>
            </a:r>
          </a:p>
          <a:p>
            <a:r>
              <a:rPr lang="ru-RU" sz="1600" b="1" dirty="0" smtClean="0"/>
              <a:t>И от той родной столицы </a:t>
            </a:r>
          </a:p>
          <a:p>
            <a:r>
              <a:rPr lang="ru-RU" sz="1600" b="1" dirty="0" smtClean="0"/>
              <a:t>Вспять до западной границы, </a:t>
            </a:r>
          </a:p>
          <a:p>
            <a:r>
              <a:rPr lang="ru-RU" sz="1600" b="1" dirty="0" smtClean="0"/>
              <a:t>А от западной границы </a:t>
            </a:r>
          </a:p>
          <a:p>
            <a:r>
              <a:rPr lang="ru-RU" sz="1600" b="1" dirty="0" smtClean="0"/>
              <a:t>Вплоть до вражеской столицы </a:t>
            </a:r>
          </a:p>
          <a:p>
            <a:r>
              <a:rPr lang="ru-RU" sz="1600" b="1" dirty="0" smtClean="0"/>
              <a:t>Мы свой делали поход.</a:t>
            </a:r>
          </a:p>
          <a:p>
            <a:endParaRPr lang="ru-RU" dirty="0"/>
          </a:p>
        </p:txBody>
      </p:sp>
      <p:pic>
        <p:nvPicPr>
          <p:cNvPr id="5" name="Рисунок 4" descr="Твардовский-3 (1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" y="533400"/>
            <a:ext cx="3276600" cy="44620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457200" y="525780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/>
              <a:t>А.Твардовский на пепелище родной деревни Загорье. Август 1943 г.</a:t>
            </a:r>
            <a:endParaRPr lang="ru-RU" sz="16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per_texture1289.jpg"/>
          <p:cNvPicPr>
            <a:picLocks noChangeAspect="1"/>
          </p:cNvPicPr>
          <p:nvPr/>
        </p:nvPicPr>
        <p:blipFill>
          <a:blip r:embed="rId2" cstate="email">
            <a:lum bright="17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457200" y="242501"/>
            <a:ext cx="4419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ea typeface="Times New Roman" pitchFamily="18" charset="0"/>
              </a:rPr>
              <a:t>Однако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и это принципиальная установка автора, в поэме нет глав, посвященных глобальным битвам Отечественной войны: ни обороне Москвы, ни Курской дуге, ни Сталинградской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битве,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ни даже взятия Берлина. Но есть глава, посвященная изнурительному, тяжелейшему и бесплодному «бою в болоте за безвестный пункт Борки»: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0" y="990600"/>
            <a:ext cx="36576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Где вода была пехоте </a:t>
            </a:r>
          </a:p>
          <a:p>
            <a:r>
              <a:rPr lang="ru-RU" sz="1600" b="1" dirty="0" smtClean="0"/>
              <a:t>По колено, грязь - по грудь;</a:t>
            </a:r>
          </a:p>
          <a:p>
            <a:r>
              <a:rPr lang="ru-RU" sz="1600" b="1" dirty="0" smtClean="0"/>
              <a:t>Где в трясине, в ржавой каше, </a:t>
            </a:r>
          </a:p>
          <a:p>
            <a:r>
              <a:rPr lang="ru-RU" sz="1600" b="1" dirty="0" smtClean="0"/>
              <a:t>Безответно - в счет, не в счет – </a:t>
            </a:r>
          </a:p>
          <a:p>
            <a:r>
              <a:rPr lang="ru-RU" sz="1600" b="1" dirty="0" smtClean="0"/>
              <a:t>Шли, ползли, лежали наши </a:t>
            </a:r>
          </a:p>
          <a:p>
            <a:r>
              <a:rPr lang="ru-RU" sz="1600" b="1" dirty="0" smtClean="0"/>
              <a:t>Днем и ночью напролет;</a:t>
            </a:r>
          </a:p>
          <a:p>
            <a:r>
              <a:rPr lang="ru-RU" sz="1600" b="1" dirty="0" smtClean="0"/>
              <a:t>Где подарком из подарков, </a:t>
            </a:r>
          </a:p>
          <a:p>
            <a:r>
              <a:rPr lang="ru-RU" sz="1600" b="1" dirty="0" smtClean="0"/>
              <a:t>Как труды ни велики, </a:t>
            </a:r>
          </a:p>
          <a:p>
            <a:r>
              <a:rPr lang="ru-RU" sz="1600" b="1" dirty="0" smtClean="0"/>
              <a:t>Не Ростов им был, не Харьков, </a:t>
            </a:r>
          </a:p>
          <a:p>
            <a:r>
              <a:rPr lang="ru-RU" sz="1600" b="1" dirty="0" smtClean="0"/>
              <a:t>Населенный пункт Борки.</a:t>
            </a:r>
          </a:p>
          <a:p>
            <a:r>
              <a:rPr lang="ru-RU" sz="1600" b="1" dirty="0" smtClean="0"/>
              <a:t>И в глуши, в бою безвестном, </a:t>
            </a:r>
          </a:p>
          <a:p>
            <a:r>
              <a:rPr lang="ru-RU" sz="1600" b="1" dirty="0" smtClean="0"/>
              <a:t>В сосняке, в кустах сырых </a:t>
            </a:r>
          </a:p>
          <a:p>
            <a:r>
              <a:rPr lang="ru-RU" sz="1600" b="1" dirty="0" smtClean="0"/>
              <a:t>Смертью праведной и честной </a:t>
            </a:r>
          </a:p>
          <a:p>
            <a:r>
              <a:rPr lang="ru-RU" sz="1600" b="1" dirty="0" smtClean="0"/>
              <a:t>Пали многие из них.</a:t>
            </a:r>
            <a:endParaRPr lang="ru-RU" dirty="0"/>
          </a:p>
        </p:txBody>
      </p:sp>
      <p:pic>
        <p:nvPicPr>
          <p:cNvPr id="7" name="Рисунок 6" descr="-О.Г. - Бой на болоте. Из иллюстраций к поэме А. Твардовского Василий Тёркин. 1980. Бумага, акварель, тушь. КОМ ХГ.preview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81000" y="3200400"/>
            <a:ext cx="4396902" cy="3228975"/>
          </a:xfrm>
          <a:prstGeom prst="rect">
            <a:avLst/>
          </a:prstGeom>
          <a:ln w="12700">
            <a:solidFill>
              <a:srgbClr val="C0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4953000" y="59436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err="1" smtClean="0"/>
              <a:t>Иллюсстрация</a:t>
            </a:r>
            <a:r>
              <a:rPr lang="ru-RU" sz="1600" i="1" dirty="0" smtClean="0"/>
              <a:t> к главе «Бой в болоте». Худ. О.Г. </a:t>
            </a:r>
            <a:r>
              <a:rPr lang="ru-RU" sz="1600" i="1" dirty="0" err="1" smtClean="0"/>
              <a:t>Верейский</a:t>
            </a:r>
            <a:endParaRPr lang="ru-RU" sz="16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1701</Words>
  <Application>Microsoft Office PowerPoint</Application>
  <PresentationFormat>Экран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Сагирян</dc:creator>
  <cp:lastModifiedBy>Библиотека</cp:lastModifiedBy>
  <cp:revision>112</cp:revision>
  <dcterms:created xsi:type="dcterms:W3CDTF">2018-01-25T14:54:04Z</dcterms:created>
  <dcterms:modified xsi:type="dcterms:W3CDTF">2018-02-07T04:50:27Z</dcterms:modified>
</cp:coreProperties>
</file>