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5" r:id="rId18"/>
    <p:sldId id="273" r:id="rId19"/>
    <p:sldId id="274" r:id="rId20"/>
    <p:sldId id="256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F65-1428-4A4F-97E5-441BE3377A5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652-ABB6-4F8C-BB8E-AC890247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F65-1428-4A4F-97E5-441BE3377A5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652-ABB6-4F8C-BB8E-AC890247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F65-1428-4A4F-97E5-441BE3377A5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652-ABB6-4F8C-BB8E-AC890247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F65-1428-4A4F-97E5-441BE3377A5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652-ABB6-4F8C-BB8E-AC890247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F65-1428-4A4F-97E5-441BE3377A5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652-ABB6-4F8C-BB8E-AC890247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F65-1428-4A4F-97E5-441BE3377A5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652-ABB6-4F8C-BB8E-AC890247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F65-1428-4A4F-97E5-441BE3377A5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652-ABB6-4F8C-BB8E-AC890247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F65-1428-4A4F-97E5-441BE3377A5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652-ABB6-4F8C-BB8E-AC890247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F65-1428-4A4F-97E5-441BE3377A5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652-ABB6-4F8C-BB8E-AC890247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F65-1428-4A4F-97E5-441BE3377A5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652-ABB6-4F8C-BB8E-AC890247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F65-1428-4A4F-97E5-441BE3377A5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652-ABB6-4F8C-BB8E-AC890247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93F65-1428-4A4F-97E5-441BE3377A5C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1652-ABB6-4F8C-BB8E-AC890247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 «Театр – это вторая родина»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4" y="4286256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20000"/>
                </a:solidFill>
              </a:rPr>
              <a:t>ИИЦ – Научная библиотека представляет виртуальную выставку </a:t>
            </a:r>
          </a:p>
          <a:p>
            <a:pPr algn="ctr"/>
            <a:r>
              <a:rPr lang="ru-RU" sz="2000" b="1" dirty="0" smtClean="0">
                <a:solidFill>
                  <a:srgbClr val="920000"/>
                </a:solidFill>
              </a:rPr>
              <a:t>к 155-летию К.С.Станиславского</a:t>
            </a:r>
            <a:endParaRPr lang="ru-RU" sz="2000" b="1" dirty="0">
              <a:solidFill>
                <a:srgbClr val="920000"/>
              </a:solidFill>
            </a:endParaRPr>
          </a:p>
        </p:txBody>
      </p:sp>
      <p:pic>
        <p:nvPicPr>
          <p:cNvPr id="4" name="Рисунок 3" descr="k-s-stanislavskij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642910" y="2428868"/>
            <a:ext cx="4017448" cy="391443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4714884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Возникло содружество  драматурга и театра: все свои последующие пьесы Чехов отдал в МХТ. Основной темой «Чайки» стало безнадежное одиночество всех ее персонажей. Основная тема «Дяди Вани» (1899 г.) – сопротивление этому одиночеству. А в «Трех сестрах» (1901г.) крепнет мотив стойкого терпения и долга, который нужно исполнять. Драматург и театр все лучше понимали друг друга.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4" name="Рисунок 3" descr="ст0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786" y="642918"/>
            <a:ext cx="6357982" cy="3643338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15206" y="3071810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«Три сестры» А.П.Чехова. 1901 год.</a:t>
            </a:r>
            <a:endParaRPr lang="ru-RU" sz="1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В 1902 году Станиславский работает над спектаклями  «Мещане» и «На дне» М.Горького. Его привлекает драматургия Горького, в которой он видит воплощение общественно-политических реалий своего времени. «На дне» – вершина Художественного театра в его долгом и сложном общении с писателем. В этой пьесе  молодого Горького в своем исполнении Сатина Станиславский сочетал реализм с романтикой. Именно Сатин произносит слова: «Человек – это звучит гордо».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4" name="Рисунок 3" descr="ст001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786" y="2643182"/>
            <a:ext cx="5643602" cy="3497443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16" y="5214950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«На дне» </a:t>
            </a:r>
            <a:r>
              <a:rPr lang="en-US" sz="1400" b="1" dirty="0" smtClean="0"/>
              <a:t>IV</a:t>
            </a:r>
            <a:r>
              <a:rPr lang="ru-RU" sz="1400" b="1" dirty="0" smtClean="0"/>
              <a:t>действие. 1902 г.</a:t>
            </a:r>
            <a:endParaRPr lang="ru-RU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642918"/>
            <a:ext cx="4071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В 1906 году руководство </a:t>
            </a:r>
            <a:r>
              <a:rPr lang="ru-RU" dirty="0" err="1" smtClean="0">
                <a:solidFill>
                  <a:srgbClr val="920000"/>
                </a:solidFill>
              </a:rPr>
              <a:t>МХТа</a:t>
            </a:r>
            <a:r>
              <a:rPr lang="ru-RU" dirty="0" smtClean="0">
                <a:solidFill>
                  <a:srgbClr val="920000"/>
                </a:solidFill>
              </a:rPr>
              <a:t> решило отправить труппу в зарубежные гастроли. Мелькают города – Дюссельдорф, Висбаден, Франкфурт, Кёльн, потом Варшава. Театральный сезон многих городов проходит под знаком Художественного театра. Молодая, дружная, талантливая труппа имела большой успех. За рубежом Станиславского называют гениальным актером, его несут на руках горожане Лейпцига, в Праге их встречает весь город. Газеты заполнены статьями и фотографиями, в честь гастролеров даются приемы. По всей Европе театр прошел триумфально.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3" name="Рисунок 2" descr="ст0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785794"/>
            <a:ext cx="2841896" cy="435769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002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72066" y="857232"/>
            <a:ext cx="3286148" cy="385765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4348" y="785794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Сезон 1906 года в Москве открывается  премьерой «Горя от ума». Общую партитуру готовит Немирович-Данченко, Станиславский репетирует Фамусова и работает с другими исполнителями. Постепенно репетиции Станиславского превращаются в уроки, театр – в лабораторию, где производятся все новые опыты, иногда спорные. Пайщики театра  предоставляют ему право выбирать «для исканий» одну пьесу в сезон.</a:t>
            </a:r>
            <a:endParaRPr lang="ru-RU" dirty="0">
              <a:solidFill>
                <a:srgbClr val="92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514351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Станиславский в роли Фамусова. 1904 год.</a:t>
            </a:r>
            <a:endParaRPr lang="ru-RU" sz="1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Одной из таких пьес становится «Синяя птица» М. Метерлинка (1908 г.) – триумф Станиславского. Спектакль выделялся  полным, совершенным слиянием в единое целое актерского исполнения, музыки, сценографии. Станиславский доказывал, что всем актерам нужно стремиться к «искусству переживания», отводя «представлению» подчиненное место. В постановке тургеневского «Месяца в деревне» (1909 г.) Станиславский убеждается в правильности избранного метода работы с актерами.</a:t>
            </a:r>
            <a:endParaRPr lang="ru-RU" dirty="0">
              <a:solidFill>
                <a:srgbClr val="92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786190"/>
            <a:ext cx="5357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«Если у актера нет своей собственной сверхзадачи, он не настоящий художник. Сверхзадача роли может быть по-разному понимаема, и это зависит от сверхзадачи самого актера – человека».</a:t>
            </a:r>
          </a:p>
          <a:p>
            <a:endParaRPr lang="ru-RU" dirty="0" smtClean="0"/>
          </a:p>
          <a:p>
            <a:pPr algn="r"/>
            <a:r>
              <a:rPr lang="ru-RU" b="1" dirty="0" smtClean="0"/>
              <a:t>К.С.Станиславский 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3500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В 1910 году, оторванный от театра длительной болезнью, Станиславский углубляется в изучение «жизни человеческого духа» на сцене. Он открывает все новые элементы своей «системы», уточняет те законы, которые лежат в основе актерского искусства. С помощью своего ближайшего друга и соратника </a:t>
            </a:r>
            <a:r>
              <a:rPr lang="ru-RU" dirty="0" err="1" smtClean="0">
                <a:solidFill>
                  <a:srgbClr val="920000"/>
                </a:solidFill>
              </a:rPr>
              <a:t>Л.А.Суллержицкого</a:t>
            </a:r>
            <a:r>
              <a:rPr lang="ru-RU" dirty="0" smtClean="0">
                <a:solidFill>
                  <a:srgbClr val="920000"/>
                </a:solidFill>
              </a:rPr>
              <a:t> он создает в 1912 году при </a:t>
            </a:r>
            <a:r>
              <a:rPr lang="ru-RU" dirty="0" err="1" smtClean="0">
                <a:solidFill>
                  <a:srgbClr val="920000"/>
                </a:solidFill>
              </a:rPr>
              <a:t>МХТе</a:t>
            </a:r>
            <a:r>
              <a:rPr lang="ru-RU" dirty="0" smtClean="0">
                <a:solidFill>
                  <a:srgbClr val="920000"/>
                </a:solidFill>
              </a:rPr>
              <a:t> так называемую Первую студию для молодых актеров. В годы Первой мировой войны Станиславский ставит «Маленькие трагедии» А.Пушкина, выпускает </a:t>
            </a:r>
          </a:p>
          <a:p>
            <a:pPr algn="ctr"/>
            <a:r>
              <a:rPr lang="ru-RU" dirty="0" smtClean="0">
                <a:solidFill>
                  <a:srgbClr val="920000"/>
                </a:solidFill>
              </a:rPr>
              <a:t>«Горе от ума».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4" name="Рисунок 3" descr="ст0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3504" y="928670"/>
            <a:ext cx="2715958" cy="41221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428604"/>
            <a:ext cx="6500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В 1916 году Станиславский открывает Вторую студию. Ее возглавляет режиссер </a:t>
            </a:r>
            <a:r>
              <a:rPr lang="ru-RU" dirty="0" err="1" smtClean="0">
                <a:solidFill>
                  <a:srgbClr val="920000"/>
                </a:solidFill>
              </a:rPr>
              <a:t>МХТа</a:t>
            </a:r>
            <a:r>
              <a:rPr lang="ru-RU" dirty="0" smtClean="0">
                <a:solidFill>
                  <a:srgbClr val="920000"/>
                </a:solidFill>
              </a:rPr>
              <a:t>  В</a:t>
            </a:r>
            <a:r>
              <a:rPr lang="ru-RU" dirty="0" smtClean="0">
                <a:solidFill>
                  <a:srgbClr val="920000"/>
                </a:solidFill>
              </a:rPr>
              <a:t>. </a:t>
            </a:r>
            <a:r>
              <a:rPr lang="ru-RU" dirty="0" err="1" smtClean="0">
                <a:solidFill>
                  <a:srgbClr val="920000"/>
                </a:solidFill>
              </a:rPr>
              <a:t>Мчеделов</a:t>
            </a:r>
            <a:r>
              <a:rPr lang="ru-RU" dirty="0" smtClean="0">
                <a:solidFill>
                  <a:srgbClr val="920000"/>
                </a:solidFill>
              </a:rPr>
              <a:t>. За шесть лет – с 1916 по 1923 год – МХТ показывает всего две премьеры – «Каин» и «Ревизор». В 1922 году Художественный театр во главе со Станиславским уезжает на длительные гастроли за рубеж. Станиславский чрезвычайно популярен сначала в Европе, затем в Америке. В Бостоне в 1924 году выходит его книга «Моя жизнь в искусстве», написанная во время гастролей. В 1924 году труппа возвращается в Москву. 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4" name="Рисунок 3" descr="ст0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3286124"/>
            <a:ext cx="4143404" cy="2931772"/>
          </a:xfrm>
          <a:prstGeom prst="rect">
            <a:avLst/>
          </a:prstGeom>
          <a:ln w="12700">
            <a:solidFill>
              <a:srgbClr val="92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57752" y="5429264"/>
            <a:ext cx="3357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М.П.Лилина, И.К.Алексеев и К.С.Станиславский перед отъездом на гастроли. 14 сентября 1922 г.</a:t>
            </a:r>
            <a:endParaRPr lang="ru-RU" sz="1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В 1926 году на суд нового зрителя были представлены две премьеры : «Горячее сердце» А.Островского и «Дни </a:t>
            </a:r>
            <a:r>
              <a:rPr lang="ru-RU" dirty="0" err="1" smtClean="0">
                <a:solidFill>
                  <a:srgbClr val="920000"/>
                </a:solidFill>
              </a:rPr>
              <a:t>Турбиных</a:t>
            </a:r>
            <a:r>
              <a:rPr lang="ru-RU" dirty="0" smtClean="0">
                <a:solidFill>
                  <a:srgbClr val="920000"/>
                </a:solidFill>
              </a:rPr>
              <a:t>» М.Булгакова. К классической комедии Станиславский подходит по-новому. Правдивость, праздничная театральность и сатирическая язвительность сочетаются в постановке. В спектакле по пьесе Булгакова Станиславский принимает все найденное режиссерами и молодыми актерами.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3" name="Рисунок 2" descr="ст00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8794" y="2428868"/>
            <a:ext cx="3070173" cy="4000528"/>
          </a:xfrm>
          <a:prstGeom prst="rect">
            <a:avLst/>
          </a:prstGeom>
          <a:ln w="12700">
            <a:solidFill>
              <a:srgbClr val="92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86380" y="571501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Афиша к спектаклю «Дни </a:t>
            </a:r>
            <a:r>
              <a:rPr lang="ru-RU" sz="1400" b="1" dirty="0" err="1" smtClean="0"/>
              <a:t>Турбиных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500042"/>
            <a:ext cx="4071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Оперные спектакли Станиславского – отдельная тема. Еще в 1918 году он возглавил Оперную студию при Большом театре. В 1935 году ежедневная работа  с актерами и режиссерами Художественного театра и Оперного театра завершилась открытием государственной Оперно-драматической студии. Станиславский был назначен ее директором. Он ставил оперы в разных жанрах: сказочном –  «Снегурочка», «Золотой петушок», романтическом – «Пиковая дама», «</a:t>
            </a:r>
            <a:r>
              <a:rPr lang="ru-RU" dirty="0" err="1" smtClean="0">
                <a:solidFill>
                  <a:srgbClr val="920000"/>
                </a:solidFill>
              </a:rPr>
              <a:t>Риголетто</a:t>
            </a:r>
            <a:r>
              <a:rPr lang="ru-RU" dirty="0" smtClean="0">
                <a:solidFill>
                  <a:srgbClr val="920000"/>
                </a:solidFill>
              </a:rPr>
              <a:t>», комедийном  - «Тайный брак», «Севильский цирюльник» -  и других.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3" name="Рисунок 2" descr="ст0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31432" y="1122160"/>
            <a:ext cx="2652778" cy="4096856"/>
          </a:xfrm>
          <a:prstGeom prst="rect">
            <a:avLst/>
          </a:prstGeom>
          <a:ln>
            <a:solidFill>
              <a:srgbClr val="92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В январе 1938 года состоялось празднование 75-летия К.С.Станиславского. Бесчисленные приветствия поступают со всех концов страны и из заграницы. </a:t>
            </a:r>
            <a:r>
              <a:rPr lang="ru-RU" dirty="0" err="1" smtClean="0">
                <a:solidFill>
                  <a:srgbClr val="920000"/>
                </a:solidFill>
              </a:rPr>
              <a:t>Леонтьевский</a:t>
            </a:r>
            <a:r>
              <a:rPr lang="ru-RU" dirty="0" smtClean="0">
                <a:solidFill>
                  <a:srgbClr val="920000"/>
                </a:solidFill>
              </a:rPr>
              <a:t> переулок, где живет Константин Сергеевич, переименован в улицу Станиславского. Преодолевая болезнь и нарастающую слабость, он увлекается применением открытого им метода работы  над спектаклем на репетициях </a:t>
            </a:r>
            <a:r>
              <a:rPr lang="ru-RU" dirty="0" err="1" smtClean="0">
                <a:solidFill>
                  <a:srgbClr val="920000"/>
                </a:solidFill>
              </a:rPr>
              <a:t>мольеровского</a:t>
            </a:r>
            <a:r>
              <a:rPr lang="ru-RU" dirty="0" smtClean="0">
                <a:solidFill>
                  <a:srgbClr val="920000"/>
                </a:solidFill>
              </a:rPr>
              <a:t> «Тартюфа».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3" name="Рисунок 2" descr="ст0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643306" y="2786057"/>
            <a:ext cx="4643470" cy="3224295"/>
          </a:xfrm>
          <a:prstGeom prst="rect">
            <a:avLst/>
          </a:prstGeom>
          <a:ln>
            <a:solidFill>
              <a:srgbClr val="92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7224" y="535782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Станиславский с  </a:t>
            </a:r>
            <a:r>
              <a:rPr lang="ru-RU" sz="1400" b="1" dirty="0" err="1" smtClean="0"/>
              <a:t>вахтанговцами</a:t>
            </a:r>
            <a:r>
              <a:rPr lang="ru-RU" sz="1400" b="1" dirty="0" smtClean="0"/>
              <a:t>. 1922 г.</a:t>
            </a:r>
            <a:endParaRPr lang="ru-RU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85794"/>
            <a:ext cx="4000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Российский режиссер-реформатор, актер, педагог, теоретик театра, К.С.Станиславский (1863-1938) оказал значительное влияние на русский и мировой театр ХХ века. Разработал методологию актерского творчества, </a:t>
            </a:r>
            <a:r>
              <a:rPr lang="ru-RU" dirty="0">
                <a:solidFill>
                  <a:srgbClr val="920000"/>
                </a:solidFill>
              </a:rPr>
              <a:t>которая на протяжении 100 лет имеет огромную популярность в России и в мире. Первый Народный артист </a:t>
            </a:r>
            <a:r>
              <a:rPr lang="ru-RU" dirty="0" smtClean="0">
                <a:solidFill>
                  <a:srgbClr val="920000"/>
                </a:solidFill>
              </a:rPr>
              <a:t>СССР. В </a:t>
            </a:r>
            <a:r>
              <a:rPr lang="ru-RU" dirty="0">
                <a:solidFill>
                  <a:srgbClr val="920000"/>
                </a:solidFill>
              </a:rPr>
              <a:t>1888 году стал одним из основателей Московского общества искусства и литературы. В 1898 году вместе с Вл. И. </a:t>
            </a:r>
            <a:r>
              <a:rPr lang="ru-RU" dirty="0" smtClean="0">
                <a:solidFill>
                  <a:srgbClr val="920000"/>
                </a:solidFill>
              </a:rPr>
              <a:t>Немировичем-Данченко основал</a:t>
            </a:r>
            <a:r>
              <a:rPr lang="ru-RU" dirty="0">
                <a:solidFill>
                  <a:srgbClr val="920000"/>
                </a:solidFill>
              </a:rPr>
              <a:t> Московский Художественный театр.</a:t>
            </a:r>
          </a:p>
          <a:p>
            <a:pPr algn="ctr"/>
            <a:r>
              <a:rPr lang="ru-RU" dirty="0">
                <a:solidFill>
                  <a:srgbClr val="920000"/>
                </a:solidFill>
              </a:rPr>
              <a:t> </a:t>
            </a:r>
          </a:p>
          <a:p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3" name="Рисунок 2" descr="ст00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14942" y="1000108"/>
            <a:ext cx="3214710" cy="438441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934" y="1142984"/>
            <a:ext cx="4500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20000"/>
                </a:solidFill>
              </a:rPr>
              <a:t>«Спросите меня: в чем счастье на земле? В познавании. В искусстве и работе, в </a:t>
            </a:r>
            <a:r>
              <a:rPr lang="ru-RU" sz="2000" b="1" i="1" dirty="0" err="1" smtClean="0">
                <a:solidFill>
                  <a:srgbClr val="920000"/>
                </a:solidFill>
              </a:rPr>
              <a:t>постигновении</a:t>
            </a:r>
            <a:r>
              <a:rPr lang="ru-RU" sz="2000" b="1" i="1" dirty="0" smtClean="0">
                <a:solidFill>
                  <a:srgbClr val="920000"/>
                </a:solidFill>
              </a:rPr>
              <a:t> его. Познавая искусство в себе, познаешь природу, жизнь мира, смысл жизни, познаешь душу – талант! Выше этого счастья нет».</a:t>
            </a:r>
          </a:p>
          <a:p>
            <a:endParaRPr lang="ru-RU" sz="2000" b="1" i="1" dirty="0">
              <a:solidFill>
                <a:srgbClr val="92000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920000"/>
                </a:solidFill>
              </a:rPr>
              <a:t>К.С.Станиславский</a:t>
            </a:r>
            <a:endParaRPr lang="ru-RU" sz="2000" b="1" dirty="0">
              <a:solidFill>
                <a:srgbClr val="920000"/>
              </a:solidFill>
            </a:endParaRP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1000108"/>
            <a:ext cx="3000396" cy="457203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571480"/>
            <a:ext cx="4714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Список использованной литературы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  <a:latin typeface="+mj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1285860"/>
            <a:ext cx="692945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Times New Roman" pitchFamily="18" charset="0"/>
                <a:cs typeface="Tahoma" pitchFamily="34" charset="0"/>
              </a:rPr>
              <a:t>Акопян, К. З. ХХ век в контексте искусства [Текст] / К. З. Акопян. – М. : Академический проект: РИК, 2005. – 336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Times New Roman" pitchFamily="18" charset="0"/>
                <a:cs typeface="Tahoma" pitchFamily="34" charset="0"/>
              </a:rPr>
              <a:t>Покровский, Б. А. Ступени профессии [Текст] / Б. А. Покровский. – М. 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920000"/>
                </a:solidFill>
                <a:effectLst/>
                <a:ea typeface="Times New Roman" pitchFamily="18" charset="0"/>
                <a:cs typeface="Tahoma" pitchFamily="34" charset="0"/>
              </a:rPr>
              <a:t>Всерос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Times New Roman" pitchFamily="18" charset="0"/>
                <a:cs typeface="Tahoma" pitchFamily="34" charset="0"/>
              </a:rPr>
              <a:t>. театр. о-во, 1984. – 344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Times New Roman" pitchFamily="18" charset="0"/>
                <a:cs typeface="Tahoma" pitchFamily="34" charset="0"/>
              </a:rPr>
              <a:t>Соболевская, О. С. Станиславский работает, беседует, отдыхает [Текст] / О. С. Соболевская. – М. : Союз театральных деятелей России, 1988. – 368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Times New Roman" pitchFamily="18" charset="0"/>
                <a:cs typeface="Tahoma" pitchFamily="34" charset="0"/>
              </a:rPr>
              <a:t>Соловьева, И. Н. К.С. Станиславский [Текст] / И. Н.Соловьева. – М. : Искусство, 1986. – 167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Times New Roman" pitchFamily="18" charset="0"/>
                <a:cs typeface="Tahoma" pitchFamily="34" charset="0"/>
              </a:rPr>
              <a:t>Станиславский – реформатор оперного искусства [Текст] / ред. Ю. С. Калашников. – М. : Музыка, 1977. – 358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Times New Roman" pitchFamily="18" charset="0"/>
                <a:cs typeface="Tahoma" pitchFamily="34" charset="0"/>
              </a:rPr>
              <a:t>Станиславский, К. С. Моя жизнь в искусстве [Текст] / К. С. Станиславский. – М. : Искусство, 1962. – 575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Times New Roman" pitchFamily="18" charset="0"/>
                <a:cs typeface="Tahoma" pitchFamily="34" charset="0"/>
              </a:rPr>
              <a:t>Сто великих режиссёров [Текст] / авт.-сост. И. 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920000"/>
                </a:solidFill>
                <a:effectLst/>
                <a:ea typeface="Times New Roman" pitchFamily="18" charset="0"/>
                <a:cs typeface="Tahoma" pitchFamily="34" charset="0"/>
              </a:rPr>
              <a:t>Мусский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Times New Roman" pitchFamily="18" charset="0"/>
                <a:cs typeface="Tahoma" pitchFamily="34" charset="0"/>
              </a:rPr>
              <a:t>. – М. : Вече, 2004. – 480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7858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Константин Сергеевич Алексеев (Станиславский) родился в Москве в семье потомственного фабриканта и промышленника, специалиста по изготовлению канители- тончайшей золотой и серебряной проволоки, из которой ткалась парча. В большой семье Алексеевых не жалели денег на образование: помимо обычных предметов, дети изучали иностранные языки, учились танцам, фехтованию. Под домашний театр в доме был отведен большой зал. Летом в </a:t>
            </a:r>
            <a:r>
              <a:rPr lang="ru-RU" dirty="0" err="1" smtClean="0">
                <a:solidFill>
                  <a:srgbClr val="920000"/>
                </a:solidFill>
              </a:rPr>
              <a:t>Любимовке</a:t>
            </a:r>
            <a:r>
              <a:rPr lang="ru-RU" dirty="0" smtClean="0">
                <a:solidFill>
                  <a:srgbClr val="920000"/>
                </a:solidFill>
              </a:rPr>
              <a:t> на берегу </a:t>
            </a:r>
            <a:r>
              <a:rPr lang="ru-RU" dirty="0" err="1" smtClean="0">
                <a:solidFill>
                  <a:srgbClr val="920000"/>
                </a:solidFill>
              </a:rPr>
              <a:t>Клязьмы</a:t>
            </a:r>
            <a:r>
              <a:rPr lang="ru-RU" dirty="0" smtClean="0">
                <a:solidFill>
                  <a:srgbClr val="920000"/>
                </a:solidFill>
              </a:rPr>
              <a:t> устраивались праздники и любительские спектакли в специально построенном домашнем театре, так называемом Алексеевском кружке (1877-1888). Инициатором театральных затей был молодой Константин Алексеев.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3" name="Рисунок 2" descr="ст00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3429000"/>
            <a:ext cx="2714644" cy="310245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71802" y="5857892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Е.В.Алексеева с сыновьями Константином (слева) и Владимиром (справ</a:t>
            </a:r>
            <a:r>
              <a:rPr lang="ru-RU" sz="1400" b="1" dirty="0" smtClean="0"/>
              <a:t>.)1866 </a:t>
            </a:r>
            <a:r>
              <a:rPr lang="ru-RU" sz="1400" b="1" dirty="0" smtClean="0"/>
              <a:t>г.</a:t>
            </a:r>
            <a:endParaRPr lang="ru-RU" sz="1400" b="1" dirty="0"/>
          </a:p>
        </p:txBody>
      </p:sp>
      <p:pic>
        <p:nvPicPr>
          <p:cNvPr id="5" name="Рисунок 4" descr="ст0006.JPG"/>
          <p:cNvPicPr>
            <a:picLocks noChangeAspect="1"/>
          </p:cNvPicPr>
          <p:nvPr/>
        </p:nvPicPr>
        <p:blipFill>
          <a:blip r:embed="rId3" cstate="screen"/>
          <a:srcRect b="-54"/>
          <a:stretch>
            <a:fillRect/>
          </a:stretch>
        </p:blipFill>
        <p:spPr>
          <a:xfrm>
            <a:off x="6215074" y="3571876"/>
            <a:ext cx="2184415" cy="307183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43372" y="378619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С.В.Алексеев, отец К.С.Станиславского</a:t>
            </a:r>
            <a:endParaRPr lang="ru-RU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6" y="785794"/>
            <a:ext cx="371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Много лет проработал Константин на фабрике отца, стал одним из директоров. Занимаясь днем семейным делом, вечерами он играл в Алексеевском театральном кружке. В 1885 году он принимает театральный псевдоним Станиславский. Ещё в 1884 году он высказывал идею совершенно нового театрального кружка. В 1888 году Станиславский вырабатывает устав Московского общества искусства и литературы и становится одним из его руководителей.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5" name="Рисунок 4" descr="ст00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500042"/>
            <a:ext cx="3500462" cy="464347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596" y="550070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К.Станиславский в роли </a:t>
            </a:r>
            <a:r>
              <a:rPr lang="ru-RU" sz="1400" b="1" dirty="0" err="1" smtClean="0"/>
              <a:t>Паратова</a:t>
            </a:r>
            <a:r>
              <a:rPr lang="ru-RU" sz="1400" b="1" dirty="0" smtClean="0"/>
              <a:t> в пьесе А.Островского «Бесприданница». 1894 г.</a:t>
            </a:r>
            <a:endParaRPr lang="ru-RU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После первых же спектаклей критики выводят Станиславского в первые ряды русского актерского искусства. Москва заговорила о нем как о превосходном актере и необыкновенном режиссере, умеющем создавать спектакли, полные жизненной правды. Рядом с ним блистает на сцене Мария Лилина (Перевощикова). В 1889 году Станиславский венчается с ней в </a:t>
            </a:r>
            <a:r>
              <a:rPr lang="ru-RU" dirty="0" err="1" smtClean="0">
                <a:solidFill>
                  <a:srgbClr val="920000"/>
                </a:solidFill>
              </a:rPr>
              <a:t>любимовской</a:t>
            </a:r>
            <a:r>
              <a:rPr lang="ru-RU" dirty="0" smtClean="0">
                <a:solidFill>
                  <a:srgbClr val="920000"/>
                </a:solidFill>
              </a:rPr>
              <a:t> церкви.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3" name="Рисунок 2" descr="ст001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86314" y="642918"/>
            <a:ext cx="3357586" cy="450059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72066" y="550070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К.С.Станиславский, А.М.Горький </a:t>
            </a:r>
          </a:p>
          <a:p>
            <a:pPr algn="ctr"/>
            <a:r>
              <a:rPr lang="ru-RU" sz="1400" b="1" dirty="0" smtClean="0"/>
              <a:t>и М.П.Лилина. 1902 г.</a:t>
            </a:r>
            <a:endParaRPr lang="ru-RU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714356"/>
            <a:ext cx="39290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Целое десятилетие посвятил Станиславский деятельности в </a:t>
            </a:r>
            <a:r>
              <a:rPr lang="ru-RU" dirty="0" smtClean="0">
                <a:solidFill>
                  <a:srgbClr val="920000"/>
                </a:solidFill>
              </a:rPr>
              <a:t>Обществе</a:t>
            </a:r>
            <a:r>
              <a:rPr lang="ru-RU" dirty="0" smtClean="0">
                <a:solidFill>
                  <a:srgbClr val="920000"/>
                </a:solidFill>
              </a:rPr>
              <a:t>. Такие спектакли, как «Отелло» Шекспира, «Плоды просвещения» Льва Толстого, «Бесприданница» Островского, постановки «Маленьких трагедий» Пушкина и комедий Мольера подкупали цельностью режиссерского замысла, слаженной игрой актеров,  правдивым исполнением ролей. Имя молодого режиссера Станиславского стало широко известным.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3" name="Рисунок 2" descr="ст0016.JPG"/>
          <p:cNvPicPr>
            <a:picLocks noChangeAspect="1"/>
          </p:cNvPicPr>
          <p:nvPr/>
        </p:nvPicPr>
        <p:blipFill>
          <a:blip r:embed="rId2" cstate="screen"/>
          <a:srcRect r="-285"/>
          <a:stretch>
            <a:fillRect/>
          </a:stretch>
        </p:blipFill>
        <p:spPr>
          <a:xfrm>
            <a:off x="785786" y="357166"/>
            <a:ext cx="3571900" cy="492922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42976" y="5572140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Отелло – К.С.Станиславский, </a:t>
            </a:r>
          </a:p>
          <a:p>
            <a:pPr algn="ctr"/>
            <a:r>
              <a:rPr lang="ru-RU" sz="1400" b="1" dirty="0" smtClean="0"/>
              <a:t>Яго – Х.О.Петросян. «Отелло» В.Шекспира. 1896 г.</a:t>
            </a:r>
            <a:endParaRPr lang="ru-RU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371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Постановки Общества искусства и литературы привлекли внимание Вл.И. Немировича –Данченко –  популярного драматурга, театрального критика и педагога. Он также мечтал о новом театре, правдиво отображающем жизнь.</a:t>
            </a:r>
          </a:p>
          <a:p>
            <a:pPr algn="ctr"/>
            <a:r>
              <a:rPr lang="ru-RU" dirty="0" smtClean="0">
                <a:solidFill>
                  <a:srgbClr val="920000"/>
                </a:solidFill>
              </a:rPr>
              <a:t>В июне 1897 года Станиславский и Немирович-Данченко встретились и на протяжении восемнадцати часов обсуждали основы общего дела. Договорились о создании «русского образцового театра» больших мыслей и чувств.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3" name="Рисунок 2" descr="ст0021.JPG"/>
          <p:cNvPicPr>
            <a:picLocks noChangeAspect="1"/>
          </p:cNvPicPr>
          <p:nvPr/>
        </p:nvPicPr>
        <p:blipFill>
          <a:blip r:embed="rId2" cstate="screen"/>
          <a:srcRect r="-183"/>
          <a:stretch>
            <a:fillRect/>
          </a:stretch>
        </p:blipFill>
        <p:spPr>
          <a:xfrm>
            <a:off x="5072066" y="642918"/>
            <a:ext cx="3357586" cy="5112688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29190" y="600076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/>
              <a:t>Вл.И.Немирович-Данченко</a:t>
            </a:r>
            <a:r>
              <a:rPr lang="ru-RU" sz="1400" b="1" dirty="0" smtClean="0"/>
              <a:t> и К.С.Станиславский. 1923 г.</a:t>
            </a:r>
            <a:endParaRPr lang="ru-RU" sz="1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Труппу будущего театра составили члены Общества искусства и выпускники по классу Немировича-Данченко. Впоследствии, рассказывая о программе Художественного театра, Станиславский назвал ее подлинно революционной. 26 октября 1898 года – знаменательная дата в истории мирового сценического искусства – день открытия Художественно-Общедоступного театра. Спектакль «Царь Федор Иоаннович» А.К.Толстого встретил восторженный прием зрителей.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4" name="Рисунок 3" descr="ст0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00166" y="2428868"/>
            <a:ext cx="2561553" cy="407194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5" name="Рисунок 4" descr="ст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2500306"/>
            <a:ext cx="2545758" cy="400330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0000"/>
                </a:solidFill>
              </a:rPr>
              <a:t>17 декабря состоялась премьера «Чайки», пьесы Чехова, уже потерпевшей скандальный провал в Александринском театре. Эта премьера стала подлинным рождением МХТ. Впервые в современном театре режиссер стал идейным руководителем и истолкователем художественного произведения. В спектакле была обретена неповторимая атмосфера чеховской пьесы. Театр говорил о самом важном: о жизни человеческого духа. Премьера «Чайки» стала театральной легендой, а силуэт летящей чайки – эмблемой </a:t>
            </a:r>
            <a:r>
              <a:rPr lang="ru-RU" dirty="0" err="1" smtClean="0">
                <a:solidFill>
                  <a:srgbClr val="920000"/>
                </a:solidFill>
              </a:rPr>
              <a:t>МХТа</a:t>
            </a:r>
            <a:r>
              <a:rPr lang="ru-RU" dirty="0" smtClean="0">
                <a:solidFill>
                  <a:srgbClr val="920000"/>
                </a:solidFill>
              </a:rPr>
              <a:t>.</a:t>
            </a:r>
            <a:endParaRPr lang="ru-RU" dirty="0">
              <a:solidFill>
                <a:srgbClr val="920000"/>
              </a:solidFill>
            </a:endParaRPr>
          </a:p>
        </p:txBody>
      </p:sp>
      <p:pic>
        <p:nvPicPr>
          <p:cNvPr id="3" name="Рисунок 2" descr="ст000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71538" y="2786058"/>
            <a:ext cx="6643734" cy="3321867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71538" y="6215082"/>
            <a:ext cx="67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«Чайка» А.П.Чехова, 1898 г. </a:t>
            </a:r>
            <a:r>
              <a:rPr lang="en-US" sz="1400" b="1" dirty="0" smtClean="0"/>
              <a:t>IV</a:t>
            </a:r>
            <a:r>
              <a:rPr lang="ru-RU" sz="1400" b="1" dirty="0" smtClean="0"/>
              <a:t> акт.</a:t>
            </a:r>
            <a:endParaRPr lang="ru-RU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1717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2017-12-18T05:54:33Z</dcterms:created>
  <dcterms:modified xsi:type="dcterms:W3CDTF">2018-01-25T05:27:34Z</dcterms:modified>
</cp:coreProperties>
</file>