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7" r:id="rId3"/>
    <p:sldId id="258" r:id="rId4"/>
    <p:sldId id="259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70" r:id="rId14"/>
    <p:sldId id="269" r:id="rId15"/>
    <p:sldId id="271" r:id="rId16"/>
    <p:sldId id="272" r:id="rId17"/>
    <p:sldId id="275" r:id="rId18"/>
    <p:sldId id="273" r:id="rId19"/>
    <p:sldId id="274" r:id="rId20"/>
    <p:sldId id="256" r:id="rId21"/>
    <p:sldId id="276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20000"/>
    <a:srgbClr val="CCFF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3F65-1428-4A4F-97E5-441BE3377A5C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1652-ABB6-4F8C-BB8E-AC890247AF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3F65-1428-4A4F-97E5-441BE3377A5C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1652-ABB6-4F8C-BB8E-AC890247AF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3F65-1428-4A4F-97E5-441BE3377A5C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1652-ABB6-4F8C-BB8E-AC890247AF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3F65-1428-4A4F-97E5-441BE3377A5C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1652-ABB6-4F8C-BB8E-AC890247AF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3F65-1428-4A4F-97E5-441BE3377A5C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1652-ABB6-4F8C-BB8E-AC890247AF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3F65-1428-4A4F-97E5-441BE3377A5C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1652-ABB6-4F8C-BB8E-AC890247AF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3F65-1428-4A4F-97E5-441BE3377A5C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1652-ABB6-4F8C-BB8E-AC890247AF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3F65-1428-4A4F-97E5-441BE3377A5C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1652-ABB6-4F8C-BB8E-AC890247AF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3F65-1428-4A4F-97E5-441BE3377A5C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1652-ABB6-4F8C-BB8E-AC890247AF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3F65-1428-4A4F-97E5-441BE3377A5C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1652-ABB6-4F8C-BB8E-AC890247AF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B93F65-1428-4A4F-97E5-441BE3377A5C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E61652-ABB6-4F8C-BB8E-AC890247AF6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6">
            <a:lumMod val="40000"/>
            <a:lumOff val="60000"/>
            <a:alpha val="32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B93F65-1428-4A4F-97E5-441BE3377A5C}" type="datetimeFigureOut">
              <a:rPr lang="ru-RU" smtClean="0"/>
              <a:pPr/>
              <a:t>25.01.2018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E61652-ABB6-4F8C-BB8E-AC890247AF6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357166"/>
            <a:ext cx="728667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b="1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  <a:latin typeface="Bookman Old Style" pitchFamily="18" charset="0"/>
              </a:rPr>
              <a:t> «Театр – это вторая родина»</a:t>
            </a:r>
            <a:endParaRPr lang="ru-RU" sz="5400" b="1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solidFill>
                <a:schemeClr val="accent2">
                  <a:lumMod val="75000"/>
                </a:schemeClr>
              </a:soli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143504" y="4286256"/>
            <a:ext cx="314327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920000"/>
                </a:solidFill>
              </a:rPr>
              <a:t>ИИЦ – Научная библиотека представляет виртуальную выставку </a:t>
            </a:r>
          </a:p>
          <a:p>
            <a:pPr algn="ctr"/>
            <a:r>
              <a:rPr lang="ru-RU" sz="2000" b="1" dirty="0" smtClean="0">
                <a:solidFill>
                  <a:srgbClr val="920000"/>
                </a:solidFill>
              </a:rPr>
              <a:t>к 155-летию К.С.Станиславского</a:t>
            </a:r>
            <a:endParaRPr lang="ru-RU" sz="2000" b="1" dirty="0">
              <a:solidFill>
                <a:srgbClr val="920000"/>
              </a:solidFill>
            </a:endParaRPr>
          </a:p>
        </p:txBody>
      </p:sp>
      <p:pic>
        <p:nvPicPr>
          <p:cNvPr id="4" name="Рисунок 3" descr="k-s-stanislavskij.jpg"/>
          <p:cNvPicPr>
            <a:picLocks noChangeAspect="1"/>
          </p:cNvPicPr>
          <p:nvPr/>
        </p:nvPicPr>
        <p:blipFill>
          <a:blip r:embed="rId2" cstate="screen">
            <a:lum bright="10000"/>
          </a:blip>
          <a:srcRect/>
          <a:stretch>
            <a:fillRect/>
          </a:stretch>
        </p:blipFill>
        <p:spPr>
          <a:xfrm>
            <a:off x="642910" y="2428868"/>
            <a:ext cx="4017448" cy="3914436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785794"/>
            <a:ext cx="400052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Российский режиссер-реформатор, актер, педагог, теоретик театра, К.С.Станиславский (1863-1938) оказал значительное влияние на русский и мировой театр ХХ века. Разработал методологию актерского творчества, </a:t>
            </a:r>
            <a:r>
              <a:rPr lang="ru-RU" dirty="0">
                <a:solidFill>
                  <a:srgbClr val="920000"/>
                </a:solidFill>
              </a:rPr>
              <a:t>которая на протяжении 100 лет имеет огромную популярность в России и в мире. Первый Народный артист </a:t>
            </a:r>
            <a:r>
              <a:rPr lang="ru-RU" dirty="0" smtClean="0">
                <a:solidFill>
                  <a:srgbClr val="920000"/>
                </a:solidFill>
              </a:rPr>
              <a:t>СССР. В </a:t>
            </a:r>
            <a:r>
              <a:rPr lang="ru-RU" dirty="0">
                <a:solidFill>
                  <a:srgbClr val="920000"/>
                </a:solidFill>
              </a:rPr>
              <a:t>1888 году стал одним из основателей Московского общества искусства и литературы. В 1898 году вместе с Вл. И. </a:t>
            </a:r>
            <a:r>
              <a:rPr lang="ru-RU" dirty="0" smtClean="0">
                <a:solidFill>
                  <a:srgbClr val="920000"/>
                </a:solidFill>
              </a:rPr>
              <a:t>Немировичем-Данченко основал</a:t>
            </a:r>
            <a:r>
              <a:rPr lang="ru-RU" dirty="0">
                <a:solidFill>
                  <a:srgbClr val="920000"/>
                </a:solidFill>
              </a:rPr>
              <a:t> Московский Художественный театр.</a:t>
            </a:r>
          </a:p>
          <a:p>
            <a:pPr algn="ctr"/>
            <a:r>
              <a:rPr lang="ru-RU" dirty="0">
                <a:solidFill>
                  <a:srgbClr val="920000"/>
                </a:solidFill>
              </a:rPr>
              <a:t> </a:t>
            </a:r>
          </a:p>
          <a:p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3" name="Рисунок 2" descr="ст0005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214942" y="1000108"/>
            <a:ext cx="3214710" cy="4384419"/>
          </a:xfrm>
          <a:prstGeom prst="rect">
            <a:avLst/>
          </a:prstGeom>
          <a:ln>
            <a:solidFill>
              <a:schemeClr val="accent2"/>
            </a:solidFill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85728"/>
            <a:ext cx="785818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Константин Сергеевич Алексеев (Станиславский) родился в Москве в семье потомственного фабриканта и промышленника, специалиста по изготовлению канители- тончайшей золотой и серебряной проволоки, из которой ткалась парча. В большой семье Алексеевых не жалели денег на образование: помимо обычных предметов, дети изучали иностранные языки, учились танцам, фехтованию. Под домашний театр в доме был отведен большой зал. Летом в </a:t>
            </a:r>
            <a:r>
              <a:rPr lang="ru-RU" dirty="0" err="1" smtClean="0">
                <a:solidFill>
                  <a:srgbClr val="920000"/>
                </a:solidFill>
              </a:rPr>
              <a:t>Любимовке</a:t>
            </a:r>
            <a:r>
              <a:rPr lang="ru-RU" dirty="0" smtClean="0">
                <a:solidFill>
                  <a:srgbClr val="920000"/>
                </a:solidFill>
              </a:rPr>
              <a:t> на берегу </a:t>
            </a:r>
            <a:r>
              <a:rPr lang="ru-RU" dirty="0" err="1" smtClean="0">
                <a:solidFill>
                  <a:srgbClr val="920000"/>
                </a:solidFill>
              </a:rPr>
              <a:t>Клязьмы</a:t>
            </a:r>
            <a:r>
              <a:rPr lang="ru-RU" dirty="0" smtClean="0">
                <a:solidFill>
                  <a:srgbClr val="920000"/>
                </a:solidFill>
              </a:rPr>
              <a:t> устраивались праздники и любительские спектакли в специально построенном домашнем театре, так называемом Алексеевском кружке (1877-1888). Инициатором театральных затей был молодой Константин Алексеев.</a:t>
            </a:r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3" name="Рисунок 2" descr="ст0014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214282" y="3429000"/>
            <a:ext cx="2714644" cy="3102450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3071802" y="5857892"/>
            <a:ext cx="26432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Е.В.Алексеева с сыновьями Константином (слева) и Владимиром (справ</a:t>
            </a:r>
            <a:r>
              <a:rPr lang="ru-RU" sz="1400" b="1" dirty="0" smtClean="0"/>
              <a:t>.)1866 </a:t>
            </a:r>
            <a:r>
              <a:rPr lang="ru-RU" sz="1400" b="1" dirty="0" smtClean="0"/>
              <a:t>г.</a:t>
            </a:r>
            <a:endParaRPr lang="ru-RU" sz="1400" b="1" dirty="0"/>
          </a:p>
        </p:txBody>
      </p:sp>
      <p:pic>
        <p:nvPicPr>
          <p:cNvPr id="5" name="Рисунок 4" descr="ст0006.JPG"/>
          <p:cNvPicPr>
            <a:picLocks noChangeAspect="1"/>
          </p:cNvPicPr>
          <p:nvPr/>
        </p:nvPicPr>
        <p:blipFill>
          <a:blip r:embed="rId3" cstate="screen"/>
          <a:srcRect b="-54"/>
          <a:stretch>
            <a:fillRect/>
          </a:stretch>
        </p:blipFill>
        <p:spPr>
          <a:xfrm>
            <a:off x="6215074" y="3571876"/>
            <a:ext cx="2184415" cy="3071834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143372" y="3786190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С.В.Алексеев, отец К.С.Станиславского</a:t>
            </a:r>
            <a:endParaRPr lang="ru-RU" sz="1400" b="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714876" y="785794"/>
            <a:ext cx="3714776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Много лет проработал Константин на фабрике отца, стал одним из директоров. Занимаясь днем семейным делом, вечерами он играл в Алексеевском театральном кружке. В 1885 году он принимает театральный псевдоним Станиславский. Ещё в 1884 году он высказывал идею совершенно нового театрального кружка. В 1888 году Станиславский вырабатывает устав Московского общества искусства и литературы и становится одним из его руководителей.</a:t>
            </a:r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5" name="Рисунок 4" descr="ст0015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642910" y="500042"/>
            <a:ext cx="3500462" cy="4643470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  <p:sp>
        <p:nvSpPr>
          <p:cNvPr id="6" name="TextBox 5"/>
          <p:cNvSpPr txBox="1"/>
          <p:nvPr/>
        </p:nvSpPr>
        <p:spPr>
          <a:xfrm>
            <a:off x="428596" y="5500702"/>
            <a:ext cx="4000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К.Станиславский в роли </a:t>
            </a:r>
            <a:r>
              <a:rPr lang="ru-RU" sz="1400" b="1" dirty="0" err="1" smtClean="0"/>
              <a:t>Паратова</a:t>
            </a:r>
            <a:r>
              <a:rPr lang="ru-RU" sz="1400" b="1" dirty="0" smtClean="0"/>
              <a:t> в пьесе А.Островского «Бесприданница». 1894 г.</a:t>
            </a:r>
            <a:endParaRPr lang="ru-RU" sz="14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500042"/>
            <a:ext cx="328614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После первых же спектаклей критики выводят Станиславского в первые ряды русского актерского искусства. Москва заговорила о нем как о превосходном актере и необыкновенном режиссере, умеющем создавать спектакли, полные жизненной правды. Рядом с ним блистает на сцене Мария Лилина (Перевощикова). В 1889 году Станиславский венчается с ней в </a:t>
            </a:r>
            <a:r>
              <a:rPr lang="ru-RU" dirty="0" err="1" smtClean="0">
                <a:solidFill>
                  <a:srgbClr val="920000"/>
                </a:solidFill>
              </a:rPr>
              <a:t>любимовской</a:t>
            </a:r>
            <a:r>
              <a:rPr lang="ru-RU" dirty="0" smtClean="0">
                <a:solidFill>
                  <a:srgbClr val="920000"/>
                </a:solidFill>
              </a:rPr>
              <a:t> церкви.</a:t>
            </a:r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3" name="Рисунок 2" descr="ст0019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4786314" y="642918"/>
            <a:ext cx="3357586" cy="4500594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072066" y="5500702"/>
            <a:ext cx="3143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К.С.Станиславский, А.М.Горький </a:t>
            </a:r>
          </a:p>
          <a:p>
            <a:pPr algn="ctr"/>
            <a:r>
              <a:rPr lang="ru-RU" sz="1400" b="1" dirty="0" smtClean="0"/>
              <a:t>и М.П.Лилина. 1902 г.</a:t>
            </a:r>
            <a:endParaRPr lang="ru-RU" sz="1400" b="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43438" y="714356"/>
            <a:ext cx="392909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Целое десятилетие посвятил Станиславский деятельности в </a:t>
            </a:r>
            <a:r>
              <a:rPr lang="ru-RU" dirty="0" smtClean="0">
                <a:solidFill>
                  <a:srgbClr val="920000"/>
                </a:solidFill>
              </a:rPr>
              <a:t>Обществе</a:t>
            </a:r>
            <a:r>
              <a:rPr lang="ru-RU" dirty="0" smtClean="0">
                <a:solidFill>
                  <a:srgbClr val="920000"/>
                </a:solidFill>
              </a:rPr>
              <a:t>. Такие спектакли, как «Отелло» Шекспира, «Плоды просвещения» Льва Толстого, «Бесприданница» Островского, постановки «Маленьких трагедий» Пушкина и комедий Мольера подкупали цельностью режиссерского замысла, слаженной игрой актеров,  правдивым исполнением ролей. Имя молодого режиссера Станиславского стало широко известным.</a:t>
            </a:r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3" name="Рисунок 2" descr="ст0016.JPG"/>
          <p:cNvPicPr>
            <a:picLocks noChangeAspect="1"/>
          </p:cNvPicPr>
          <p:nvPr/>
        </p:nvPicPr>
        <p:blipFill>
          <a:blip r:embed="rId2" cstate="screen"/>
          <a:srcRect r="-285"/>
          <a:stretch>
            <a:fillRect/>
          </a:stretch>
        </p:blipFill>
        <p:spPr>
          <a:xfrm>
            <a:off x="785786" y="357166"/>
            <a:ext cx="3571900" cy="4929222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142976" y="5572140"/>
            <a:ext cx="28575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Отелло – К.С.Станиславский, </a:t>
            </a:r>
          </a:p>
          <a:p>
            <a:pPr algn="ctr"/>
            <a:r>
              <a:rPr lang="ru-RU" sz="1400" b="1" dirty="0" smtClean="0"/>
              <a:t>Яго – Х.О.Петросян. «Отелло» В.Шекспира. 1896 г.</a:t>
            </a:r>
            <a:endParaRPr lang="ru-RU" sz="14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14348" y="714356"/>
            <a:ext cx="371477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Постановки Общества искусства и литературы привлекли внимание Вл.И. Немировича –Данченко –  популярного драматурга, театрального критика и педагога. Он также мечтал о новом театре, правдиво отображающем жизнь.</a:t>
            </a:r>
          </a:p>
          <a:p>
            <a:pPr algn="ctr"/>
            <a:r>
              <a:rPr lang="ru-RU" dirty="0" smtClean="0">
                <a:solidFill>
                  <a:srgbClr val="920000"/>
                </a:solidFill>
              </a:rPr>
              <a:t>В июне 1897 года Станиславский и Немирович-Данченко встретились и на протяжении восемнадцати часов обсуждали основы общего дела. Договорились о создании «русского образцового театра» больших мыслей и чувств.</a:t>
            </a:r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3" name="Рисунок 2" descr="ст0021.JPG"/>
          <p:cNvPicPr>
            <a:picLocks noChangeAspect="1"/>
          </p:cNvPicPr>
          <p:nvPr/>
        </p:nvPicPr>
        <p:blipFill>
          <a:blip r:embed="rId2" cstate="screen"/>
          <a:srcRect r="-183"/>
          <a:stretch>
            <a:fillRect/>
          </a:stretch>
        </p:blipFill>
        <p:spPr>
          <a:xfrm>
            <a:off x="5072066" y="642918"/>
            <a:ext cx="3357586" cy="5112688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4929190" y="6000768"/>
            <a:ext cx="350046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err="1" smtClean="0"/>
              <a:t>Вл.И.Немирович-Данченко</a:t>
            </a:r>
            <a:r>
              <a:rPr lang="ru-RU" sz="1400" b="1" dirty="0" smtClean="0"/>
              <a:t> и К.С.Станиславский. 1923 г.</a:t>
            </a:r>
            <a:endParaRPr lang="ru-RU" sz="1400" b="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14290"/>
            <a:ext cx="814393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Труппу будущего театра составили члены Общества искусства и выпускники по классу Немировича-Данченко. Впоследствии, рассказывая о программе Художественного театра, Станиславский назвал ее подлинно революционной. 26 октября 1898 года – знаменательная дата в истории мирового сценического искусства – день открытия Художественно-Общедоступного театра. Спектакль «Царь Федор Иоаннович» А.К.Толстого встретил восторженный прием зрителей.</a:t>
            </a:r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4" name="Рисунок 3" descr="ст0003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500166" y="2428868"/>
            <a:ext cx="2561553" cy="4071942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  <p:pic>
        <p:nvPicPr>
          <p:cNvPr id="5" name="Рисунок 4" descr="ст.JPG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4572000" y="2500306"/>
            <a:ext cx="2545758" cy="4003302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28596" y="285728"/>
            <a:ext cx="814393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17 декабря состоялась премьера «Чайки», пьесы Чехова, уже потерпевшей скандальный провал в Александринском театре. Эта премьера стала подлинным рождением МХТ. Впервые в современном театре режиссер стал идейным руководителем и истолкователем художественного произведения. В спектакле была обретена неповторимая атмосфера чеховской пьесы. Театр говорил о самом важном: о жизни человеческого духа. Премьера «Чайки» стала театральной легендой, а силуэт летящей чайки – эмблемой </a:t>
            </a:r>
            <a:r>
              <a:rPr lang="ru-RU" dirty="0" err="1" smtClean="0">
                <a:solidFill>
                  <a:srgbClr val="920000"/>
                </a:solidFill>
              </a:rPr>
              <a:t>МХТа</a:t>
            </a:r>
            <a:r>
              <a:rPr lang="ru-RU" dirty="0" smtClean="0">
                <a:solidFill>
                  <a:srgbClr val="920000"/>
                </a:solidFill>
              </a:rPr>
              <a:t>.</a:t>
            </a:r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3" name="Рисунок 2" descr="ст0007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071538" y="2786058"/>
            <a:ext cx="6643734" cy="3321867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1071538" y="6215082"/>
            <a:ext cx="671517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«Чайка» А.П.Чехова, 1898 г. </a:t>
            </a:r>
            <a:r>
              <a:rPr lang="en-US" sz="1400" b="1" dirty="0" smtClean="0"/>
              <a:t>IV</a:t>
            </a:r>
            <a:r>
              <a:rPr lang="ru-RU" sz="1400" b="1" dirty="0" smtClean="0"/>
              <a:t> акт.</a:t>
            </a:r>
            <a:endParaRPr lang="ru-RU" sz="1400" b="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57224" y="428604"/>
            <a:ext cx="65008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28596" y="4714884"/>
            <a:ext cx="821537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Возникло содружество  драматурга и театра: все свои последующие пьесы Чехов отдал в МХТ. Основной темой «Чайки» стало безнадежное одиночество всех ее персонажей. Основная тема «Дяди Вани» (1899 г.) – сопротивление этому одиночеству. А в «Трех сестрах» (1901г.) крепнет мотив стойкого терпения и долга, который нужно исполнять. Драматург и театр все лучше понимали друг друга.</a:t>
            </a:r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4" name="Рисунок 3" descr="ст0009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785786" y="642918"/>
            <a:ext cx="6357982" cy="3643338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7215206" y="3071810"/>
            <a:ext cx="157163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«Три сестры» А.П.Чехова. 1901 год.</a:t>
            </a:r>
            <a:endParaRPr lang="ru-RU" sz="14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357166"/>
            <a:ext cx="800105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В 1902 году Станиславский работает над спектаклями  «Мещане» и «На дне» М.Горького. Его привлекает драматургия Горького, в которой он видит воплощение общественно-политических реалий своего времени. «На дне» – вершина Художественного театра в его долгом и сложном общении с писателем. В этой пьесе  молодого Горького в своем исполнении Сатина Станиславский сочетал реализм с романтикой. Именно Сатин произносит слова: «Человек – это звучит гордо».</a:t>
            </a:r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4" name="Рисунок 3" descr="ст0018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785786" y="2643182"/>
            <a:ext cx="5643602" cy="3497443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6858016" y="5214950"/>
            <a:ext cx="15001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«На дне» </a:t>
            </a:r>
            <a:r>
              <a:rPr lang="en-US" sz="1400" b="1" dirty="0" smtClean="0"/>
              <a:t>IV</a:t>
            </a:r>
            <a:r>
              <a:rPr lang="ru-RU" sz="1400" b="1" dirty="0" smtClean="0"/>
              <a:t>действие. 1902 г.</a:t>
            </a:r>
            <a:endParaRPr lang="ru-RU" sz="1400" b="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572000" y="642918"/>
            <a:ext cx="407196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В 1906 году руководство </a:t>
            </a:r>
            <a:r>
              <a:rPr lang="ru-RU" dirty="0" err="1" smtClean="0">
                <a:solidFill>
                  <a:srgbClr val="920000"/>
                </a:solidFill>
              </a:rPr>
              <a:t>МХТа</a:t>
            </a:r>
            <a:r>
              <a:rPr lang="ru-RU" dirty="0" smtClean="0">
                <a:solidFill>
                  <a:srgbClr val="920000"/>
                </a:solidFill>
              </a:rPr>
              <a:t> решило отправить труппу в зарубежные гастроли. Мелькают города – Дюссельдорф, Висбаден, Франкфурт, Кёльн, потом Варшава. Театральный сезон многих городов проходит под знаком Художественного театра. Молодая, дружная, талантливая труппа имела большой успех. За рубежом Станиславского называют гениальным актером, его несут на руках горожане Лейпцига, в Праге их встречает весь город. Газеты заполнены статьями и фотографиями, в честь гастролеров даются приемы. По всей Европе театр прошел триумфально.</a:t>
            </a:r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3" name="Рисунок 2" descr="ст0004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785786" y="785794"/>
            <a:ext cx="2841896" cy="4357694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ст0020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5072066" y="857232"/>
            <a:ext cx="3286148" cy="3857652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714348" y="785794"/>
            <a:ext cx="392909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Сезон 1906 года в Москве открывается  премьерой «Горя от ума». Общую партитуру готовит Немирович-Данченко, Станиславский репетирует Фамусова и работает с другими исполнителями. Постепенно репетиции Станиславского превращаются в уроки, театр – в лабораторию, где производятся все новые опыты, иногда спорные. Пайщики театра  предоставляют ему право выбирать «для исканий» одну пьесу в сезон.</a:t>
            </a:r>
            <a:endParaRPr lang="ru-RU" dirty="0">
              <a:solidFill>
                <a:srgbClr val="92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5143504" y="5143512"/>
            <a:ext cx="32861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Станиславский в роли Фамусова. 1904 год.</a:t>
            </a:r>
            <a:endParaRPr lang="ru-RU" sz="1400" b="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571480"/>
            <a:ext cx="821537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Одной из таких пьес становится «Синяя птица» М. Метерлинка (1908 г.) – триумф Станиславского. Спектакль выделялся  полным, совершенным слиянием в единое целое актерского исполнения, музыки, сценографии. Станиславский доказывал, что всем актерам нужно стремиться к «искусству переживания», отводя «представлению» подчиненное место. В постановке тургеневского «Месяца в деревне» (1909 г.) Станиславский убеждается в правильности избранного метода работы с актерами.</a:t>
            </a:r>
            <a:endParaRPr lang="ru-RU" dirty="0">
              <a:solidFill>
                <a:srgbClr val="920000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2000232" y="3786190"/>
            <a:ext cx="5357850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i="1" dirty="0" smtClean="0"/>
              <a:t>«Если у актера нет своей собственной сверхзадачи, он не настоящий художник. Сверхзадача роли может быть по-разному понимаема, и это зависит от сверхзадачи самого актера – человека».</a:t>
            </a:r>
          </a:p>
          <a:p>
            <a:endParaRPr lang="ru-RU" dirty="0" smtClean="0"/>
          </a:p>
          <a:p>
            <a:pPr algn="r"/>
            <a:r>
              <a:rPr lang="ru-RU" b="1" dirty="0" smtClean="0"/>
              <a:t>К.С.Станиславский </a:t>
            </a:r>
            <a:endParaRPr lang="ru-RU" b="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2910" y="357166"/>
            <a:ext cx="3500462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В 1910 году, оторванный от театра длительной болезнью, Станиславский углубляется в изучение «жизни человеческого духа» на сцене. Он открывает все новые элементы своей «системы», уточняет те законы, которые лежат в основе актерского искусства. С помощью своего ближайшего друга и соратника </a:t>
            </a:r>
            <a:r>
              <a:rPr lang="ru-RU" dirty="0" err="1" smtClean="0">
                <a:solidFill>
                  <a:srgbClr val="920000"/>
                </a:solidFill>
              </a:rPr>
              <a:t>Л.А.Суллержицкого</a:t>
            </a:r>
            <a:r>
              <a:rPr lang="ru-RU" dirty="0" smtClean="0">
                <a:solidFill>
                  <a:srgbClr val="920000"/>
                </a:solidFill>
              </a:rPr>
              <a:t> он создает в 1912 году при </a:t>
            </a:r>
            <a:r>
              <a:rPr lang="ru-RU" dirty="0" err="1" smtClean="0">
                <a:solidFill>
                  <a:srgbClr val="920000"/>
                </a:solidFill>
              </a:rPr>
              <a:t>МХТе</a:t>
            </a:r>
            <a:r>
              <a:rPr lang="ru-RU" dirty="0" smtClean="0">
                <a:solidFill>
                  <a:srgbClr val="920000"/>
                </a:solidFill>
              </a:rPr>
              <a:t> так называемую Первую студию для молодых актеров. В годы Первой мировой войны Станиславский ставит «Маленькие трагедии» А.Пушкина, выпускает </a:t>
            </a:r>
          </a:p>
          <a:p>
            <a:pPr algn="ctr"/>
            <a:r>
              <a:rPr lang="ru-RU" dirty="0" smtClean="0">
                <a:solidFill>
                  <a:srgbClr val="920000"/>
                </a:solidFill>
              </a:rPr>
              <a:t>«Горе от ума».</a:t>
            </a:r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4" name="Рисунок 3" descr="ст0001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5143504" y="928670"/>
            <a:ext cx="2715958" cy="4122159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28794" y="428604"/>
            <a:ext cx="650085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В 1916 году Станиславский открывает Вторую студию. Ее возглавляет режиссер </a:t>
            </a:r>
            <a:r>
              <a:rPr lang="ru-RU" dirty="0" err="1" smtClean="0">
                <a:solidFill>
                  <a:srgbClr val="920000"/>
                </a:solidFill>
              </a:rPr>
              <a:t>МХТа</a:t>
            </a:r>
            <a:r>
              <a:rPr lang="ru-RU" dirty="0" smtClean="0">
                <a:solidFill>
                  <a:srgbClr val="920000"/>
                </a:solidFill>
              </a:rPr>
              <a:t>  В</a:t>
            </a:r>
            <a:r>
              <a:rPr lang="ru-RU" dirty="0" smtClean="0">
                <a:solidFill>
                  <a:srgbClr val="920000"/>
                </a:solidFill>
              </a:rPr>
              <a:t>. </a:t>
            </a:r>
            <a:r>
              <a:rPr lang="ru-RU" dirty="0" err="1" smtClean="0">
                <a:solidFill>
                  <a:srgbClr val="920000"/>
                </a:solidFill>
              </a:rPr>
              <a:t>Мчеделов</a:t>
            </a:r>
            <a:r>
              <a:rPr lang="ru-RU" dirty="0" smtClean="0">
                <a:solidFill>
                  <a:srgbClr val="920000"/>
                </a:solidFill>
              </a:rPr>
              <a:t>. За шесть лет – с 1916 по 1923 год – МХТ показывает всего две премьеры – «Каин» и «Ревизор». В 1922 году Художественный театр во главе со Станиславским уезжает на длительные гастроли за рубеж. Станиславский чрезвычайно популярен сначала в Европе, затем в Америке. В Бостоне в 1924 году выходит его книга «Моя жизнь в искусстве», написанная во время гастролей. В 1924 году труппа возвращается в Москву. </a:t>
            </a:r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4" name="Рисунок 3" descr="ст0010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357158" y="3286124"/>
            <a:ext cx="4143404" cy="2931772"/>
          </a:xfrm>
          <a:prstGeom prst="rect">
            <a:avLst/>
          </a:prstGeom>
          <a:ln w="12700">
            <a:solidFill>
              <a:srgbClr val="920000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4857752" y="5429264"/>
            <a:ext cx="335758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М.П.Лилина, И.К.Алексеев и К.С.Станиславский перед отъездом на гастроли. 14 сентября 1922 г.</a:t>
            </a:r>
            <a:endParaRPr lang="ru-RU" sz="1400" b="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428604"/>
            <a:ext cx="828680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В 1926 году на суд нового зрителя были представлены две премьеры : «Горячее сердце» А.Островского и «Дни </a:t>
            </a:r>
            <a:r>
              <a:rPr lang="ru-RU" dirty="0" err="1" smtClean="0">
                <a:solidFill>
                  <a:srgbClr val="920000"/>
                </a:solidFill>
              </a:rPr>
              <a:t>Турбиных</a:t>
            </a:r>
            <a:r>
              <a:rPr lang="ru-RU" dirty="0" smtClean="0">
                <a:solidFill>
                  <a:srgbClr val="920000"/>
                </a:solidFill>
              </a:rPr>
              <a:t>» М.Булгакова. К классической комедии Станиславский подходит по-новому. Правдивость, праздничная театральность и сатирическая язвительность сочетаются в постановке. В спектакле по пьесе Булгакова Станиславский принимает все найденное режиссерами и молодыми актерами.</a:t>
            </a:r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3" name="Рисунок 2" descr="ст0011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1928794" y="2428868"/>
            <a:ext cx="3070173" cy="4000528"/>
          </a:xfrm>
          <a:prstGeom prst="rect">
            <a:avLst/>
          </a:prstGeom>
          <a:ln w="12700">
            <a:solidFill>
              <a:srgbClr val="92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5286380" y="5715016"/>
            <a:ext cx="19288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Афиша к спектаклю «Дни </a:t>
            </a:r>
            <a:r>
              <a:rPr lang="ru-RU" sz="1400" b="1" dirty="0" err="1" smtClean="0"/>
              <a:t>Турбиных</a:t>
            </a:r>
            <a:r>
              <a:rPr lang="ru-RU" sz="1400" b="1" dirty="0" smtClean="0"/>
              <a:t>»</a:t>
            </a:r>
            <a:endParaRPr lang="ru-RU" sz="1400" b="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29124" y="500042"/>
            <a:ext cx="4071966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Оперные спектакли Станиславского – отдельная тема. Еще в 1918 году он возглавил Оперную студию при Большом театре. В 1935 году ежедневная работа  с актерами и режиссерами Художественного театра и Оперного театра завершилась открытием государственной Оперно-драматической студии. Станиславский был назначен ее директором. Он ставил оперы в разных жанрах: сказочном –  «Снегурочка», «Золотой петушок», романтическом – «Пиковая дама», «</a:t>
            </a:r>
            <a:r>
              <a:rPr lang="ru-RU" dirty="0" err="1" smtClean="0">
                <a:solidFill>
                  <a:srgbClr val="920000"/>
                </a:solidFill>
              </a:rPr>
              <a:t>Риголетто</a:t>
            </a:r>
            <a:r>
              <a:rPr lang="ru-RU" dirty="0" smtClean="0">
                <a:solidFill>
                  <a:srgbClr val="920000"/>
                </a:solidFill>
              </a:rPr>
              <a:t>», комедийном  - «Тайный брак», «Севильский цирюльник» -  и других.</a:t>
            </a:r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3" name="Рисунок 2" descr="ст0002.JPG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>
            <a:off x="1031432" y="1122160"/>
            <a:ext cx="2652778" cy="4096856"/>
          </a:xfrm>
          <a:prstGeom prst="rect">
            <a:avLst/>
          </a:prstGeom>
          <a:ln>
            <a:solidFill>
              <a:srgbClr val="920000"/>
            </a:solidFill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5786" y="428604"/>
            <a:ext cx="785818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rgbClr val="920000"/>
                </a:solidFill>
              </a:rPr>
              <a:t>В январе 1938 года состоялось празднование 75-летия К.С.Станиславского. Бесчисленные приветствия поступают со всех концов страны и из заграницы. </a:t>
            </a:r>
            <a:r>
              <a:rPr lang="ru-RU" dirty="0" err="1" smtClean="0">
                <a:solidFill>
                  <a:srgbClr val="920000"/>
                </a:solidFill>
              </a:rPr>
              <a:t>Леонтьевский</a:t>
            </a:r>
            <a:r>
              <a:rPr lang="ru-RU" dirty="0" smtClean="0">
                <a:solidFill>
                  <a:srgbClr val="920000"/>
                </a:solidFill>
              </a:rPr>
              <a:t> переулок, где живет Константин Сергеевич, переименован в улицу Станиславского. Преодолевая болезнь и нарастающую слабость, он увлекается применением открытого им метода работы  над спектаклем на репетициях </a:t>
            </a:r>
            <a:r>
              <a:rPr lang="ru-RU" dirty="0" err="1" smtClean="0">
                <a:solidFill>
                  <a:srgbClr val="920000"/>
                </a:solidFill>
              </a:rPr>
              <a:t>мольеровского</a:t>
            </a:r>
            <a:r>
              <a:rPr lang="ru-RU" dirty="0" smtClean="0">
                <a:solidFill>
                  <a:srgbClr val="920000"/>
                </a:solidFill>
              </a:rPr>
              <a:t> «Тартюфа».</a:t>
            </a:r>
            <a:endParaRPr lang="ru-RU" dirty="0">
              <a:solidFill>
                <a:srgbClr val="920000"/>
              </a:solidFill>
            </a:endParaRPr>
          </a:p>
        </p:txBody>
      </p:sp>
      <p:pic>
        <p:nvPicPr>
          <p:cNvPr id="3" name="Рисунок 2" descr="ст0010.JPG"/>
          <p:cNvPicPr>
            <a:picLocks noChangeAspect="1"/>
          </p:cNvPicPr>
          <p:nvPr/>
        </p:nvPicPr>
        <p:blipFill>
          <a:blip r:embed="rId2" cstate="screen"/>
          <a:srcRect/>
          <a:stretch>
            <a:fillRect/>
          </a:stretch>
        </p:blipFill>
        <p:spPr>
          <a:xfrm>
            <a:off x="3643306" y="2786057"/>
            <a:ext cx="4643470" cy="3224295"/>
          </a:xfrm>
          <a:prstGeom prst="rect">
            <a:avLst/>
          </a:prstGeom>
          <a:ln>
            <a:solidFill>
              <a:srgbClr val="920000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857224" y="5357826"/>
            <a:ext cx="25003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dirty="0" smtClean="0"/>
              <a:t>Станиславский с  </a:t>
            </a:r>
            <a:r>
              <a:rPr lang="ru-RU" sz="1400" b="1" dirty="0" err="1" smtClean="0"/>
              <a:t>вахтанговцами</a:t>
            </a:r>
            <a:r>
              <a:rPr lang="ru-RU" sz="1400" b="1" dirty="0" smtClean="0"/>
              <a:t>. 1922 г.</a:t>
            </a:r>
            <a:endParaRPr lang="ru-RU" sz="1400" b="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071934" y="1142984"/>
            <a:ext cx="4500594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i="1" dirty="0" smtClean="0">
                <a:solidFill>
                  <a:srgbClr val="920000"/>
                </a:solidFill>
              </a:rPr>
              <a:t>«Спросите меня: в чем счастье на земле? В познавании. В искусстве и работе, в </a:t>
            </a:r>
            <a:r>
              <a:rPr lang="ru-RU" sz="2000" b="1" i="1" dirty="0" err="1" smtClean="0">
                <a:solidFill>
                  <a:srgbClr val="920000"/>
                </a:solidFill>
              </a:rPr>
              <a:t>постигновении</a:t>
            </a:r>
            <a:r>
              <a:rPr lang="ru-RU" sz="2000" b="1" i="1" dirty="0" smtClean="0">
                <a:solidFill>
                  <a:srgbClr val="920000"/>
                </a:solidFill>
              </a:rPr>
              <a:t> его. Познавая искусство в себе, познаешь природу, жизнь мира, смысл жизни, познаешь душу – талант! Выше этого счастья нет».</a:t>
            </a:r>
          </a:p>
          <a:p>
            <a:endParaRPr lang="ru-RU" sz="2000" b="1" i="1" dirty="0">
              <a:solidFill>
                <a:srgbClr val="920000"/>
              </a:solidFill>
            </a:endParaRPr>
          </a:p>
          <a:p>
            <a:pPr algn="r"/>
            <a:r>
              <a:rPr lang="ru-RU" sz="2000" b="1" dirty="0" smtClean="0">
                <a:solidFill>
                  <a:srgbClr val="920000"/>
                </a:solidFill>
              </a:rPr>
              <a:t>К.С.Станиславский</a:t>
            </a:r>
            <a:endParaRPr lang="ru-RU" sz="2000" b="1" dirty="0">
              <a:solidFill>
                <a:srgbClr val="920000"/>
              </a:solidFill>
            </a:endParaRPr>
          </a:p>
        </p:txBody>
      </p:sp>
      <p:pic>
        <p:nvPicPr>
          <p:cNvPr id="3" name="Рисунок 2" descr="Рисунок1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642910" y="1000108"/>
            <a:ext cx="3000396" cy="4572032"/>
          </a:xfrm>
          <a:prstGeom prst="rect">
            <a:avLst/>
          </a:prstGeom>
          <a:ln w="12700">
            <a:solidFill>
              <a:schemeClr val="accent2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1785918" y="571480"/>
            <a:ext cx="4714876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1" i="0" u="none" strike="noStrike" cap="none" normalizeH="0" baseline="0" dirty="0" smtClean="0">
                <a:ln>
                  <a:noFill/>
                </a:ln>
                <a:solidFill>
                  <a:srgbClr val="920000"/>
                </a:solidFill>
                <a:effectLst/>
                <a:latin typeface="+mj-lt"/>
                <a:ea typeface="Times New Roman" pitchFamily="18" charset="0"/>
                <a:cs typeface="Tahoma" pitchFamily="34" charset="0"/>
              </a:rPr>
              <a:t>Список использованной литературы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920000"/>
              </a:solidFill>
              <a:effectLst/>
              <a:latin typeface="+mj-lt"/>
            </a:endParaRPr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857224" y="1285860"/>
            <a:ext cx="6929454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920000"/>
                </a:solidFill>
                <a:effectLst/>
                <a:ea typeface="Times New Roman" pitchFamily="18" charset="0"/>
                <a:cs typeface="Tahoma" pitchFamily="34" charset="0"/>
              </a:rPr>
              <a:t>Акопян, К. З. ХХ век в контексте искусства [Текст] / К. З. Акопян. – М. : Академический проект: РИК, 2005. – 336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920000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920000"/>
                </a:solidFill>
                <a:effectLst/>
                <a:ea typeface="Times New Roman" pitchFamily="18" charset="0"/>
                <a:cs typeface="Tahoma" pitchFamily="34" charset="0"/>
              </a:rPr>
              <a:t>Покровский, Б. А. Ступени профессии [Текст] / Б. А. Покровский. – М. :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920000"/>
                </a:solidFill>
                <a:effectLst/>
                <a:ea typeface="Times New Roman" pitchFamily="18" charset="0"/>
                <a:cs typeface="Tahoma" pitchFamily="34" charset="0"/>
              </a:rPr>
              <a:t>Всерос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920000"/>
                </a:solidFill>
                <a:effectLst/>
                <a:ea typeface="Times New Roman" pitchFamily="18" charset="0"/>
                <a:cs typeface="Tahoma" pitchFamily="34" charset="0"/>
              </a:rPr>
              <a:t>. театр. о-во, 1984. – 344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920000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920000"/>
                </a:solidFill>
                <a:effectLst/>
                <a:ea typeface="Times New Roman" pitchFamily="18" charset="0"/>
                <a:cs typeface="Tahoma" pitchFamily="34" charset="0"/>
              </a:rPr>
              <a:t>Соболевская, О. С. Станиславский работает, беседует, отдыхает [Текст] / О. С. Соболевская. – М. : Союз театральных деятелей России, 1988. – 368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920000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920000"/>
                </a:solidFill>
                <a:effectLst/>
                <a:ea typeface="Times New Roman" pitchFamily="18" charset="0"/>
                <a:cs typeface="Tahoma" pitchFamily="34" charset="0"/>
              </a:rPr>
              <a:t>Соловьева, И. Н. К.С. Станиславский [Текст] / И. Н.Соловьева. – М. : Искусство, 1986. – 167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920000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920000"/>
                </a:solidFill>
                <a:effectLst/>
                <a:ea typeface="Times New Roman" pitchFamily="18" charset="0"/>
                <a:cs typeface="Tahoma" pitchFamily="34" charset="0"/>
              </a:rPr>
              <a:t>Станиславский – реформатор оперного искусства [Текст] / ред. Ю. С. Калашников. – М. : Музыка, 1977. – 358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920000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920000"/>
                </a:solidFill>
                <a:effectLst/>
                <a:ea typeface="Times New Roman" pitchFamily="18" charset="0"/>
                <a:cs typeface="Tahoma" pitchFamily="34" charset="0"/>
              </a:rPr>
              <a:t>Станиславский, К. С. Моя жизнь в искусстве [Текст] / К. С. Станиславский. – М. : Искусство, 1962. – 575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920000"/>
              </a:solidFill>
              <a:effectLst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+mj-lt"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920000"/>
                </a:solidFill>
                <a:effectLst/>
                <a:ea typeface="Times New Roman" pitchFamily="18" charset="0"/>
                <a:cs typeface="Tahoma" pitchFamily="34" charset="0"/>
              </a:rPr>
              <a:t>Сто великих режиссёров [Текст] / авт.-сост. И. А.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920000"/>
                </a:solidFill>
                <a:effectLst/>
                <a:ea typeface="Times New Roman" pitchFamily="18" charset="0"/>
                <a:cs typeface="Tahoma" pitchFamily="34" charset="0"/>
              </a:rPr>
              <a:t>Мусский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920000"/>
                </a:solidFill>
                <a:effectLst/>
                <a:ea typeface="Times New Roman" pitchFamily="18" charset="0"/>
                <a:cs typeface="Tahoma" pitchFamily="34" charset="0"/>
              </a:rPr>
              <a:t>. – М. : Вече, 2004. – 480 с.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rgbClr val="920000"/>
              </a:solidFill>
              <a:effectLst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1717</Words>
  <Application>Microsoft Office PowerPoint</Application>
  <PresentationFormat>Экран (4:3)</PresentationFormat>
  <Paragraphs>53</Paragraphs>
  <Slides>21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2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64</cp:revision>
  <dcterms:created xsi:type="dcterms:W3CDTF">2017-12-18T05:54:33Z</dcterms:created>
  <dcterms:modified xsi:type="dcterms:W3CDTF">2018-01-25T05:27:34Z</dcterms:modified>
</cp:coreProperties>
</file>