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70" r:id="rId6"/>
    <p:sldId id="268" r:id="rId7"/>
    <p:sldId id="260" r:id="rId8"/>
    <p:sldId id="261" r:id="rId9"/>
    <p:sldId id="265" r:id="rId10"/>
    <p:sldId id="269" r:id="rId11"/>
    <p:sldId id="263" r:id="rId12"/>
    <p:sldId id="266" r:id="rId13"/>
    <p:sldId id="262" r:id="rId14"/>
    <p:sldId id="264" r:id="rId15"/>
    <p:sldId id="267" r:id="rId16"/>
    <p:sldId id="275" r:id="rId17"/>
    <p:sldId id="271" r:id="rId18"/>
    <p:sldId id="272" r:id="rId19"/>
    <p:sldId id="273" r:id="rId20"/>
    <p:sldId id="274" r:id="rId21"/>
    <p:sldId id="276" r:id="rId22"/>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FD4BE"/>
    <a:srgbClr val="DED886"/>
    <a:srgbClr val="CC6600"/>
    <a:srgbClr val="B40000"/>
    <a:srgbClr val="99FF99"/>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p:scale>
          <a:sx n="89" d="100"/>
          <a:sy n="89" d="100"/>
        </p:scale>
        <p:origin x="-624" y="-42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12.01.2018</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12.01.2018</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12.01.2018</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12.01.2018</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5B106E36-FD25-4E2D-B0AA-010F637433A0}" type="datetimeFigureOut">
              <a:rPr lang="ru-RU" smtClean="0"/>
              <a:pPr/>
              <a:t>12.01.2018</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5B106E36-FD25-4E2D-B0AA-010F637433A0}" type="datetimeFigureOut">
              <a:rPr lang="ru-RU" smtClean="0"/>
              <a:pPr/>
              <a:t>12.01.2018</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5B106E36-FD25-4E2D-B0AA-010F637433A0}" type="datetimeFigureOut">
              <a:rPr lang="ru-RU" smtClean="0"/>
              <a:pPr/>
              <a:t>12.01.2018</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5B106E36-FD25-4E2D-B0AA-010F637433A0}" type="datetimeFigureOut">
              <a:rPr lang="ru-RU" smtClean="0"/>
              <a:pPr/>
              <a:t>12.01.2018</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B106E36-FD25-4E2D-B0AA-010F637433A0}" type="datetimeFigureOut">
              <a:rPr lang="ru-RU" smtClean="0"/>
              <a:pPr/>
              <a:t>12.01.2018</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12.01.2018</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12.01.2018</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54000"/>
            <a:lum/>
          </a:blip>
          <a:srcRect/>
          <a:tile tx="0" ty="0" sx="100000" sy="100000" flip="none" algn="tl"/>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106E36-FD25-4E2D-B0AA-010F637433A0}" type="datetimeFigureOut">
              <a:rPr lang="ru-RU" smtClean="0"/>
              <a:pPr/>
              <a:t>12.01.2018</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5C68B6-61C2-468F-89AB-4B9F7531AA68}"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image" Target="../media/image12.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image" Target="../media/image14.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18.jpeg"/><Relationship Id="rId2" Type="http://schemas.openxmlformats.org/officeDocument/2006/relationships/image" Target="../media/image17.jpeg"/><Relationship Id="rId1" Type="http://schemas.openxmlformats.org/officeDocument/2006/relationships/slideLayout" Target="../slideLayouts/slideLayout7.xml"/><Relationship Id="rId4" Type="http://schemas.openxmlformats.org/officeDocument/2006/relationships/image" Target="../media/image19.jpeg"/></Relationships>
</file>

<file path=ppt/slides/_rels/slide14.xml.rels><?xml version="1.0" encoding="UTF-8" standalone="yes"?>
<Relationships xmlns="http://schemas.openxmlformats.org/package/2006/relationships"><Relationship Id="rId2" Type="http://schemas.openxmlformats.org/officeDocument/2006/relationships/image" Target="../media/image20.jpe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21.jpe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23.jpeg"/><Relationship Id="rId2" Type="http://schemas.openxmlformats.org/officeDocument/2006/relationships/image" Target="../media/image22.jpe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25.jpeg"/><Relationship Id="rId2" Type="http://schemas.openxmlformats.org/officeDocument/2006/relationships/image" Target="../media/image24.jpeg"/><Relationship Id="rId1" Type="http://schemas.openxmlformats.org/officeDocument/2006/relationships/slideLayout" Target="../slideLayouts/slideLayout7.xml"/><Relationship Id="rId5" Type="http://schemas.openxmlformats.org/officeDocument/2006/relationships/image" Target="../media/image27.jpeg"/><Relationship Id="rId4" Type="http://schemas.openxmlformats.org/officeDocument/2006/relationships/image" Target="../media/image26.jpeg"/></Relationships>
</file>

<file path=ppt/slides/_rels/slide18.xml.rels><?xml version="1.0" encoding="UTF-8" standalone="yes"?>
<Relationships xmlns="http://schemas.openxmlformats.org/package/2006/relationships"><Relationship Id="rId2" Type="http://schemas.openxmlformats.org/officeDocument/2006/relationships/image" Target="../media/image28.jpe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29.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image" Target="../media/image31.jpeg"/><Relationship Id="rId2" Type="http://schemas.openxmlformats.org/officeDocument/2006/relationships/image" Target="../media/image30.jpe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descr="Высоц.jpg"/>
          <p:cNvPicPr>
            <a:picLocks noChangeAspect="1"/>
          </p:cNvPicPr>
          <p:nvPr/>
        </p:nvPicPr>
        <p:blipFill>
          <a:blip r:embed="rId2" cstate="email"/>
          <a:srcRect/>
          <a:stretch>
            <a:fillRect/>
          </a:stretch>
        </p:blipFill>
        <p:spPr>
          <a:xfrm>
            <a:off x="214282" y="571480"/>
            <a:ext cx="4000528" cy="5643602"/>
          </a:xfrm>
          <a:prstGeom prst="rect">
            <a:avLst/>
          </a:prstGeom>
          <a:ln w="12700">
            <a:solidFill>
              <a:srgbClr val="B40000"/>
            </a:solidFill>
          </a:ln>
        </p:spPr>
      </p:pic>
      <p:sp>
        <p:nvSpPr>
          <p:cNvPr id="5" name="TextBox 4"/>
          <p:cNvSpPr txBox="1"/>
          <p:nvPr/>
        </p:nvSpPr>
        <p:spPr>
          <a:xfrm>
            <a:off x="4857752" y="1142984"/>
            <a:ext cx="3857652" cy="1569660"/>
          </a:xfrm>
          <a:prstGeom prst="rect">
            <a:avLst/>
          </a:prstGeom>
          <a:noFill/>
        </p:spPr>
        <p:txBody>
          <a:bodyPr wrap="square" rtlCol="0">
            <a:spAutoFit/>
            <a:scene3d>
              <a:camera prst="orthographicFront"/>
              <a:lightRig rig="flat" dir="tl">
                <a:rot lat="0" lon="0" rev="6600000"/>
              </a:lightRig>
            </a:scene3d>
            <a:sp3d extrusionH="25400" contourW="8890">
              <a:bevelT w="38100" h="31750"/>
              <a:contourClr>
                <a:schemeClr val="accent2">
                  <a:shade val="75000"/>
                </a:schemeClr>
              </a:contourClr>
            </a:sp3d>
          </a:bodyPr>
          <a:lstStyle/>
          <a:p>
            <a:r>
              <a:rPr lang="ru-RU" sz="4800" b="1" dirty="0" smtClean="0">
                <a:ln w="11430"/>
                <a:solidFill>
                  <a:srgbClr val="C00000"/>
                </a:solidFill>
                <a:effectLst>
                  <a:outerShdw blurRad="50800" dist="39000" dir="5460000" algn="tl">
                    <a:srgbClr val="000000">
                      <a:alpha val="38000"/>
                    </a:srgbClr>
                  </a:outerShdw>
                </a:effectLst>
              </a:rPr>
              <a:t>«</a:t>
            </a:r>
            <a:r>
              <a:rPr lang="ru-RU" sz="4800" b="1" i="1" dirty="0" smtClean="0">
                <a:ln w="11430"/>
                <a:solidFill>
                  <a:srgbClr val="C00000"/>
                </a:solidFill>
                <a:effectLst>
                  <a:outerShdw blurRad="50800" dist="39000" dir="5460000" algn="tl">
                    <a:srgbClr val="000000">
                      <a:alpha val="38000"/>
                    </a:srgbClr>
                  </a:outerShdw>
                </a:effectLst>
              </a:rPr>
              <a:t>МНЕ ЕСТЬ ЧТО СПЕТЬ…»</a:t>
            </a:r>
            <a:endParaRPr lang="ru-RU" sz="4800" b="1" i="1" dirty="0">
              <a:ln w="11430"/>
              <a:solidFill>
                <a:srgbClr val="C00000"/>
              </a:solidFill>
              <a:effectLst>
                <a:outerShdw blurRad="50800" dist="39000" dir="5460000" algn="tl">
                  <a:srgbClr val="000000">
                    <a:alpha val="38000"/>
                  </a:srgbClr>
                </a:outerShdw>
              </a:effectLst>
            </a:endParaRPr>
          </a:p>
        </p:txBody>
      </p:sp>
      <p:sp>
        <p:nvSpPr>
          <p:cNvPr id="6" name="TextBox 5"/>
          <p:cNvSpPr txBox="1"/>
          <p:nvPr/>
        </p:nvSpPr>
        <p:spPr>
          <a:xfrm>
            <a:off x="4643438" y="4929198"/>
            <a:ext cx="4000528" cy="1446550"/>
          </a:xfrm>
          <a:prstGeom prst="rect">
            <a:avLst/>
          </a:prstGeom>
          <a:noFill/>
        </p:spPr>
        <p:txBody>
          <a:bodyPr wrap="square" rtlCol="0">
            <a:spAutoFit/>
          </a:bodyPr>
          <a:lstStyle/>
          <a:p>
            <a:pPr algn="ctr"/>
            <a:r>
              <a:rPr lang="ru-RU" sz="2200" b="1" i="1" dirty="0" smtClean="0">
                <a:solidFill>
                  <a:srgbClr val="B40000"/>
                </a:solidFill>
              </a:rPr>
              <a:t>ИИЦ – Научная библиотека представляет виртуальную выставку  к 80-летию Владимира Высоцкого </a:t>
            </a:r>
            <a:endParaRPr lang="ru-RU" sz="2200" b="1" i="1" dirty="0">
              <a:solidFill>
                <a:srgbClr val="B40000"/>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descr="выс0006.JPG"/>
          <p:cNvPicPr>
            <a:picLocks noChangeAspect="1"/>
          </p:cNvPicPr>
          <p:nvPr/>
        </p:nvPicPr>
        <p:blipFill>
          <a:blip r:embed="rId2" cstate="email"/>
          <a:stretch>
            <a:fillRect/>
          </a:stretch>
        </p:blipFill>
        <p:spPr>
          <a:xfrm>
            <a:off x="500034" y="357166"/>
            <a:ext cx="2879730" cy="4071966"/>
          </a:xfrm>
          <a:prstGeom prst="rect">
            <a:avLst/>
          </a:prstGeom>
          <a:ln>
            <a:solidFill>
              <a:srgbClr val="C00000"/>
            </a:solidFill>
          </a:ln>
        </p:spPr>
      </p:pic>
      <p:pic>
        <p:nvPicPr>
          <p:cNvPr id="3" name="Рисунок 2" descr="выс0007.JPG"/>
          <p:cNvPicPr>
            <a:picLocks noChangeAspect="1"/>
          </p:cNvPicPr>
          <p:nvPr/>
        </p:nvPicPr>
        <p:blipFill>
          <a:blip r:embed="rId3" cstate="email"/>
          <a:srcRect/>
          <a:stretch>
            <a:fillRect/>
          </a:stretch>
        </p:blipFill>
        <p:spPr>
          <a:xfrm>
            <a:off x="1142976" y="2857496"/>
            <a:ext cx="2778143" cy="3571876"/>
          </a:xfrm>
          <a:prstGeom prst="rect">
            <a:avLst/>
          </a:prstGeom>
          <a:ln>
            <a:solidFill>
              <a:srgbClr val="C00000"/>
            </a:solidFill>
          </a:ln>
        </p:spPr>
      </p:pic>
      <p:sp>
        <p:nvSpPr>
          <p:cNvPr id="4" name="TextBox 3"/>
          <p:cNvSpPr txBox="1"/>
          <p:nvPr/>
        </p:nvSpPr>
        <p:spPr>
          <a:xfrm>
            <a:off x="4071934" y="714356"/>
            <a:ext cx="4857784" cy="5786199"/>
          </a:xfrm>
          <a:prstGeom prst="rect">
            <a:avLst/>
          </a:prstGeom>
          <a:noFill/>
        </p:spPr>
        <p:txBody>
          <a:bodyPr wrap="square" rtlCol="0">
            <a:spAutoFit/>
          </a:bodyPr>
          <a:lstStyle/>
          <a:p>
            <a:pPr algn="ctr"/>
            <a:r>
              <a:rPr lang="ru-RU" sz="2200" b="1" i="1" dirty="0" smtClean="0">
                <a:solidFill>
                  <a:srgbClr val="C00000"/>
                </a:solidFill>
              </a:rPr>
              <a:t>В лучших своих песнях Высоцкий словно устремлялся к нравственным вершинам и звал за собой туда своих слушателей. Недаром таким открытием стали его песни об альпинистах в фильме «Вертикаль» Ведь они –  прежде всего о людях неустрашимого, несгибаемого духа.</a:t>
            </a:r>
          </a:p>
          <a:p>
            <a:pPr algn="ctr"/>
            <a:r>
              <a:rPr lang="ru-RU" sz="2200" b="1" i="1" dirty="0" smtClean="0">
                <a:solidFill>
                  <a:srgbClr val="C00000"/>
                </a:solidFill>
              </a:rPr>
              <a:t>Военные его песни – благодарный долг вечной памяти погибших </a:t>
            </a:r>
          </a:p>
          <a:p>
            <a:pPr algn="ctr"/>
            <a:r>
              <a:rPr lang="ru-RU" sz="2200" b="1" i="1" dirty="0" smtClean="0">
                <a:solidFill>
                  <a:srgbClr val="C00000"/>
                </a:solidFill>
              </a:rPr>
              <a:t>сынов Отечества:</a:t>
            </a:r>
          </a:p>
          <a:p>
            <a:endParaRPr lang="ru-RU" b="1" dirty="0" smtClean="0"/>
          </a:p>
          <a:p>
            <a:pPr algn="r"/>
            <a:r>
              <a:rPr lang="ru-RU" sz="2200" b="1" dirty="0" smtClean="0"/>
              <a:t>Я кругом и навеки виноват перед                        теми,</a:t>
            </a:r>
          </a:p>
          <a:p>
            <a:pPr algn="r"/>
            <a:r>
              <a:rPr lang="ru-RU" sz="2200" b="1" dirty="0" smtClean="0"/>
              <a:t>С кем сегодня встречаться я почел </a:t>
            </a:r>
          </a:p>
          <a:p>
            <a:pPr algn="r"/>
            <a:r>
              <a:rPr lang="ru-RU" sz="2200" b="1" dirty="0" smtClean="0"/>
              <a:t>бы за честь…</a:t>
            </a:r>
            <a:endParaRPr lang="ru-RU" sz="2200" b="1"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descr="выс0003.JPG"/>
          <p:cNvPicPr>
            <a:picLocks noChangeAspect="1"/>
          </p:cNvPicPr>
          <p:nvPr/>
        </p:nvPicPr>
        <p:blipFill>
          <a:blip r:embed="rId2" cstate="email"/>
          <a:srcRect/>
          <a:stretch>
            <a:fillRect/>
          </a:stretch>
        </p:blipFill>
        <p:spPr>
          <a:xfrm>
            <a:off x="5500694" y="428604"/>
            <a:ext cx="2928958" cy="4214842"/>
          </a:xfrm>
          <a:prstGeom prst="rect">
            <a:avLst/>
          </a:prstGeom>
          <a:ln>
            <a:solidFill>
              <a:srgbClr val="B40000"/>
            </a:solidFill>
          </a:ln>
        </p:spPr>
      </p:pic>
      <p:pic>
        <p:nvPicPr>
          <p:cNvPr id="3" name="Рисунок 2" descr="выс0004.JPG"/>
          <p:cNvPicPr>
            <a:picLocks noChangeAspect="1"/>
          </p:cNvPicPr>
          <p:nvPr/>
        </p:nvPicPr>
        <p:blipFill>
          <a:blip r:embed="rId3" cstate="email">
            <a:lum bright="-1000" contrast="1000"/>
          </a:blip>
          <a:srcRect r="-668"/>
          <a:stretch>
            <a:fillRect/>
          </a:stretch>
        </p:blipFill>
        <p:spPr>
          <a:xfrm>
            <a:off x="1071538" y="500042"/>
            <a:ext cx="3214710" cy="3786214"/>
          </a:xfrm>
          <a:prstGeom prst="rect">
            <a:avLst/>
          </a:prstGeom>
          <a:ln>
            <a:solidFill>
              <a:srgbClr val="B40000"/>
            </a:solidFill>
          </a:ln>
        </p:spPr>
      </p:pic>
      <p:sp>
        <p:nvSpPr>
          <p:cNvPr id="4" name="TextBox 3"/>
          <p:cNvSpPr txBox="1"/>
          <p:nvPr/>
        </p:nvSpPr>
        <p:spPr>
          <a:xfrm>
            <a:off x="2571736" y="5000636"/>
            <a:ext cx="4857784" cy="1200329"/>
          </a:xfrm>
          <a:prstGeom prst="rect">
            <a:avLst/>
          </a:prstGeom>
          <a:noFill/>
        </p:spPr>
        <p:txBody>
          <a:bodyPr wrap="square" rtlCol="0">
            <a:spAutoFit/>
          </a:bodyPr>
          <a:lstStyle/>
          <a:p>
            <a:r>
              <a:rPr lang="ru-RU" b="1" dirty="0" smtClean="0"/>
              <a:t>Мне  теперь не понять, кто же прав был из нас</a:t>
            </a:r>
          </a:p>
          <a:p>
            <a:r>
              <a:rPr lang="ru-RU" b="1" dirty="0" smtClean="0"/>
              <a:t>В наших спорах – без сна и покоя.</a:t>
            </a:r>
          </a:p>
          <a:p>
            <a:r>
              <a:rPr lang="ru-RU" b="1" dirty="0" smtClean="0"/>
              <a:t>Мне не стало хватать его только сейчас,</a:t>
            </a:r>
          </a:p>
          <a:p>
            <a:r>
              <a:rPr lang="ru-RU" b="1" dirty="0" smtClean="0"/>
              <a:t>К</a:t>
            </a:r>
            <a:r>
              <a:rPr lang="ru-RU" b="1" dirty="0" smtClean="0"/>
              <a:t>огда он не вернулся из боя.</a:t>
            </a:r>
            <a:endParaRPr lang="ru-RU" b="1"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1"/>
          <p:cNvSpPr>
            <a:spLocks noChangeArrowheads="1"/>
          </p:cNvSpPr>
          <p:nvPr/>
        </p:nvSpPr>
        <p:spPr bwMode="auto">
          <a:xfrm>
            <a:off x="571472" y="1071546"/>
            <a:ext cx="4000528" cy="381642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2200" b="1" i="1" u="none" strike="noStrike" cap="none" normalizeH="0" baseline="0" dirty="0" smtClean="0">
                <a:ln>
                  <a:noFill/>
                </a:ln>
                <a:solidFill>
                  <a:srgbClr val="B40000"/>
                </a:solidFill>
                <a:effectLst/>
                <a:latin typeface="Calibri" pitchFamily="34" charset="0"/>
                <a:ea typeface="Times New Roman" pitchFamily="18" charset="0"/>
                <a:cs typeface="Times New Roman" pitchFamily="18" charset="0"/>
              </a:rPr>
              <a:t>1973 год стал пиком концертной деятельности – Высоцкий дал более 70 концертов по всей стране. Сочинил около 60 песен. Однако в СССР Высоцкий  </a:t>
            </a:r>
          </a:p>
          <a:p>
            <a:pPr marL="0" marR="0" lvl="0" indent="0" algn="ctr" defTabSz="914400" rtl="0" eaLnBrk="1" fontAlgn="base" latinLnBrk="0" hangingPunct="1">
              <a:lnSpc>
                <a:spcPct val="100000"/>
              </a:lnSpc>
              <a:spcBef>
                <a:spcPct val="0"/>
              </a:spcBef>
              <a:spcAft>
                <a:spcPct val="0"/>
              </a:spcAft>
              <a:buClrTx/>
              <a:buSzTx/>
              <a:buFontTx/>
              <a:buNone/>
              <a:tabLst/>
            </a:pPr>
            <a:r>
              <a:rPr kumimoji="0" lang="ru-RU" sz="2200" b="1" i="1" u="none" strike="noStrike" cap="none" normalizeH="0" baseline="0" dirty="0" smtClean="0">
                <a:ln>
                  <a:noFill/>
                </a:ln>
                <a:solidFill>
                  <a:srgbClr val="B40000"/>
                </a:solidFill>
                <a:effectLst/>
                <a:latin typeface="Calibri" pitchFamily="34" charset="0"/>
                <a:ea typeface="Times New Roman" pitchFamily="18" charset="0"/>
                <a:cs typeface="Times New Roman" pitchFamily="18" charset="0"/>
              </a:rPr>
              <a:t>как певец официально не признавался и  подвергался гонениям. Чем больше создавалось запретов, тем сильнее его любили.</a:t>
            </a:r>
            <a:endParaRPr kumimoji="0" lang="ru-RU" sz="2200" b="0" i="0" u="none" strike="noStrike" cap="none" normalizeH="0" baseline="0" dirty="0" smtClean="0">
              <a:ln>
                <a:noFill/>
              </a:ln>
              <a:solidFill>
                <a:srgbClr val="B40000"/>
              </a:solidFill>
              <a:effectLst/>
              <a:latin typeface="Arial" pitchFamily="34" charset="0"/>
            </a:endParaRPr>
          </a:p>
        </p:txBody>
      </p:sp>
      <p:pic>
        <p:nvPicPr>
          <p:cNvPr id="3" name="Рисунок 2" descr="Рисунок7.jpg"/>
          <p:cNvPicPr>
            <a:picLocks noChangeAspect="1"/>
          </p:cNvPicPr>
          <p:nvPr/>
        </p:nvPicPr>
        <p:blipFill>
          <a:blip r:embed="rId2"/>
          <a:stretch>
            <a:fillRect/>
          </a:stretch>
        </p:blipFill>
        <p:spPr>
          <a:xfrm>
            <a:off x="5072066" y="785794"/>
            <a:ext cx="3371850" cy="4829175"/>
          </a:xfrm>
          <a:prstGeom prst="rect">
            <a:avLst/>
          </a:prstGeom>
          <a:ln>
            <a:solidFill>
              <a:srgbClr val="B40000"/>
            </a:solidFill>
          </a:ln>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Рисунок 2" descr="выс0013.JPG"/>
          <p:cNvPicPr>
            <a:picLocks noChangeAspect="1"/>
          </p:cNvPicPr>
          <p:nvPr/>
        </p:nvPicPr>
        <p:blipFill>
          <a:blip r:embed="rId2" cstate="email"/>
          <a:srcRect/>
          <a:stretch>
            <a:fillRect/>
          </a:stretch>
        </p:blipFill>
        <p:spPr>
          <a:xfrm rot="710887">
            <a:off x="5710492" y="1538803"/>
            <a:ext cx="2851080" cy="3731237"/>
          </a:xfrm>
          <a:prstGeom prst="rect">
            <a:avLst/>
          </a:prstGeom>
          <a:ln>
            <a:solidFill>
              <a:srgbClr val="B40000"/>
            </a:solidFill>
          </a:ln>
        </p:spPr>
      </p:pic>
      <p:pic>
        <p:nvPicPr>
          <p:cNvPr id="2" name="Рисунок 1" descr="выс0012.JPG"/>
          <p:cNvPicPr>
            <a:picLocks noChangeAspect="1"/>
          </p:cNvPicPr>
          <p:nvPr/>
        </p:nvPicPr>
        <p:blipFill>
          <a:blip r:embed="rId3" cstate="email"/>
          <a:stretch>
            <a:fillRect/>
          </a:stretch>
        </p:blipFill>
        <p:spPr>
          <a:xfrm rot="20642202">
            <a:off x="662776" y="1666823"/>
            <a:ext cx="2762534" cy="3648867"/>
          </a:xfrm>
          <a:prstGeom prst="rect">
            <a:avLst/>
          </a:prstGeom>
          <a:ln>
            <a:solidFill>
              <a:srgbClr val="B40000"/>
            </a:solidFill>
          </a:ln>
        </p:spPr>
      </p:pic>
      <p:pic>
        <p:nvPicPr>
          <p:cNvPr id="4" name="Рисунок 3" descr="выс0014.JPG"/>
          <p:cNvPicPr>
            <a:picLocks noChangeAspect="1"/>
          </p:cNvPicPr>
          <p:nvPr/>
        </p:nvPicPr>
        <p:blipFill>
          <a:blip r:embed="rId4" cstate="email"/>
          <a:srcRect/>
          <a:stretch>
            <a:fillRect/>
          </a:stretch>
        </p:blipFill>
        <p:spPr>
          <a:xfrm>
            <a:off x="2928926" y="1071546"/>
            <a:ext cx="2786082" cy="3857652"/>
          </a:xfrm>
          <a:prstGeom prst="rect">
            <a:avLst/>
          </a:prstGeom>
          <a:ln>
            <a:solidFill>
              <a:srgbClr val="B40000"/>
            </a:solidFill>
          </a:ln>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descr="выс0001.JPG"/>
          <p:cNvPicPr>
            <a:picLocks noChangeAspect="1"/>
          </p:cNvPicPr>
          <p:nvPr/>
        </p:nvPicPr>
        <p:blipFill>
          <a:blip r:embed="rId2" cstate="email"/>
          <a:srcRect/>
          <a:stretch>
            <a:fillRect/>
          </a:stretch>
        </p:blipFill>
        <p:spPr>
          <a:xfrm>
            <a:off x="1428728" y="142852"/>
            <a:ext cx="6249159" cy="4572032"/>
          </a:xfrm>
          <a:prstGeom prst="rect">
            <a:avLst/>
          </a:prstGeom>
          <a:ln>
            <a:solidFill>
              <a:srgbClr val="B40000"/>
            </a:solidFill>
          </a:ln>
        </p:spPr>
      </p:pic>
      <p:sp>
        <p:nvSpPr>
          <p:cNvPr id="23553" name="Rectangle 1"/>
          <p:cNvSpPr>
            <a:spLocks noChangeArrowheads="1"/>
          </p:cNvSpPr>
          <p:nvPr/>
        </p:nvSpPr>
        <p:spPr bwMode="auto">
          <a:xfrm>
            <a:off x="357158" y="5000636"/>
            <a:ext cx="4000528" cy="132343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000" b="1"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Я не люблю открытого цинизма,</a:t>
            </a:r>
            <a:br>
              <a:rPr kumimoji="0" lang="ru-RU" sz="2000" b="1"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br>
            <a:r>
              <a:rPr kumimoji="0" lang="ru-RU" sz="2000" b="1"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В восторженность не верю, и еще,</a:t>
            </a:r>
            <a:br>
              <a:rPr kumimoji="0" lang="ru-RU" sz="2000" b="1"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br>
            <a:r>
              <a:rPr kumimoji="0" lang="ru-RU" sz="2000" b="1"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Когда чужой мои читает письма,</a:t>
            </a:r>
            <a:br>
              <a:rPr kumimoji="0" lang="ru-RU" sz="2000" b="1"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br>
            <a:r>
              <a:rPr kumimoji="0" lang="ru-RU" sz="2000" b="1"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Заглядывая мне через плечо.</a:t>
            </a:r>
            <a:endParaRPr kumimoji="0" lang="ru-RU" sz="2000" b="1" i="0" u="none" strike="noStrike" cap="none" normalizeH="0" baseline="0" dirty="0" smtClean="0">
              <a:ln>
                <a:noFill/>
              </a:ln>
              <a:solidFill>
                <a:schemeClr val="tx1"/>
              </a:solidFill>
              <a:effectLst/>
              <a:latin typeface="Arial" pitchFamily="34" charset="0"/>
            </a:endParaRPr>
          </a:p>
        </p:txBody>
      </p:sp>
      <p:sp>
        <p:nvSpPr>
          <p:cNvPr id="5" name="TextBox 4"/>
          <p:cNvSpPr txBox="1"/>
          <p:nvPr/>
        </p:nvSpPr>
        <p:spPr>
          <a:xfrm>
            <a:off x="4572000" y="5000636"/>
            <a:ext cx="4429156" cy="1323439"/>
          </a:xfrm>
          <a:prstGeom prst="rect">
            <a:avLst/>
          </a:prstGeom>
          <a:noFill/>
        </p:spPr>
        <p:txBody>
          <a:bodyPr wrap="square" rtlCol="0">
            <a:spAutoFit/>
          </a:bodyPr>
          <a:lstStyle/>
          <a:p>
            <a:pPr lvl="0" eaLnBrk="0" fontAlgn="base" hangingPunct="0">
              <a:spcBef>
                <a:spcPct val="0"/>
              </a:spcBef>
              <a:spcAft>
                <a:spcPct val="0"/>
              </a:spcAft>
            </a:pPr>
            <a:r>
              <a:rPr lang="ru-RU" sz="2000" b="1" dirty="0" smtClean="0">
                <a:latin typeface="Calibri" pitchFamily="34" charset="0"/>
                <a:ea typeface="Times New Roman" pitchFamily="18" charset="0"/>
                <a:cs typeface="Times New Roman" pitchFamily="18" charset="0"/>
              </a:rPr>
              <a:t>Я не люблю, когда наполовину</a:t>
            </a:r>
            <a:br>
              <a:rPr lang="ru-RU" sz="2000" b="1" dirty="0" smtClean="0">
                <a:latin typeface="Calibri" pitchFamily="34" charset="0"/>
                <a:ea typeface="Times New Roman" pitchFamily="18" charset="0"/>
                <a:cs typeface="Times New Roman" pitchFamily="18" charset="0"/>
              </a:rPr>
            </a:br>
            <a:r>
              <a:rPr lang="ru-RU" sz="2000" b="1" dirty="0" smtClean="0">
                <a:latin typeface="Calibri" pitchFamily="34" charset="0"/>
                <a:ea typeface="Times New Roman" pitchFamily="18" charset="0"/>
                <a:cs typeface="Times New Roman" pitchFamily="18" charset="0"/>
              </a:rPr>
              <a:t>Или когда прервали разговор.</a:t>
            </a:r>
            <a:br>
              <a:rPr lang="ru-RU" sz="2000" b="1" dirty="0" smtClean="0">
                <a:latin typeface="Calibri" pitchFamily="34" charset="0"/>
                <a:ea typeface="Times New Roman" pitchFamily="18" charset="0"/>
                <a:cs typeface="Times New Roman" pitchFamily="18" charset="0"/>
              </a:rPr>
            </a:br>
            <a:r>
              <a:rPr lang="ru-RU" sz="2000" b="1" dirty="0" smtClean="0">
                <a:latin typeface="Calibri" pitchFamily="34" charset="0"/>
                <a:ea typeface="Times New Roman" pitchFamily="18" charset="0"/>
                <a:cs typeface="Times New Roman" pitchFamily="18" charset="0"/>
              </a:rPr>
              <a:t>Я не люблю, когда стреляют в спину,</a:t>
            </a:r>
            <a:br>
              <a:rPr lang="ru-RU" sz="2000" b="1" dirty="0" smtClean="0">
                <a:latin typeface="Calibri" pitchFamily="34" charset="0"/>
                <a:ea typeface="Times New Roman" pitchFamily="18" charset="0"/>
                <a:cs typeface="Times New Roman" pitchFamily="18" charset="0"/>
              </a:rPr>
            </a:br>
            <a:r>
              <a:rPr lang="ru-RU" sz="2000" b="1" dirty="0" smtClean="0">
                <a:latin typeface="Calibri" pitchFamily="34" charset="0"/>
                <a:ea typeface="Times New Roman" pitchFamily="18" charset="0"/>
                <a:cs typeface="Times New Roman" pitchFamily="18" charset="0"/>
              </a:rPr>
              <a:t>Я также против выстрелов в упор… </a:t>
            </a:r>
            <a:endParaRPr lang="ru-RU" sz="2000" b="1" dirty="0" smtClean="0">
              <a:latin typeface="Arial" pitchFamily="34"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1"/>
          <p:cNvSpPr>
            <a:spLocks noChangeArrowheads="1"/>
          </p:cNvSpPr>
          <p:nvPr/>
        </p:nvSpPr>
        <p:spPr bwMode="auto">
          <a:xfrm>
            <a:off x="4572000" y="1071546"/>
            <a:ext cx="3929058" cy="449353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2200" b="1" i="0" u="none" strike="noStrike" cap="none" normalizeH="0" baseline="0" dirty="0" smtClean="0">
                <a:ln>
                  <a:noFill/>
                </a:ln>
                <a:solidFill>
                  <a:srgbClr val="B40000"/>
                </a:solidFill>
                <a:effectLst/>
                <a:latin typeface="Calibri" pitchFamily="34" charset="0"/>
                <a:ea typeface="Times New Roman" pitchFamily="18" charset="0"/>
                <a:cs typeface="Times New Roman" pitchFamily="18" charset="0"/>
              </a:rPr>
              <a:t>«Откуда взялся этот хриплый рык? Эта луженая глотка, которая способна была петь согласные? Откуда пришло это ощущение трагизма в любой, даже пустяковой песне? Это пришло от силы. От московских дворов, где прежде всего почиталась сила, а потом -  все остальное».</a:t>
            </a:r>
          </a:p>
          <a:p>
            <a:pPr marL="0" marR="0" lvl="0" indent="0" algn="ctr" defTabSz="914400" rtl="0" eaLnBrk="1" fontAlgn="base" latinLnBrk="0" hangingPunct="1">
              <a:lnSpc>
                <a:spcPct val="100000"/>
              </a:lnSpc>
              <a:spcBef>
                <a:spcPct val="0"/>
              </a:spcBef>
              <a:spcAft>
                <a:spcPct val="0"/>
              </a:spcAft>
              <a:buClrTx/>
              <a:buSzTx/>
              <a:buFontTx/>
              <a:buNone/>
              <a:tabLst/>
            </a:pPr>
            <a:endParaRPr lang="ru-RU" sz="2200" b="1" dirty="0" smtClean="0">
              <a:solidFill>
                <a:srgbClr val="B40000"/>
              </a:solidFill>
              <a:latin typeface="Calibri" pitchFamily="34" charset="0"/>
              <a:cs typeface="Times New Roman" pitchFamily="18" charset="0"/>
            </a:endParaRPr>
          </a:p>
          <a:p>
            <a:pPr marL="0" marR="0" lvl="0" indent="0" algn="r" defTabSz="914400" rtl="0" eaLnBrk="1" fontAlgn="base" latinLnBrk="0" hangingPunct="1">
              <a:lnSpc>
                <a:spcPct val="100000"/>
              </a:lnSpc>
              <a:spcBef>
                <a:spcPct val="0"/>
              </a:spcBef>
              <a:spcAft>
                <a:spcPct val="0"/>
              </a:spcAft>
              <a:buClrTx/>
              <a:buSzTx/>
              <a:buFontTx/>
              <a:buNone/>
              <a:tabLst/>
            </a:pPr>
            <a:r>
              <a:rPr lang="ru-RU" sz="2200" b="1" dirty="0" smtClean="0">
                <a:solidFill>
                  <a:srgbClr val="B40000"/>
                </a:solidFill>
                <a:latin typeface="Calibri" pitchFamily="34" charset="0"/>
                <a:cs typeface="Times New Roman" pitchFamily="18" charset="0"/>
              </a:rPr>
              <a:t>Юр</a:t>
            </a:r>
            <a:r>
              <a:rPr kumimoji="0" lang="ru-RU" sz="2200" b="1" i="0" u="none" strike="noStrike" cap="none" normalizeH="0" baseline="0" dirty="0" smtClean="0">
                <a:ln>
                  <a:noFill/>
                </a:ln>
                <a:solidFill>
                  <a:srgbClr val="B40000"/>
                </a:solidFill>
                <a:effectLst/>
                <a:latin typeface="Calibri" pitchFamily="34" charset="0"/>
                <a:cs typeface="Times New Roman" pitchFamily="18" charset="0"/>
              </a:rPr>
              <a:t>ий Визбор</a:t>
            </a:r>
            <a:endParaRPr kumimoji="0" lang="ru-RU" sz="2200" b="0" i="0" u="none" strike="noStrike" cap="none" normalizeH="0" baseline="0" dirty="0" smtClean="0">
              <a:ln>
                <a:noFill/>
              </a:ln>
              <a:solidFill>
                <a:srgbClr val="B40000"/>
              </a:solidFill>
              <a:effectLst/>
              <a:latin typeface="Arial" pitchFamily="34" charset="0"/>
            </a:endParaRPr>
          </a:p>
        </p:txBody>
      </p:sp>
      <p:pic>
        <p:nvPicPr>
          <p:cNvPr id="3" name="Рисунок 2" descr="Рисунок8.jpg"/>
          <p:cNvPicPr>
            <a:picLocks noChangeAspect="1"/>
          </p:cNvPicPr>
          <p:nvPr/>
        </p:nvPicPr>
        <p:blipFill>
          <a:blip r:embed="rId2"/>
          <a:stretch>
            <a:fillRect/>
          </a:stretch>
        </p:blipFill>
        <p:spPr>
          <a:xfrm>
            <a:off x="714348" y="642918"/>
            <a:ext cx="2914650" cy="4533900"/>
          </a:xfrm>
          <a:prstGeom prst="rect">
            <a:avLst/>
          </a:prstGeom>
          <a:ln>
            <a:solidFill>
              <a:srgbClr val="B40000"/>
            </a:solidFill>
          </a:ln>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descr="Рисунок2.jpg"/>
          <p:cNvPicPr>
            <a:picLocks noChangeAspect="1"/>
          </p:cNvPicPr>
          <p:nvPr/>
        </p:nvPicPr>
        <p:blipFill>
          <a:blip r:embed="rId2"/>
          <a:stretch>
            <a:fillRect/>
          </a:stretch>
        </p:blipFill>
        <p:spPr>
          <a:xfrm>
            <a:off x="428596" y="642918"/>
            <a:ext cx="3276600" cy="4848225"/>
          </a:xfrm>
          <a:prstGeom prst="rect">
            <a:avLst/>
          </a:prstGeom>
          <a:ln>
            <a:solidFill>
              <a:srgbClr val="C00000"/>
            </a:solidFill>
          </a:ln>
        </p:spPr>
      </p:pic>
      <p:pic>
        <p:nvPicPr>
          <p:cNvPr id="5" name="Рисунок 4" descr="выс0020.JPG"/>
          <p:cNvPicPr>
            <a:picLocks noChangeAspect="1"/>
          </p:cNvPicPr>
          <p:nvPr/>
        </p:nvPicPr>
        <p:blipFill>
          <a:blip r:embed="rId3" cstate="email"/>
          <a:srcRect b="-754"/>
          <a:stretch>
            <a:fillRect/>
          </a:stretch>
        </p:blipFill>
        <p:spPr>
          <a:xfrm>
            <a:off x="4000496" y="2714620"/>
            <a:ext cx="4662549" cy="3719877"/>
          </a:xfrm>
          <a:prstGeom prst="rect">
            <a:avLst/>
          </a:prstGeom>
          <a:ln>
            <a:solidFill>
              <a:srgbClr val="C00000"/>
            </a:solidFill>
          </a:ln>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Рисунок 4" descr="выс0019.JPG"/>
          <p:cNvPicPr>
            <a:picLocks noChangeAspect="1"/>
          </p:cNvPicPr>
          <p:nvPr/>
        </p:nvPicPr>
        <p:blipFill>
          <a:blip r:embed="rId2" cstate="email">
            <a:duotone>
              <a:prstClr val="black"/>
              <a:schemeClr val="accent5">
                <a:tint val="45000"/>
                <a:satMod val="400000"/>
              </a:schemeClr>
            </a:duotone>
          </a:blip>
          <a:srcRect/>
          <a:stretch>
            <a:fillRect/>
          </a:stretch>
        </p:blipFill>
        <p:spPr>
          <a:xfrm>
            <a:off x="6215074" y="285727"/>
            <a:ext cx="2667019" cy="4000501"/>
          </a:xfrm>
          <a:prstGeom prst="rect">
            <a:avLst/>
          </a:prstGeom>
          <a:ln>
            <a:solidFill>
              <a:srgbClr val="C00000"/>
            </a:solidFill>
          </a:ln>
        </p:spPr>
      </p:pic>
      <p:pic>
        <p:nvPicPr>
          <p:cNvPr id="4" name="Рисунок 3" descr="выс0018.JPG"/>
          <p:cNvPicPr>
            <a:picLocks noChangeAspect="1"/>
          </p:cNvPicPr>
          <p:nvPr/>
        </p:nvPicPr>
        <p:blipFill>
          <a:blip r:embed="rId3" cstate="email"/>
          <a:srcRect/>
          <a:stretch>
            <a:fillRect/>
          </a:stretch>
        </p:blipFill>
        <p:spPr>
          <a:xfrm>
            <a:off x="285720" y="214290"/>
            <a:ext cx="2532250" cy="3500463"/>
          </a:xfrm>
          <a:prstGeom prst="rect">
            <a:avLst/>
          </a:prstGeom>
          <a:ln>
            <a:solidFill>
              <a:srgbClr val="C00000"/>
            </a:solidFill>
          </a:ln>
        </p:spPr>
      </p:pic>
      <p:pic>
        <p:nvPicPr>
          <p:cNvPr id="3" name="Рисунок 2" descr="выс0016.JPG"/>
          <p:cNvPicPr>
            <a:picLocks noChangeAspect="1"/>
          </p:cNvPicPr>
          <p:nvPr/>
        </p:nvPicPr>
        <p:blipFill>
          <a:blip r:embed="rId4" cstate="email"/>
          <a:srcRect r="-84"/>
          <a:stretch>
            <a:fillRect/>
          </a:stretch>
        </p:blipFill>
        <p:spPr>
          <a:xfrm>
            <a:off x="2214546" y="1142984"/>
            <a:ext cx="2633418" cy="3643338"/>
          </a:xfrm>
          <a:prstGeom prst="rect">
            <a:avLst/>
          </a:prstGeom>
          <a:ln>
            <a:solidFill>
              <a:srgbClr val="C00000"/>
            </a:solidFill>
          </a:ln>
        </p:spPr>
      </p:pic>
      <p:pic>
        <p:nvPicPr>
          <p:cNvPr id="2" name="Рисунок 1" descr="выс0015.JPG"/>
          <p:cNvPicPr>
            <a:picLocks noChangeAspect="1"/>
          </p:cNvPicPr>
          <p:nvPr/>
        </p:nvPicPr>
        <p:blipFill>
          <a:blip r:embed="rId5" cstate="email"/>
          <a:srcRect r="-167"/>
          <a:stretch>
            <a:fillRect/>
          </a:stretch>
        </p:blipFill>
        <p:spPr>
          <a:xfrm>
            <a:off x="4357686" y="2357429"/>
            <a:ext cx="2571768" cy="3479451"/>
          </a:xfrm>
          <a:prstGeom prst="rect">
            <a:avLst/>
          </a:prstGeom>
          <a:ln>
            <a:solidFill>
              <a:srgbClr val="C00000"/>
            </a:solidFill>
          </a:ln>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Рисунок 2" descr="Рисунок6.jpg"/>
          <p:cNvPicPr>
            <a:picLocks noChangeAspect="1"/>
          </p:cNvPicPr>
          <p:nvPr/>
        </p:nvPicPr>
        <p:blipFill>
          <a:blip r:embed="rId2"/>
          <a:stretch>
            <a:fillRect/>
          </a:stretch>
        </p:blipFill>
        <p:spPr>
          <a:xfrm>
            <a:off x="5429256" y="714356"/>
            <a:ext cx="3067050" cy="4648200"/>
          </a:xfrm>
          <a:prstGeom prst="rect">
            <a:avLst/>
          </a:prstGeom>
          <a:ln>
            <a:solidFill>
              <a:srgbClr val="C00000"/>
            </a:solidFill>
          </a:ln>
        </p:spPr>
      </p:pic>
      <p:sp>
        <p:nvSpPr>
          <p:cNvPr id="3073" name="Rectangle 1"/>
          <p:cNvSpPr>
            <a:spLocks noChangeArrowheads="1"/>
          </p:cNvSpPr>
          <p:nvPr/>
        </p:nvSpPr>
        <p:spPr bwMode="auto">
          <a:xfrm>
            <a:off x="642910" y="857232"/>
            <a:ext cx="4286280" cy="415498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2200" b="1" i="1" u="none" strike="noStrike" cap="none" normalizeH="0" baseline="0" dirty="0" smtClean="0">
                <a:ln>
                  <a:noFill/>
                </a:ln>
                <a:solidFill>
                  <a:srgbClr val="C00000"/>
                </a:solidFill>
                <a:effectLst/>
                <a:ea typeface="Times New Roman" pitchFamily="18" charset="0"/>
                <a:cs typeface="Times New Roman" pitchFamily="18" charset="0"/>
              </a:rPr>
              <a:t>Владимир Высоцкий страшно спешил. Будто предчувствуя свою короткую жизнь, он непрерывно сочинял, успев написать что-то около тысячи песен.</a:t>
            </a:r>
            <a:r>
              <a:rPr lang="ru-RU" sz="2200" b="1" i="1" dirty="0" smtClean="0">
                <a:solidFill>
                  <a:srgbClr val="C00000"/>
                </a:solidFill>
                <a:ea typeface="Times New Roman" pitchFamily="18" charset="0"/>
                <a:cs typeface="Times New Roman" pitchFamily="18" charset="0"/>
              </a:rPr>
              <a:t> </a:t>
            </a:r>
            <a:r>
              <a:rPr kumimoji="0" lang="ru-RU" sz="2200" b="1" i="1" u="none" strike="noStrike" cap="none" normalizeH="0" baseline="0" dirty="0" smtClean="0">
                <a:ln>
                  <a:noFill/>
                </a:ln>
                <a:solidFill>
                  <a:srgbClr val="C00000"/>
                </a:solidFill>
                <a:effectLst/>
                <a:ea typeface="Times New Roman" pitchFamily="18" charset="0"/>
                <a:cs typeface="Times New Roman" pitchFamily="18" charset="0"/>
              </a:rPr>
              <a:t>Ничьим влияниям со стороны, кроме влияния времени,</a:t>
            </a:r>
            <a:r>
              <a:rPr kumimoji="0" lang="ru-RU" sz="2200" b="1" i="1" u="none" strike="noStrike" cap="none" normalizeH="0" dirty="0" smtClean="0">
                <a:ln>
                  <a:noFill/>
                </a:ln>
                <a:solidFill>
                  <a:srgbClr val="C00000"/>
                </a:solidFill>
                <a:effectLst/>
                <a:ea typeface="Times New Roman" pitchFamily="18" charset="0"/>
                <a:cs typeface="Times New Roman" pitchFamily="18" charset="0"/>
              </a:rPr>
              <a:t> о</a:t>
            </a:r>
            <a:r>
              <a:rPr kumimoji="0" lang="ru-RU" sz="2200" b="1" i="1" u="none" strike="noStrike" cap="none" normalizeH="0" baseline="0" dirty="0" smtClean="0">
                <a:ln>
                  <a:noFill/>
                </a:ln>
                <a:solidFill>
                  <a:srgbClr val="C00000"/>
                </a:solidFill>
                <a:effectLst/>
                <a:ea typeface="Times New Roman" pitchFamily="18" charset="0"/>
                <a:cs typeface="Times New Roman" pitchFamily="18" charset="0"/>
              </a:rPr>
              <a:t>н не подвергался и не уподоблялся иным бардам, распродававшим чужое горе и ходившим в ворованном терновом венце.</a:t>
            </a:r>
            <a:endParaRPr kumimoji="0" lang="ru-RU" sz="2200" b="1" i="1" u="none" strike="noStrike" cap="none" normalizeH="0" baseline="0" dirty="0" smtClean="0">
              <a:ln>
                <a:noFill/>
              </a:ln>
              <a:solidFill>
                <a:srgbClr val="C00000"/>
              </a:solidFill>
              <a:effectLst/>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9" name="Rectangle 1"/>
          <p:cNvSpPr>
            <a:spLocks noChangeArrowheads="1"/>
          </p:cNvSpPr>
          <p:nvPr/>
        </p:nvSpPr>
        <p:spPr bwMode="auto">
          <a:xfrm>
            <a:off x="3857620" y="571480"/>
            <a:ext cx="4500594" cy="584775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2200" b="1" i="1" u="none" strike="noStrike" cap="none" normalizeH="0" baseline="0" dirty="0" smtClean="0">
                <a:ln>
                  <a:noFill/>
                </a:ln>
                <a:solidFill>
                  <a:srgbClr val="C00000"/>
                </a:solidFill>
                <a:effectLst/>
                <a:latin typeface="Calibri" pitchFamily="34" charset="0"/>
                <a:ea typeface="Times New Roman" pitchFamily="18" charset="0"/>
                <a:cs typeface="Times New Roman" pitchFamily="18" charset="0"/>
              </a:rPr>
              <a:t>«В песнях у него не было ограничений, слава богу, магнитофонная пленка была в свободной продаже. Он кричал свою спешную поэзию, и этот магнитофонный крик висел над всей страной – «от Москвы до самых до окраин» - как справедливо выразился поэт. </a:t>
            </a:r>
          </a:p>
          <a:p>
            <a:pPr marL="0" marR="0" lvl="0" indent="0" algn="ctr" defTabSz="914400" rtl="0" eaLnBrk="1" fontAlgn="base" latinLnBrk="0" hangingPunct="1">
              <a:lnSpc>
                <a:spcPct val="100000"/>
              </a:lnSpc>
              <a:spcBef>
                <a:spcPct val="0"/>
              </a:spcBef>
              <a:spcAft>
                <a:spcPct val="0"/>
              </a:spcAft>
              <a:buClrTx/>
              <a:buSzTx/>
              <a:buFontTx/>
              <a:buNone/>
              <a:tabLst/>
            </a:pPr>
            <a:r>
              <a:rPr kumimoji="0" lang="ru-RU" sz="2200" b="1" i="1" u="none" strike="noStrike" cap="none" normalizeH="0" baseline="0" dirty="0" smtClean="0">
                <a:ln>
                  <a:noFill/>
                </a:ln>
                <a:solidFill>
                  <a:srgbClr val="C00000"/>
                </a:solidFill>
                <a:effectLst/>
                <a:latin typeface="Calibri" pitchFamily="34" charset="0"/>
                <a:ea typeface="Times New Roman" pitchFamily="18" charset="0"/>
                <a:cs typeface="Times New Roman" pitchFamily="18" charset="0"/>
              </a:rPr>
              <a:t>За его силу, за его правду ему прощалось все. Его песни были народными, и он был народным артистом, и для доказательства этого ему не нужно было предъявлять удостоверение».</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ru-RU" sz="2200" b="1" i="1" u="none" strike="noStrike" cap="none" normalizeH="0" baseline="0" dirty="0" smtClean="0">
              <a:ln>
                <a:noFill/>
              </a:ln>
              <a:solidFill>
                <a:srgbClr val="C00000"/>
              </a:solidFill>
              <a:effectLst/>
              <a:latin typeface="Calibri" pitchFamily="34" charset="0"/>
              <a:ea typeface="Times New Roman" pitchFamily="18"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lang="ru-RU" sz="2200" b="1" dirty="0" smtClean="0">
                <a:solidFill>
                  <a:srgbClr val="C00000"/>
                </a:solidFill>
                <a:latin typeface="Calibri" pitchFamily="34" charset="0"/>
                <a:cs typeface="Times New Roman" pitchFamily="18" charset="0"/>
              </a:rPr>
              <a:t>                                         Юрий Визбор</a:t>
            </a:r>
            <a:endParaRPr kumimoji="0" lang="ru-RU" sz="2200" b="0" u="none" strike="noStrike" cap="none" normalizeH="0" baseline="0" dirty="0" smtClean="0">
              <a:ln>
                <a:noFill/>
              </a:ln>
              <a:solidFill>
                <a:srgbClr val="C00000"/>
              </a:solidFill>
              <a:effectLst/>
              <a:latin typeface="Arial" pitchFamily="34" charset="0"/>
            </a:endParaRPr>
          </a:p>
        </p:txBody>
      </p:sp>
      <p:pic>
        <p:nvPicPr>
          <p:cNvPr id="4" name="Рисунок 3" descr="выс0010.JPG"/>
          <p:cNvPicPr>
            <a:picLocks noChangeAspect="1"/>
          </p:cNvPicPr>
          <p:nvPr/>
        </p:nvPicPr>
        <p:blipFill>
          <a:blip r:embed="rId2" cstate="email"/>
          <a:srcRect/>
          <a:stretch>
            <a:fillRect/>
          </a:stretch>
        </p:blipFill>
        <p:spPr>
          <a:xfrm>
            <a:off x="428596" y="714356"/>
            <a:ext cx="3204648" cy="4643470"/>
          </a:xfrm>
          <a:prstGeom prst="rect">
            <a:avLst/>
          </a:prstGeom>
          <a:ln>
            <a:solidFill>
              <a:srgbClr val="C00000"/>
            </a:solidFill>
          </a:ln>
        </p:spPr>
      </p:pic>
      <p:sp>
        <p:nvSpPr>
          <p:cNvPr id="5" name="TextBox 4"/>
          <p:cNvSpPr txBox="1"/>
          <p:nvPr/>
        </p:nvSpPr>
        <p:spPr>
          <a:xfrm>
            <a:off x="642910" y="5500702"/>
            <a:ext cx="2714644" cy="646331"/>
          </a:xfrm>
          <a:prstGeom prst="rect">
            <a:avLst/>
          </a:prstGeom>
          <a:noFill/>
        </p:spPr>
        <p:txBody>
          <a:bodyPr wrap="square" rtlCol="0">
            <a:spAutoFit/>
          </a:bodyPr>
          <a:lstStyle/>
          <a:p>
            <a:r>
              <a:rPr lang="ru-RU" b="1" dirty="0" smtClean="0"/>
              <a:t>В день сорокалетия. </a:t>
            </a:r>
          </a:p>
          <a:p>
            <a:r>
              <a:rPr lang="ru-RU" b="1" dirty="0" smtClean="0"/>
              <a:t>25 января 1978 года</a:t>
            </a:r>
            <a:endParaRPr lang="ru-RU" b="1"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descr="Рисунок1.jpg"/>
          <p:cNvPicPr>
            <a:picLocks noChangeAspect="1"/>
          </p:cNvPicPr>
          <p:nvPr/>
        </p:nvPicPr>
        <p:blipFill>
          <a:blip r:embed="rId2"/>
          <a:stretch>
            <a:fillRect/>
          </a:stretch>
        </p:blipFill>
        <p:spPr>
          <a:xfrm>
            <a:off x="3357554" y="2714620"/>
            <a:ext cx="4806757" cy="3214710"/>
          </a:xfrm>
          <a:prstGeom prst="rect">
            <a:avLst/>
          </a:prstGeom>
          <a:ln>
            <a:solidFill>
              <a:srgbClr val="B40000"/>
            </a:solidFill>
          </a:ln>
        </p:spPr>
      </p:pic>
      <p:sp>
        <p:nvSpPr>
          <p:cNvPr id="4097" name="Rectangle 1"/>
          <p:cNvSpPr>
            <a:spLocks noChangeArrowheads="1"/>
          </p:cNvSpPr>
          <p:nvPr/>
        </p:nvSpPr>
        <p:spPr bwMode="auto">
          <a:xfrm>
            <a:off x="571472" y="714356"/>
            <a:ext cx="5286412" cy="132343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000" b="1" i="1" u="none" strike="noStrike" cap="none" normalizeH="0" baseline="0" dirty="0" smtClean="0">
                <a:ln>
                  <a:noFill/>
                </a:ln>
                <a:solidFill>
                  <a:srgbClr val="B40000"/>
                </a:solidFill>
                <a:effectLst/>
                <a:ea typeface="Times New Roman" pitchFamily="18" charset="0"/>
                <a:cs typeface="Times New Roman" pitchFamily="18" charset="0"/>
              </a:rPr>
              <a:t>Я освещён, доступен всем глазам.</a:t>
            </a:r>
            <a:endParaRPr kumimoji="0" lang="ru-RU" sz="2000" b="1" i="1" u="none" strike="noStrike" cap="none" normalizeH="0" baseline="0" dirty="0" smtClean="0">
              <a:ln>
                <a:noFill/>
              </a:ln>
              <a:solidFill>
                <a:srgbClr val="B40000"/>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2000" b="1" i="1" u="none" strike="noStrike" cap="none" normalizeH="0" baseline="0" dirty="0" smtClean="0">
                <a:ln>
                  <a:noFill/>
                </a:ln>
                <a:solidFill>
                  <a:srgbClr val="B40000"/>
                </a:solidFill>
                <a:effectLst/>
                <a:ea typeface="Times New Roman" pitchFamily="18" charset="0"/>
                <a:cs typeface="Times New Roman" pitchFamily="18" charset="0"/>
              </a:rPr>
              <a:t>Чего мне ждать: затишья или бури?</a:t>
            </a:r>
            <a:endParaRPr kumimoji="0" lang="ru-RU" sz="2000" b="1" i="1" u="none" strike="noStrike" cap="none" normalizeH="0" baseline="0" dirty="0" smtClean="0">
              <a:ln>
                <a:noFill/>
              </a:ln>
              <a:solidFill>
                <a:srgbClr val="B40000"/>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2000" b="1" i="1" u="none" strike="noStrike" cap="none" normalizeH="0" baseline="0" dirty="0" smtClean="0">
                <a:ln>
                  <a:noFill/>
                </a:ln>
                <a:solidFill>
                  <a:srgbClr val="B40000"/>
                </a:solidFill>
                <a:effectLst/>
                <a:ea typeface="Times New Roman" pitchFamily="18" charset="0"/>
                <a:cs typeface="Times New Roman" pitchFamily="18" charset="0"/>
              </a:rPr>
              <a:t>Я к микрофону встал, как к образам, </a:t>
            </a:r>
            <a:endParaRPr kumimoji="0" lang="ru-RU" sz="2000" b="1" i="1" u="none" strike="noStrike" cap="none" normalizeH="0" baseline="0" dirty="0" smtClean="0">
              <a:ln>
                <a:noFill/>
              </a:ln>
              <a:solidFill>
                <a:srgbClr val="B40000"/>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2000" b="1" i="1" u="none" strike="noStrike" cap="none" normalizeH="0" baseline="0" dirty="0" smtClean="0">
                <a:ln>
                  <a:noFill/>
                </a:ln>
                <a:solidFill>
                  <a:srgbClr val="B40000"/>
                </a:solidFill>
                <a:effectLst/>
                <a:ea typeface="Times New Roman" pitchFamily="18" charset="0"/>
                <a:cs typeface="Times New Roman" pitchFamily="18" charset="0"/>
              </a:rPr>
              <a:t>Нет-нет, сегодня точно – к амбразуре</a:t>
            </a:r>
            <a:r>
              <a:rPr kumimoji="0" lang="ru-RU" sz="2000" b="1" i="1" u="none" strike="noStrike" cap="none" normalizeH="0" baseline="0" dirty="0" smtClean="0">
                <a:ln>
                  <a:noFill/>
                </a:ln>
                <a:solidFill>
                  <a:schemeClr val="tx1"/>
                </a:solidFill>
                <a:effectLst/>
                <a:ea typeface="Times New Roman" pitchFamily="18" charset="0"/>
                <a:cs typeface="Times New Roman" pitchFamily="18" charset="0"/>
              </a:rPr>
              <a:t>.</a:t>
            </a:r>
            <a:endParaRPr kumimoji="0" lang="ru-RU" sz="2000" b="1" i="1" u="none" strike="noStrike" cap="none" normalizeH="0" baseline="0" dirty="0" smtClean="0">
              <a:ln>
                <a:noFill/>
              </a:ln>
              <a:solidFill>
                <a:schemeClr val="tx1"/>
              </a:solidFill>
              <a:effectLst/>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descr="Рисунок9.jpg"/>
          <p:cNvPicPr>
            <a:picLocks noChangeAspect="1"/>
          </p:cNvPicPr>
          <p:nvPr/>
        </p:nvPicPr>
        <p:blipFill>
          <a:blip r:embed="rId2" cstate="email"/>
          <a:stretch>
            <a:fillRect/>
          </a:stretch>
        </p:blipFill>
        <p:spPr>
          <a:xfrm>
            <a:off x="714348" y="428605"/>
            <a:ext cx="2714644" cy="4289264"/>
          </a:xfrm>
          <a:prstGeom prst="rect">
            <a:avLst/>
          </a:prstGeom>
          <a:ln>
            <a:solidFill>
              <a:srgbClr val="C00000"/>
            </a:solidFill>
          </a:ln>
        </p:spPr>
      </p:pic>
      <p:pic>
        <p:nvPicPr>
          <p:cNvPr id="5" name="Рисунок 4" descr="выс0008.JPG"/>
          <p:cNvPicPr>
            <a:picLocks noChangeAspect="1"/>
          </p:cNvPicPr>
          <p:nvPr/>
        </p:nvPicPr>
        <p:blipFill>
          <a:blip r:embed="rId3" cstate="email"/>
          <a:srcRect r="-494"/>
          <a:stretch>
            <a:fillRect/>
          </a:stretch>
        </p:blipFill>
        <p:spPr>
          <a:xfrm>
            <a:off x="4000496" y="500042"/>
            <a:ext cx="3674957" cy="4132198"/>
          </a:xfrm>
          <a:prstGeom prst="rect">
            <a:avLst/>
          </a:prstGeom>
          <a:ln>
            <a:solidFill>
              <a:srgbClr val="C00000"/>
            </a:solidFill>
          </a:ln>
        </p:spPr>
      </p:pic>
      <p:sp>
        <p:nvSpPr>
          <p:cNvPr id="6" name="TextBox 5"/>
          <p:cNvSpPr txBox="1"/>
          <p:nvPr/>
        </p:nvSpPr>
        <p:spPr>
          <a:xfrm>
            <a:off x="1643042" y="5143512"/>
            <a:ext cx="6715172" cy="1323439"/>
          </a:xfrm>
          <a:prstGeom prst="rect">
            <a:avLst/>
          </a:prstGeom>
          <a:noFill/>
        </p:spPr>
        <p:txBody>
          <a:bodyPr wrap="square" rtlCol="0">
            <a:spAutoFit/>
          </a:bodyPr>
          <a:lstStyle/>
          <a:p>
            <a:r>
              <a:rPr lang="ru-RU" sz="2000" b="1" dirty="0" smtClean="0"/>
              <a:t>О Володе Высоцком я песню придумать решил:</a:t>
            </a:r>
          </a:p>
          <a:p>
            <a:r>
              <a:rPr lang="ru-RU" sz="2000" b="1" dirty="0" smtClean="0"/>
              <a:t>в</a:t>
            </a:r>
            <a:r>
              <a:rPr lang="ru-RU" sz="2000" b="1" dirty="0" smtClean="0"/>
              <a:t>от еще одному не вернуться домой из похода.</a:t>
            </a:r>
          </a:p>
          <a:p>
            <a:r>
              <a:rPr lang="ru-RU" sz="2000" b="1" dirty="0" smtClean="0"/>
              <a:t>Говорят, что грешил, что не к сроку свечу затушил…</a:t>
            </a:r>
          </a:p>
          <a:p>
            <a:r>
              <a:rPr lang="ru-RU" sz="2000" b="1" dirty="0" smtClean="0"/>
              <a:t>Как умел, так и жил, а безгрешных не знает природа. </a:t>
            </a:r>
            <a:endParaRPr lang="ru-RU" sz="2000" b="1"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Rectangle 1"/>
          <p:cNvSpPr>
            <a:spLocks noChangeArrowheads="1"/>
          </p:cNvSpPr>
          <p:nvPr/>
        </p:nvSpPr>
        <p:spPr bwMode="auto">
          <a:xfrm>
            <a:off x="1785918" y="214290"/>
            <a:ext cx="5072098" cy="36933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800" b="1" i="0" u="none" strike="noStrike" cap="none" normalizeH="0" baseline="0" dirty="0" smtClean="0">
                <a:ln>
                  <a:noFill/>
                </a:ln>
                <a:effectLst/>
                <a:latin typeface="Calibri" pitchFamily="34" charset="0"/>
                <a:ea typeface="Times New Roman" pitchFamily="18" charset="0"/>
                <a:cs typeface="Times New Roman" pitchFamily="18" charset="0"/>
              </a:rPr>
              <a:t>СПИСОК ИСПОЛЬЗОВАННОЙ ЛИТЕРАТУРЫ</a:t>
            </a:r>
            <a:endParaRPr kumimoji="0" lang="ru-RU" sz="1800" b="0" i="0" u="none" strike="noStrike" cap="none" normalizeH="0" baseline="0" dirty="0" smtClean="0">
              <a:ln>
                <a:noFill/>
              </a:ln>
              <a:effectLst/>
              <a:latin typeface="Arial" pitchFamily="34" charset="0"/>
            </a:endParaRPr>
          </a:p>
        </p:txBody>
      </p:sp>
      <p:sp>
        <p:nvSpPr>
          <p:cNvPr id="32770" name="Rectangle 2"/>
          <p:cNvSpPr>
            <a:spLocks noChangeArrowheads="1"/>
          </p:cNvSpPr>
          <p:nvPr/>
        </p:nvSpPr>
        <p:spPr bwMode="auto">
          <a:xfrm>
            <a:off x="285720" y="714356"/>
            <a:ext cx="8643998" cy="57861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342900" marR="0" lvl="0" indent="-342900" algn="l" defTabSz="914400" rtl="0" eaLnBrk="1" fontAlgn="base" latinLnBrk="0" hangingPunct="1">
              <a:lnSpc>
                <a:spcPct val="100000"/>
              </a:lnSpc>
              <a:spcBef>
                <a:spcPct val="0"/>
              </a:spcBef>
              <a:spcAft>
                <a:spcPct val="0"/>
              </a:spcAft>
              <a:buClrTx/>
              <a:buSzTx/>
              <a:buFont typeface="+mj-lt"/>
              <a:buAutoNum type="arabicPeriod"/>
              <a:tabLst/>
            </a:pPr>
            <a:r>
              <a:rPr kumimoji="0" lang="ru-RU" sz="1600" b="1" i="0" u="none" strike="noStrike" cap="none" normalizeH="0" baseline="0" dirty="0" smtClean="0">
                <a:ln>
                  <a:noFill/>
                </a:ln>
                <a:effectLst/>
                <a:latin typeface="Calibri" pitchFamily="34" charset="0"/>
                <a:ea typeface="Times New Roman" pitchFamily="18" charset="0"/>
                <a:cs typeface="Times New Roman" pitchFamily="18" charset="0"/>
              </a:rPr>
              <a:t>Андреев, Ю. А. Наша авторская… [Текст] / Ю. А. Андреев. – М. : Мол. гвардия, 1991. – 270 с.</a:t>
            </a:r>
            <a:endParaRPr kumimoji="0" lang="ru-RU" sz="1600" b="0" i="0" u="none" strike="noStrike" cap="none" normalizeH="0" baseline="0" dirty="0" smtClean="0">
              <a:ln>
                <a:noFill/>
              </a:ln>
              <a:effectLst/>
              <a:latin typeface="Arial" pitchFamily="34" charset="0"/>
            </a:endParaRPr>
          </a:p>
          <a:p>
            <a:pPr marL="342900" marR="0" lvl="0" indent="-342900" algn="l" defTabSz="914400" rtl="0" eaLnBrk="0" fontAlgn="base" latinLnBrk="0" hangingPunct="0">
              <a:lnSpc>
                <a:spcPct val="100000"/>
              </a:lnSpc>
              <a:spcBef>
                <a:spcPct val="0"/>
              </a:spcBef>
              <a:spcAft>
                <a:spcPct val="0"/>
              </a:spcAft>
              <a:buClrTx/>
              <a:buSzTx/>
              <a:buFont typeface="+mj-lt"/>
              <a:buAutoNum type="arabicPeriod"/>
              <a:tabLst/>
            </a:pPr>
            <a:r>
              <a:rPr kumimoji="0" lang="ru-RU" sz="1600" b="1" i="0" u="none" strike="noStrike" cap="none" normalizeH="0" baseline="0" dirty="0" smtClean="0">
                <a:ln>
                  <a:noFill/>
                </a:ln>
                <a:effectLst/>
                <a:latin typeface="Calibri" pitchFamily="34" charset="0"/>
                <a:ea typeface="Times New Roman" pitchFamily="18" charset="0"/>
                <a:cs typeface="Times New Roman" pitchFamily="18" charset="0"/>
              </a:rPr>
              <a:t>Визбор, Ю. И. Верю в семиструнную гитару / сост. А. Азаров. – М. : Аргус, 1996. – 416 с.</a:t>
            </a:r>
            <a:endParaRPr kumimoji="0" lang="ru-RU" sz="1600" b="0" i="0" u="none" strike="noStrike" cap="none" normalizeH="0" baseline="0" dirty="0" smtClean="0">
              <a:ln>
                <a:noFill/>
              </a:ln>
              <a:effectLst/>
              <a:latin typeface="Arial" pitchFamily="34" charset="0"/>
            </a:endParaRPr>
          </a:p>
          <a:p>
            <a:pPr marL="342900" marR="0" lvl="0" indent="-342900" algn="l" defTabSz="914400" rtl="0" eaLnBrk="0" fontAlgn="base" latinLnBrk="0" hangingPunct="0">
              <a:lnSpc>
                <a:spcPct val="100000"/>
              </a:lnSpc>
              <a:spcBef>
                <a:spcPct val="0"/>
              </a:spcBef>
              <a:spcAft>
                <a:spcPct val="0"/>
              </a:spcAft>
              <a:buClrTx/>
              <a:buSzTx/>
              <a:buFont typeface="+mj-lt"/>
              <a:buAutoNum type="arabicPeriod"/>
              <a:tabLst/>
            </a:pPr>
            <a:r>
              <a:rPr kumimoji="0" lang="ru-RU" sz="1600" b="1" i="0" u="none" strike="noStrike" cap="none" normalizeH="0" baseline="0" dirty="0" smtClean="0">
                <a:ln>
                  <a:noFill/>
                </a:ln>
                <a:effectLst/>
                <a:latin typeface="Calibri" pitchFamily="34" charset="0"/>
                <a:ea typeface="Times New Roman" pitchFamily="18" charset="0"/>
                <a:cs typeface="Times New Roman" pitchFamily="18" charset="0"/>
              </a:rPr>
              <a:t>Возьмемся за руки, друзья! [Текст] / авт.-сост. Л. П. Беленький. – М. : Мол. гвардия, 1990. – 447 с.</a:t>
            </a:r>
            <a:endParaRPr kumimoji="0" lang="ru-RU" sz="1600" b="0" i="0" u="none" strike="noStrike" cap="none" normalizeH="0" baseline="0" dirty="0" smtClean="0">
              <a:ln>
                <a:noFill/>
              </a:ln>
              <a:effectLst/>
              <a:latin typeface="Arial" pitchFamily="34" charset="0"/>
            </a:endParaRPr>
          </a:p>
          <a:p>
            <a:pPr marL="342900" marR="0" lvl="0" indent="-342900" algn="l" defTabSz="914400" rtl="0" eaLnBrk="0" fontAlgn="base" latinLnBrk="0" hangingPunct="0">
              <a:lnSpc>
                <a:spcPct val="100000"/>
              </a:lnSpc>
              <a:spcBef>
                <a:spcPct val="0"/>
              </a:spcBef>
              <a:spcAft>
                <a:spcPct val="0"/>
              </a:spcAft>
              <a:buClrTx/>
              <a:buSzTx/>
              <a:buFont typeface="+mj-lt"/>
              <a:buAutoNum type="arabicPeriod"/>
              <a:tabLst/>
            </a:pPr>
            <a:r>
              <a:rPr kumimoji="0" lang="ru-RU" sz="1600" b="1" i="0" u="none" strike="noStrike" cap="none" normalizeH="0" baseline="0" dirty="0" smtClean="0">
                <a:ln>
                  <a:noFill/>
                </a:ln>
                <a:effectLst/>
                <a:latin typeface="Calibri" pitchFamily="34" charset="0"/>
                <a:ea typeface="Times New Roman" pitchFamily="18" charset="0"/>
                <a:cs typeface="Times New Roman" pitchFamily="18" charset="0"/>
              </a:rPr>
              <a:t>Возьми гитару [Ноты] : </a:t>
            </a:r>
            <a:r>
              <a:rPr kumimoji="0" lang="ru-RU" sz="1600" b="1" i="0" u="none" strike="noStrike" cap="none" normalizeH="0" baseline="0" dirty="0" err="1" smtClean="0">
                <a:ln>
                  <a:noFill/>
                </a:ln>
                <a:effectLst/>
                <a:latin typeface="Calibri" pitchFamily="34" charset="0"/>
                <a:ea typeface="Times New Roman" pitchFamily="18" charset="0"/>
                <a:cs typeface="Times New Roman" pitchFamily="18" charset="0"/>
              </a:rPr>
              <a:t>Вып</a:t>
            </a:r>
            <a:r>
              <a:rPr kumimoji="0" lang="ru-RU" sz="1600" b="1" i="0" u="none" strike="noStrike" cap="none" normalizeH="0" baseline="0" dirty="0" smtClean="0">
                <a:ln>
                  <a:noFill/>
                </a:ln>
                <a:effectLst/>
                <a:latin typeface="Calibri" pitchFamily="34" charset="0"/>
                <a:ea typeface="Times New Roman" pitchFamily="18" charset="0"/>
                <a:cs typeface="Times New Roman" pitchFamily="18" charset="0"/>
              </a:rPr>
              <a:t>. 24. / сост. П. </a:t>
            </a:r>
            <a:r>
              <a:rPr kumimoji="0" lang="ru-RU" sz="1600" b="1" i="0" u="none" strike="noStrike" cap="none" normalizeH="0" baseline="0" dirty="0" err="1" smtClean="0">
                <a:ln>
                  <a:noFill/>
                </a:ln>
                <a:effectLst/>
                <a:latin typeface="Calibri" pitchFamily="34" charset="0"/>
                <a:ea typeface="Times New Roman" pitchFamily="18" charset="0"/>
                <a:cs typeface="Times New Roman" pitchFamily="18" charset="0"/>
              </a:rPr>
              <a:t>Вещицкий</a:t>
            </a:r>
            <a:r>
              <a:rPr kumimoji="0" lang="ru-RU" sz="1600" b="1" i="0" u="none" strike="noStrike" cap="none" normalizeH="0" baseline="0" dirty="0" smtClean="0">
                <a:ln>
                  <a:noFill/>
                </a:ln>
                <a:effectLst/>
                <a:latin typeface="Calibri" pitchFamily="34" charset="0"/>
                <a:ea typeface="Times New Roman" pitchFamily="18" charset="0"/>
                <a:cs typeface="Times New Roman" pitchFamily="18" charset="0"/>
              </a:rPr>
              <a:t>. – М. : Советский композитор, 1991. – 48 с.</a:t>
            </a:r>
            <a:endParaRPr kumimoji="0" lang="ru-RU" sz="1600" b="0" i="0" u="none" strike="noStrike" cap="none" normalizeH="0" baseline="0" dirty="0" smtClean="0">
              <a:ln>
                <a:noFill/>
              </a:ln>
              <a:effectLst/>
              <a:latin typeface="Arial" pitchFamily="34" charset="0"/>
            </a:endParaRPr>
          </a:p>
          <a:p>
            <a:pPr marL="342900" marR="0" lvl="0" indent="-342900" algn="l" defTabSz="914400" rtl="0" eaLnBrk="0" fontAlgn="base" latinLnBrk="0" hangingPunct="0">
              <a:lnSpc>
                <a:spcPct val="100000"/>
              </a:lnSpc>
              <a:spcBef>
                <a:spcPct val="0"/>
              </a:spcBef>
              <a:spcAft>
                <a:spcPct val="0"/>
              </a:spcAft>
              <a:buClrTx/>
              <a:buSzTx/>
              <a:buFont typeface="+mj-lt"/>
              <a:buAutoNum type="arabicPeriod"/>
              <a:tabLst/>
            </a:pPr>
            <a:r>
              <a:rPr kumimoji="0" lang="ru-RU" sz="1600" b="1" i="0" u="none" strike="noStrike" cap="none" normalizeH="0" baseline="0" dirty="0" smtClean="0">
                <a:ln>
                  <a:noFill/>
                </a:ln>
                <a:effectLst/>
                <a:latin typeface="Calibri" pitchFamily="34" charset="0"/>
                <a:ea typeface="Times New Roman" pitchFamily="18" charset="0"/>
                <a:cs typeface="Times New Roman" pitchFamily="18" charset="0"/>
              </a:rPr>
              <a:t>Высоцкий, В. Стихи и песни [Текст] / сост. С. В. Мага. – М. : Искусство, 1988. – 256 с.</a:t>
            </a:r>
            <a:endParaRPr kumimoji="0" lang="ru-RU" sz="1600" b="0" i="0" u="none" strike="noStrike" cap="none" normalizeH="0" baseline="0" dirty="0" smtClean="0">
              <a:ln>
                <a:noFill/>
              </a:ln>
              <a:effectLst/>
              <a:latin typeface="Arial" pitchFamily="34" charset="0"/>
            </a:endParaRPr>
          </a:p>
          <a:p>
            <a:pPr marL="342900" marR="0" lvl="0" indent="-342900" algn="l" defTabSz="914400" rtl="0" eaLnBrk="0" fontAlgn="base" latinLnBrk="0" hangingPunct="0">
              <a:lnSpc>
                <a:spcPct val="100000"/>
              </a:lnSpc>
              <a:spcBef>
                <a:spcPct val="0"/>
              </a:spcBef>
              <a:spcAft>
                <a:spcPct val="0"/>
              </a:spcAft>
              <a:buClrTx/>
              <a:buSzTx/>
              <a:buFont typeface="+mj-lt"/>
              <a:buAutoNum type="arabicPeriod"/>
              <a:tabLst/>
            </a:pPr>
            <a:r>
              <a:rPr kumimoji="0" lang="ru-RU" sz="1600" b="1" i="0" u="none" strike="noStrike" cap="none" normalizeH="0" baseline="0" dirty="0" smtClean="0">
                <a:ln>
                  <a:noFill/>
                </a:ln>
                <a:effectLst/>
                <a:latin typeface="Calibri" pitchFamily="34" charset="0"/>
                <a:ea typeface="Times New Roman" pitchFamily="18" charset="0"/>
                <a:cs typeface="Times New Roman" pitchFamily="18" charset="0"/>
              </a:rPr>
              <a:t>Любимые песни [Ноты] : Для голоса в </a:t>
            </a:r>
            <a:r>
              <a:rPr kumimoji="0" lang="ru-RU" sz="1600" b="1" i="0" u="none" strike="noStrike" cap="none" normalizeH="0" baseline="0" dirty="0" err="1" smtClean="0">
                <a:ln>
                  <a:noFill/>
                </a:ln>
                <a:effectLst/>
                <a:latin typeface="Calibri" pitchFamily="34" charset="0"/>
                <a:ea typeface="Times New Roman" pitchFamily="18" charset="0"/>
                <a:cs typeface="Times New Roman" pitchFamily="18" charset="0"/>
              </a:rPr>
              <a:t>сопр</a:t>
            </a:r>
            <a:r>
              <a:rPr kumimoji="0" lang="ru-RU" sz="1600" b="1" i="0" u="none" strike="noStrike" cap="none" normalizeH="0" baseline="0" dirty="0" smtClean="0">
                <a:ln>
                  <a:noFill/>
                </a:ln>
                <a:effectLst/>
                <a:latin typeface="Calibri" pitchFamily="34" charset="0"/>
                <a:ea typeface="Times New Roman" pitchFamily="18" charset="0"/>
                <a:cs typeface="Times New Roman" pitchFamily="18" charset="0"/>
              </a:rPr>
              <a:t>. гитары : </a:t>
            </a:r>
            <a:r>
              <a:rPr kumimoji="0" lang="ru-RU" sz="1600" b="1" i="0" u="none" strike="noStrike" cap="none" normalizeH="0" baseline="0" dirty="0" err="1" smtClean="0">
                <a:ln>
                  <a:noFill/>
                </a:ln>
                <a:effectLst/>
                <a:latin typeface="Calibri" pitchFamily="34" charset="0"/>
                <a:ea typeface="Times New Roman" pitchFamily="18" charset="0"/>
                <a:cs typeface="Times New Roman" pitchFamily="18" charset="0"/>
              </a:rPr>
              <a:t>Вып</a:t>
            </a:r>
            <a:r>
              <a:rPr kumimoji="0" lang="ru-RU" sz="1600" b="1" i="0" u="none" strike="noStrike" cap="none" normalizeH="0" baseline="0" dirty="0" smtClean="0">
                <a:ln>
                  <a:noFill/>
                </a:ln>
                <a:effectLst/>
                <a:latin typeface="Calibri" pitchFamily="34" charset="0"/>
                <a:ea typeface="Times New Roman" pitchFamily="18" charset="0"/>
                <a:cs typeface="Times New Roman" pitchFamily="18" charset="0"/>
              </a:rPr>
              <a:t>. 6. / Л. : Музыка.1990. – 54 с.</a:t>
            </a:r>
            <a:endParaRPr kumimoji="0" lang="ru-RU" sz="1600" b="0" i="0" u="none" strike="noStrike" cap="none" normalizeH="0" baseline="0" dirty="0" smtClean="0">
              <a:ln>
                <a:noFill/>
              </a:ln>
              <a:effectLst/>
              <a:latin typeface="Arial" pitchFamily="34" charset="0"/>
            </a:endParaRPr>
          </a:p>
          <a:p>
            <a:pPr marL="342900" marR="0" lvl="0" indent="-342900" algn="l" defTabSz="914400" rtl="0" eaLnBrk="0" fontAlgn="base" latinLnBrk="0" hangingPunct="0">
              <a:lnSpc>
                <a:spcPct val="100000"/>
              </a:lnSpc>
              <a:spcBef>
                <a:spcPct val="0"/>
              </a:spcBef>
              <a:spcAft>
                <a:spcPct val="0"/>
              </a:spcAft>
              <a:buClrTx/>
              <a:buSzTx/>
              <a:buFont typeface="+mj-lt"/>
              <a:buAutoNum type="arabicPeriod"/>
              <a:tabLst/>
            </a:pPr>
            <a:r>
              <a:rPr kumimoji="0" lang="ru-RU" sz="1600" b="1" i="0" u="none" strike="noStrike" cap="none" normalizeH="0" baseline="0" dirty="0" smtClean="0">
                <a:ln>
                  <a:noFill/>
                </a:ln>
                <a:effectLst/>
                <a:latin typeface="Calibri" pitchFamily="34" charset="0"/>
                <a:ea typeface="Times New Roman" pitchFamily="18" charset="0"/>
                <a:cs typeface="Times New Roman" pitchFamily="18" charset="0"/>
              </a:rPr>
              <a:t>Наполним музыкой сердца [Ноты] / сост. М. Я. Володин. – Минск : Беларусь, 1990. – 128 с.</a:t>
            </a:r>
            <a:endParaRPr kumimoji="0" lang="ru-RU" sz="1600" b="0" i="0" u="none" strike="noStrike" cap="none" normalizeH="0" baseline="0" dirty="0" smtClean="0">
              <a:ln>
                <a:noFill/>
              </a:ln>
              <a:effectLst/>
              <a:latin typeface="Arial" pitchFamily="34" charset="0"/>
            </a:endParaRPr>
          </a:p>
          <a:p>
            <a:pPr marL="342900" marR="0" lvl="0" indent="-342900" algn="l" defTabSz="914400" rtl="0" eaLnBrk="0" fontAlgn="base" latinLnBrk="0" hangingPunct="0">
              <a:lnSpc>
                <a:spcPct val="100000"/>
              </a:lnSpc>
              <a:spcBef>
                <a:spcPct val="0"/>
              </a:spcBef>
              <a:spcAft>
                <a:spcPct val="0"/>
              </a:spcAft>
              <a:buClrTx/>
              <a:buSzTx/>
              <a:buFont typeface="+mj-lt"/>
              <a:buAutoNum type="arabicPeriod"/>
              <a:tabLst/>
            </a:pPr>
            <a:r>
              <a:rPr kumimoji="0" lang="ru-RU" sz="1600" b="1" i="0" u="none" strike="noStrike" cap="none" normalizeH="0" baseline="0" dirty="0" smtClean="0">
                <a:ln>
                  <a:noFill/>
                </a:ln>
                <a:effectLst/>
                <a:latin typeface="Calibri" pitchFamily="34" charset="0"/>
                <a:ea typeface="Times New Roman" pitchFamily="18" charset="0"/>
                <a:cs typeface="Times New Roman" pitchFamily="18" charset="0"/>
              </a:rPr>
              <a:t>Наполним музыкой сердца [Ноты] : Антология авторской песни  / сост. Р. Шипов. – М. : Советский композитор, 1989. – 252 с.</a:t>
            </a:r>
            <a:endParaRPr kumimoji="0" lang="ru-RU" sz="1600" b="0" i="0" u="none" strike="noStrike" cap="none" normalizeH="0" baseline="0" dirty="0" smtClean="0">
              <a:ln>
                <a:noFill/>
              </a:ln>
              <a:effectLst/>
              <a:latin typeface="Arial" pitchFamily="34" charset="0"/>
            </a:endParaRPr>
          </a:p>
          <a:p>
            <a:pPr marL="342900" marR="0" lvl="0" indent="-342900" algn="l" defTabSz="914400" rtl="0" eaLnBrk="0" fontAlgn="base" latinLnBrk="0" hangingPunct="0">
              <a:lnSpc>
                <a:spcPct val="100000"/>
              </a:lnSpc>
              <a:spcBef>
                <a:spcPct val="0"/>
              </a:spcBef>
              <a:spcAft>
                <a:spcPct val="0"/>
              </a:spcAft>
              <a:buClrTx/>
              <a:buSzTx/>
              <a:buFont typeface="+mj-lt"/>
              <a:buAutoNum type="arabicPeriod"/>
              <a:tabLst/>
            </a:pPr>
            <a:r>
              <a:rPr kumimoji="0" lang="ru-RU" sz="1600" b="1" i="0" u="none" strike="noStrike" cap="none" normalizeH="0" baseline="0" dirty="0" smtClean="0">
                <a:ln>
                  <a:noFill/>
                </a:ln>
                <a:effectLst/>
                <a:latin typeface="Calibri" pitchFamily="34" charset="0"/>
                <a:ea typeface="Times New Roman" pitchFamily="18" charset="0"/>
                <a:cs typeface="Times New Roman" pitchFamily="18" charset="0"/>
              </a:rPr>
              <a:t>Песни бардов [Ноты] : Вып.1 / сост. В. Модель. – Л. : Советский композитор, 1989. – 80 с.</a:t>
            </a:r>
            <a:endParaRPr kumimoji="0" lang="ru-RU" sz="1600" b="0" i="0" u="none" strike="noStrike" cap="none" normalizeH="0" baseline="0" dirty="0" smtClean="0">
              <a:ln>
                <a:noFill/>
              </a:ln>
              <a:effectLst/>
              <a:latin typeface="Arial" pitchFamily="34" charset="0"/>
            </a:endParaRPr>
          </a:p>
          <a:p>
            <a:pPr marL="342900" marR="0" lvl="0" indent="-342900" algn="l" defTabSz="914400" rtl="0" eaLnBrk="0" fontAlgn="base" latinLnBrk="0" hangingPunct="0">
              <a:lnSpc>
                <a:spcPct val="100000"/>
              </a:lnSpc>
              <a:spcBef>
                <a:spcPct val="0"/>
              </a:spcBef>
              <a:spcAft>
                <a:spcPct val="0"/>
              </a:spcAft>
              <a:buClrTx/>
              <a:buSzTx/>
              <a:buFont typeface="+mj-lt"/>
              <a:buAutoNum type="arabicPeriod"/>
              <a:tabLst/>
            </a:pPr>
            <a:r>
              <a:rPr kumimoji="0" lang="ru-RU" sz="1600" b="1" i="0" u="none" strike="noStrike" cap="none" normalizeH="0" baseline="0" dirty="0" smtClean="0">
                <a:ln>
                  <a:noFill/>
                </a:ln>
                <a:effectLst/>
                <a:latin typeface="Calibri" pitchFamily="34" charset="0"/>
                <a:ea typeface="Times New Roman" pitchFamily="18" charset="0"/>
                <a:cs typeface="Times New Roman" pitchFamily="18" charset="0"/>
              </a:rPr>
              <a:t>Песни Булата Окуджавы [Ноты] / сост. Л. А. Шилов. – М. : музыка, 1989. – 224 с.</a:t>
            </a:r>
            <a:endParaRPr kumimoji="0" lang="ru-RU" sz="1600" b="0" i="0" u="none" strike="noStrike" cap="none" normalizeH="0" baseline="0" dirty="0" smtClean="0">
              <a:ln>
                <a:noFill/>
              </a:ln>
              <a:effectLst/>
              <a:latin typeface="Arial" pitchFamily="34" charset="0"/>
            </a:endParaRPr>
          </a:p>
          <a:p>
            <a:pPr marL="342900" marR="0" lvl="0" indent="-342900" algn="l" defTabSz="914400" rtl="0" eaLnBrk="0" fontAlgn="base" latinLnBrk="0" hangingPunct="0">
              <a:lnSpc>
                <a:spcPct val="100000"/>
              </a:lnSpc>
              <a:spcBef>
                <a:spcPct val="0"/>
              </a:spcBef>
              <a:spcAft>
                <a:spcPct val="0"/>
              </a:spcAft>
              <a:buClrTx/>
              <a:buSzTx/>
              <a:buFont typeface="+mj-lt"/>
              <a:buAutoNum type="arabicPeriod"/>
              <a:tabLst/>
            </a:pPr>
            <a:r>
              <a:rPr kumimoji="0" lang="ru-RU" sz="1600" b="1" i="0" u="none" strike="noStrike" cap="none" normalizeH="0" baseline="0" dirty="0" smtClean="0">
                <a:ln>
                  <a:noFill/>
                </a:ln>
                <a:effectLst/>
                <a:latin typeface="Calibri" pitchFamily="34" charset="0"/>
                <a:ea typeface="Times New Roman" pitchFamily="18" charset="0"/>
                <a:cs typeface="Times New Roman" pitchFamily="18" charset="0"/>
              </a:rPr>
              <a:t>Песни Владимира Высоцкого [Ноты] / ред. Т. Кий. – СПб. : Композитор, 2006. – 55 с.</a:t>
            </a:r>
            <a:endParaRPr kumimoji="0" lang="ru-RU" sz="1600" b="0" i="0" u="none" strike="noStrike" cap="none" normalizeH="0" baseline="0" dirty="0" smtClean="0">
              <a:ln>
                <a:noFill/>
              </a:ln>
              <a:effectLst/>
              <a:latin typeface="Arial" pitchFamily="34" charset="0"/>
            </a:endParaRPr>
          </a:p>
          <a:p>
            <a:pPr marL="342900" marR="0" lvl="0" indent="-342900" algn="l" defTabSz="914400" rtl="0" eaLnBrk="0" fontAlgn="base" latinLnBrk="0" hangingPunct="0">
              <a:lnSpc>
                <a:spcPct val="100000"/>
              </a:lnSpc>
              <a:spcBef>
                <a:spcPct val="0"/>
              </a:spcBef>
              <a:spcAft>
                <a:spcPct val="0"/>
              </a:spcAft>
              <a:buClrTx/>
              <a:buSzTx/>
              <a:buFont typeface="+mj-lt"/>
              <a:buAutoNum type="arabicPeriod"/>
              <a:tabLst/>
            </a:pPr>
            <a:r>
              <a:rPr kumimoji="0" lang="ru-RU" sz="1600" b="1" i="0" u="none" strike="noStrike" cap="none" normalizeH="0" baseline="0" dirty="0" smtClean="0">
                <a:ln>
                  <a:noFill/>
                </a:ln>
                <a:effectLst/>
                <a:latin typeface="Calibri" pitchFamily="34" charset="0"/>
                <a:ea typeface="Times New Roman" pitchFamily="18" charset="0"/>
                <a:cs typeface="Times New Roman" pitchFamily="18" charset="0"/>
              </a:rPr>
              <a:t>Песня 88 [Ноты] : </a:t>
            </a:r>
            <a:r>
              <a:rPr kumimoji="0" lang="ru-RU" sz="1600" b="1" i="0" u="none" strike="noStrike" cap="none" normalizeH="0" baseline="0" dirty="0" err="1" smtClean="0">
                <a:ln>
                  <a:noFill/>
                </a:ln>
                <a:effectLst/>
                <a:latin typeface="Calibri" pitchFamily="34" charset="0"/>
                <a:ea typeface="Times New Roman" pitchFamily="18" charset="0"/>
                <a:cs typeface="Times New Roman" pitchFamily="18" charset="0"/>
              </a:rPr>
              <a:t>Вып</a:t>
            </a:r>
            <a:r>
              <a:rPr kumimoji="0" lang="ru-RU" sz="1600" b="1" i="0" u="none" strike="noStrike" cap="none" normalizeH="0" baseline="0" dirty="0" smtClean="0">
                <a:ln>
                  <a:noFill/>
                </a:ln>
                <a:effectLst/>
                <a:latin typeface="Calibri" pitchFamily="34" charset="0"/>
                <a:ea typeface="Times New Roman" pitchFamily="18" charset="0"/>
                <a:cs typeface="Times New Roman" pitchFamily="18" charset="0"/>
              </a:rPr>
              <a:t>. 8. / ред. С. Мага. – М. : Советский композитор, 1988. – 39 с.</a:t>
            </a:r>
            <a:endParaRPr kumimoji="0" lang="ru-RU" sz="1600" b="0" i="0" u="none" strike="noStrike" cap="none" normalizeH="0" baseline="0" dirty="0" smtClean="0">
              <a:ln>
                <a:noFill/>
              </a:ln>
              <a:effectLst/>
              <a:latin typeface="Arial" pitchFamily="34" charset="0"/>
            </a:endParaRPr>
          </a:p>
          <a:p>
            <a:pPr marL="342900" marR="0" lvl="0" indent="-342900" algn="l" defTabSz="914400" rtl="0" eaLnBrk="0" fontAlgn="base" latinLnBrk="0" hangingPunct="0">
              <a:lnSpc>
                <a:spcPct val="100000"/>
              </a:lnSpc>
              <a:spcBef>
                <a:spcPct val="0"/>
              </a:spcBef>
              <a:spcAft>
                <a:spcPct val="0"/>
              </a:spcAft>
              <a:buClrTx/>
              <a:buSzTx/>
              <a:buFont typeface="+mj-lt"/>
              <a:buAutoNum type="arabicPeriod"/>
              <a:tabLst/>
            </a:pPr>
            <a:r>
              <a:rPr kumimoji="0" lang="ru-RU" sz="1600" b="1" i="0" u="none" strike="noStrike" cap="none" normalizeH="0" baseline="0" dirty="0" smtClean="0">
                <a:ln>
                  <a:noFill/>
                </a:ln>
                <a:effectLst/>
                <a:latin typeface="Calibri" pitchFamily="34" charset="0"/>
                <a:ea typeface="Times New Roman" pitchFamily="18" charset="0"/>
                <a:cs typeface="Times New Roman" pitchFamily="18" charset="0"/>
              </a:rPr>
              <a:t>Песня 89 [Ноты] : </a:t>
            </a:r>
            <a:r>
              <a:rPr kumimoji="0" lang="ru-RU" sz="1600" b="1" i="0" u="none" strike="noStrike" cap="none" normalizeH="0" baseline="0" dirty="0" err="1" smtClean="0">
                <a:ln>
                  <a:noFill/>
                </a:ln>
                <a:effectLst/>
                <a:latin typeface="Calibri" pitchFamily="34" charset="0"/>
                <a:ea typeface="Times New Roman" pitchFamily="18" charset="0"/>
                <a:cs typeface="Times New Roman" pitchFamily="18" charset="0"/>
              </a:rPr>
              <a:t>Вып</a:t>
            </a:r>
            <a:r>
              <a:rPr kumimoji="0" lang="ru-RU" sz="1600" b="1" i="0" u="none" strike="noStrike" cap="none" normalizeH="0" baseline="0" dirty="0" smtClean="0">
                <a:ln>
                  <a:noFill/>
                </a:ln>
                <a:effectLst/>
                <a:latin typeface="Calibri" pitchFamily="34" charset="0"/>
                <a:ea typeface="Times New Roman" pitchFamily="18" charset="0"/>
                <a:cs typeface="Times New Roman" pitchFamily="18" charset="0"/>
              </a:rPr>
              <a:t>. 4. / ред. С. Мага. – М. : Советский композитор, 1989. – 32 с.</a:t>
            </a:r>
            <a:endParaRPr kumimoji="0" lang="ru-RU" sz="1600" b="0" i="0" u="none" strike="noStrike" cap="none" normalizeH="0" baseline="0" dirty="0" smtClean="0">
              <a:ln>
                <a:noFill/>
              </a:ln>
              <a:effectLst/>
              <a:latin typeface="Arial" pitchFamily="34" charset="0"/>
            </a:endParaRPr>
          </a:p>
          <a:p>
            <a:pPr marL="342900" marR="0" lvl="0" indent="-342900" algn="l" defTabSz="914400" rtl="0" eaLnBrk="0" fontAlgn="base" latinLnBrk="0" hangingPunct="0">
              <a:lnSpc>
                <a:spcPct val="100000"/>
              </a:lnSpc>
              <a:spcBef>
                <a:spcPct val="0"/>
              </a:spcBef>
              <a:spcAft>
                <a:spcPct val="0"/>
              </a:spcAft>
              <a:buClrTx/>
              <a:buSzTx/>
              <a:buFont typeface="+mj-lt"/>
              <a:buAutoNum type="arabicPeriod"/>
              <a:tabLst/>
            </a:pPr>
            <a:r>
              <a:rPr kumimoji="0" lang="ru-RU" sz="1600" b="1" i="0" u="none" strike="noStrike" cap="none" normalizeH="0" baseline="0" dirty="0" smtClean="0">
                <a:ln>
                  <a:noFill/>
                </a:ln>
                <a:effectLst/>
                <a:latin typeface="Calibri" pitchFamily="34" charset="0"/>
                <a:ea typeface="Times New Roman" pitchFamily="18" charset="0"/>
                <a:cs typeface="Times New Roman" pitchFamily="18" charset="0"/>
              </a:rPr>
              <a:t>Песня 89 [Ноты] : </a:t>
            </a:r>
            <a:r>
              <a:rPr kumimoji="0" lang="ru-RU" sz="1600" b="1" i="0" u="none" strike="noStrike" cap="none" normalizeH="0" baseline="0" dirty="0" err="1" smtClean="0">
                <a:ln>
                  <a:noFill/>
                </a:ln>
                <a:effectLst/>
                <a:latin typeface="Calibri" pitchFamily="34" charset="0"/>
                <a:ea typeface="Times New Roman" pitchFamily="18" charset="0"/>
                <a:cs typeface="Times New Roman" pitchFamily="18" charset="0"/>
              </a:rPr>
              <a:t>Вып</a:t>
            </a:r>
            <a:r>
              <a:rPr kumimoji="0" lang="ru-RU" sz="1600" b="1" i="0" u="none" strike="noStrike" cap="none" normalizeH="0" baseline="0" dirty="0" smtClean="0">
                <a:ln>
                  <a:noFill/>
                </a:ln>
                <a:effectLst/>
                <a:latin typeface="Calibri" pitchFamily="34" charset="0"/>
                <a:ea typeface="Times New Roman" pitchFamily="18" charset="0"/>
                <a:cs typeface="Times New Roman" pitchFamily="18" charset="0"/>
              </a:rPr>
              <a:t>. 7. / ред. С. Мага. – М. : Советский композитор, 1989. – 39 с.</a:t>
            </a:r>
            <a:endParaRPr kumimoji="0" lang="ru-RU" sz="1600" b="0" i="0" u="none" strike="noStrike" cap="none" normalizeH="0" baseline="0" dirty="0" smtClean="0">
              <a:ln>
                <a:noFill/>
              </a:ln>
              <a:effectLst/>
              <a:latin typeface="Arial" pitchFamily="34" charset="0"/>
            </a:endParaRPr>
          </a:p>
          <a:p>
            <a:pPr marL="342900" marR="0" lvl="0" indent="-342900" algn="l" defTabSz="914400" rtl="0" eaLnBrk="0" fontAlgn="base" latinLnBrk="0" hangingPunct="0">
              <a:lnSpc>
                <a:spcPct val="100000"/>
              </a:lnSpc>
              <a:spcBef>
                <a:spcPct val="0"/>
              </a:spcBef>
              <a:spcAft>
                <a:spcPct val="0"/>
              </a:spcAft>
              <a:buClrTx/>
              <a:buSzTx/>
              <a:buFont typeface="+mj-lt"/>
              <a:buAutoNum type="arabicPeriod"/>
              <a:tabLst/>
            </a:pPr>
            <a:r>
              <a:rPr kumimoji="0" lang="ru-RU" sz="1600" b="1" i="0" u="none" strike="noStrike" cap="none" normalizeH="0" baseline="0" dirty="0" smtClean="0">
                <a:ln>
                  <a:noFill/>
                </a:ln>
                <a:effectLst/>
                <a:latin typeface="Calibri" pitchFamily="34" charset="0"/>
                <a:ea typeface="Times New Roman" pitchFamily="18" charset="0"/>
                <a:cs typeface="Times New Roman" pitchFamily="18" charset="0"/>
              </a:rPr>
              <a:t>Песня 90 [Ноты] : </a:t>
            </a:r>
            <a:r>
              <a:rPr kumimoji="0" lang="ru-RU" sz="1600" b="1" i="0" u="none" strike="noStrike" cap="none" normalizeH="0" baseline="0" dirty="0" err="1" smtClean="0">
                <a:ln>
                  <a:noFill/>
                </a:ln>
                <a:effectLst/>
                <a:latin typeface="Calibri" pitchFamily="34" charset="0"/>
                <a:ea typeface="Times New Roman" pitchFamily="18" charset="0"/>
                <a:cs typeface="Times New Roman" pitchFamily="18" charset="0"/>
              </a:rPr>
              <a:t>Вып</a:t>
            </a:r>
            <a:r>
              <a:rPr kumimoji="0" lang="ru-RU" sz="1600" b="1" i="0" u="none" strike="noStrike" cap="none" normalizeH="0" baseline="0" dirty="0" smtClean="0">
                <a:ln>
                  <a:noFill/>
                </a:ln>
                <a:effectLst/>
                <a:latin typeface="Calibri" pitchFamily="34" charset="0"/>
                <a:ea typeface="Times New Roman" pitchFamily="18" charset="0"/>
                <a:cs typeface="Times New Roman" pitchFamily="18" charset="0"/>
              </a:rPr>
              <a:t>. 11. / ред. С. Мага. – М. : Советский композитор, 1990. – 40 с.</a:t>
            </a:r>
            <a:endParaRPr kumimoji="0" lang="ru-RU" sz="1600" b="0" i="0" u="none" strike="noStrike" cap="none" normalizeH="0" baseline="0" dirty="0" smtClean="0">
              <a:ln>
                <a:noFill/>
              </a:ln>
              <a:effectLst/>
              <a:latin typeface="Arial" pitchFamily="34" charset="0"/>
            </a:endParaRPr>
          </a:p>
          <a:p>
            <a:pPr marL="342900" marR="0" lvl="0" indent="-342900" algn="l" defTabSz="914400" rtl="0" eaLnBrk="0" fontAlgn="base" latinLnBrk="0" hangingPunct="0">
              <a:lnSpc>
                <a:spcPct val="100000"/>
              </a:lnSpc>
              <a:spcBef>
                <a:spcPct val="0"/>
              </a:spcBef>
              <a:spcAft>
                <a:spcPct val="0"/>
              </a:spcAft>
              <a:buClrTx/>
              <a:buSzTx/>
              <a:buFont typeface="+mj-lt"/>
              <a:buAutoNum type="arabicPeriod"/>
              <a:tabLst/>
            </a:pPr>
            <a:r>
              <a:rPr kumimoji="0" lang="ru-RU" sz="1600" b="1" i="0" u="none" strike="noStrike" cap="none" normalizeH="0" baseline="0" dirty="0" smtClean="0">
                <a:ln>
                  <a:noFill/>
                </a:ln>
                <a:effectLst/>
                <a:latin typeface="Calibri" pitchFamily="34" charset="0"/>
                <a:ea typeface="Times New Roman" pitchFamily="18" charset="0"/>
                <a:cs typeface="Times New Roman" pitchFamily="18" charset="0"/>
              </a:rPr>
              <a:t>С добрым утром! [Ноты] : Песни популярных радио и телепередач : </a:t>
            </a:r>
            <a:r>
              <a:rPr kumimoji="0" lang="ru-RU" sz="1600" b="1" i="0" u="none" strike="noStrike" cap="none" normalizeH="0" baseline="0" dirty="0" err="1" smtClean="0">
                <a:ln>
                  <a:noFill/>
                </a:ln>
                <a:effectLst/>
                <a:latin typeface="Calibri" pitchFamily="34" charset="0"/>
                <a:ea typeface="Times New Roman" pitchFamily="18" charset="0"/>
                <a:cs typeface="Times New Roman" pitchFamily="18" charset="0"/>
              </a:rPr>
              <a:t>Вып</a:t>
            </a:r>
            <a:r>
              <a:rPr kumimoji="0" lang="ru-RU" sz="1600" b="1" i="0" u="none" strike="noStrike" cap="none" normalizeH="0" baseline="0" dirty="0" smtClean="0">
                <a:ln>
                  <a:noFill/>
                </a:ln>
                <a:effectLst/>
                <a:latin typeface="Calibri" pitchFamily="34" charset="0"/>
                <a:ea typeface="Times New Roman" pitchFamily="18" charset="0"/>
                <a:cs typeface="Times New Roman" pitchFamily="18" charset="0"/>
              </a:rPr>
              <a:t>. 3. / сост. В. Бекетова. – М. : Советский композитор, 1991. – 79 с.</a:t>
            </a:r>
            <a:endParaRPr kumimoji="0" lang="ru-RU" sz="1600" b="0" i="0" u="none" strike="noStrike" cap="none" normalizeH="0" baseline="0" dirty="0" smtClean="0">
              <a:ln>
                <a:noFill/>
              </a:ln>
              <a:effectLst/>
              <a:latin typeface="Arial" pitchFamily="34" charset="0"/>
            </a:endParaRPr>
          </a:p>
          <a:p>
            <a:pPr marL="342900" marR="0" lvl="0" indent="-342900" algn="l" defTabSz="914400" rtl="0" eaLnBrk="0" fontAlgn="base" latinLnBrk="0" hangingPunct="0">
              <a:lnSpc>
                <a:spcPct val="100000"/>
              </a:lnSpc>
              <a:spcBef>
                <a:spcPct val="0"/>
              </a:spcBef>
              <a:spcAft>
                <a:spcPct val="0"/>
              </a:spcAft>
              <a:buClrTx/>
              <a:buSzTx/>
              <a:buFont typeface="+mj-lt"/>
              <a:buAutoNum type="arabicPeriod"/>
              <a:tabLst/>
            </a:pPr>
            <a:r>
              <a:rPr kumimoji="0" lang="ru-RU" sz="1600" b="1" i="0" u="none" strike="noStrike" cap="none" normalizeH="0" baseline="0" dirty="0" err="1" smtClean="0">
                <a:ln>
                  <a:noFill/>
                </a:ln>
                <a:effectLst/>
                <a:latin typeface="Calibri" pitchFamily="34" charset="0"/>
                <a:ea typeface="Times New Roman" pitchFamily="18" charset="0"/>
                <a:cs typeface="Times New Roman" pitchFamily="18" charset="0"/>
              </a:rPr>
              <a:t>Солдатенков</a:t>
            </a:r>
            <a:r>
              <a:rPr kumimoji="0" lang="ru-RU" sz="1600" b="1" i="0" u="none" strike="noStrike" cap="none" normalizeH="0" baseline="0" dirty="0" smtClean="0">
                <a:ln>
                  <a:noFill/>
                </a:ln>
                <a:effectLst/>
                <a:latin typeface="Calibri" pitchFamily="34" charset="0"/>
                <a:ea typeface="Times New Roman" pitchFamily="18" charset="0"/>
                <a:cs typeface="Times New Roman" pitchFamily="18" charset="0"/>
              </a:rPr>
              <a:t>, П. Владимир Высоцкий  [Текст] / П. </a:t>
            </a:r>
            <a:r>
              <a:rPr kumimoji="0" lang="ru-RU" sz="1600" b="1" i="0" u="none" strike="noStrike" cap="none" normalizeH="0" baseline="0" dirty="0" err="1" smtClean="0">
                <a:ln>
                  <a:noFill/>
                </a:ln>
                <a:effectLst/>
                <a:latin typeface="Calibri" pitchFamily="34" charset="0"/>
                <a:ea typeface="Times New Roman" pitchFamily="18" charset="0"/>
                <a:cs typeface="Times New Roman" pitchFamily="18" charset="0"/>
              </a:rPr>
              <a:t>Солдатенков</a:t>
            </a:r>
            <a:r>
              <a:rPr kumimoji="0" lang="ru-RU" sz="1600" b="1" i="0" u="none" strike="noStrike" cap="none" normalizeH="0" baseline="0" dirty="0" smtClean="0">
                <a:ln>
                  <a:noFill/>
                </a:ln>
                <a:effectLst/>
                <a:latin typeface="Calibri" pitchFamily="34" charset="0"/>
                <a:ea typeface="Times New Roman" pitchFamily="18" charset="0"/>
                <a:cs typeface="Times New Roman" pitchFamily="18" charset="0"/>
              </a:rPr>
              <a:t>. – М. : Олимп; Смоленск : </a:t>
            </a:r>
            <a:r>
              <a:rPr kumimoji="0" lang="ru-RU" sz="1600" b="1" i="0" u="none" strike="noStrike" cap="none" normalizeH="0" baseline="0" dirty="0" err="1" smtClean="0">
                <a:ln>
                  <a:noFill/>
                </a:ln>
                <a:effectLst/>
                <a:latin typeface="Calibri" pitchFamily="34" charset="0"/>
                <a:ea typeface="Times New Roman" pitchFamily="18" charset="0"/>
                <a:cs typeface="Times New Roman" pitchFamily="18" charset="0"/>
              </a:rPr>
              <a:t>Русич</a:t>
            </a:r>
            <a:r>
              <a:rPr kumimoji="0" lang="ru-RU" sz="1600" b="1" i="0" u="none" strike="noStrike" cap="none" normalizeH="0" baseline="0" dirty="0" smtClean="0">
                <a:ln>
                  <a:noFill/>
                </a:ln>
                <a:effectLst/>
                <a:latin typeface="Calibri" pitchFamily="34" charset="0"/>
                <a:ea typeface="Times New Roman" pitchFamily="18" charset="0"/>
                <a:cs typeface="Times New Roman" pitchFamily="18" charset="0"/>
              </a:rPr>
              <a:t>, 1999. – 480 с.</a:t>
            </a:r>
            <a:endParaRPr kumimoji="0" lang="ru-RU" sz="1600" b="0" i="0" u="none" strike="noStrike" cap="none" normalizeH="0" baseline="0" dirty="0" smtClean="0">
              <a:ln>
                <a:noFill/>
              </a:ln>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sz="1800" b="0" i="0" u="none" strike="noStrike" cap="none" normalizeH="0" baseline="0" dirty="0" smtClean="0">
              <a:ln>
                <a:noFill/>
              </a:ln>
              <a:solidFill>
                <a:srgbClr val="C00000"/>
              </a:solidFill>
              <a:effectLst/>
              <a:latin typeface="Arial"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descr="выс0002.JPG"/>
          <p:cNvPicPr>
            <a:picLocks noChangeAspect="1"/>
          </p:cNvPicPr>
          <p:nvPr/>
        </p:nvPicPr>
        <p:blipFill>
          <a:blip r:embed="rId2" cstate="email"/>
          <a:srcRect/>
          <a:stretch>
            <a:fillRect/>
          </a:stretch>
        </p:blipFill>
        <p:spPr>
          <a:xfrm>
            <a:off x="5429256" y="1000108"/>
            <a:ext cx="2858701" cy="4653373"/>
          </a:xfrm>
          <a:prstGeom prst="rect">
            <a:avLst/>
          </a:prstGeom>
          <a:ln w="28575">
            <a:solidFill>
              <a:srgbClr val="B40000"/>
            </a:solidFill>
          </a:ln>
        </p:spPr>
      </p:pic>
      <p:sp>
        <p:nvSpPr>
          <p:cNvPr id="3073" name="Rectangle 1"/>
          <p:cNvSpPr>
            <a:spLocks noChangeArrowheads="1"/>
          </p:cNvSpPr>
          <p:nvPr/>
        </p:nvSpPr>
        <p:spPr bwMode="auto">
          <a:xfrm>
            <a:off x="1000100" y="857232"/>
            <a:ext cx="3786214" cy="517064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2200" b="1" i="1" u="none" strike="noStrike" cap="none" normalizeH="0" baseline="0" dirty="0" smtClean="0">
                <a:ln>
                  <a:noFill/>
                </a:ln>
                <a:solidFill>
                  <a:srgbClr val="B40000"/>
                </a:solidFill>
                <a:effectLst/>
                <a:latin typeface="Calibri" pitchFamily="34" charset="0"/>
                <a:ea typeface="Times New Roman" pitchFamily="18" charset="0"/>
                <a:cs typeface="Times New Roman" pitchFamily="18" charset="0"/>
              </a:rPr>
              <a:t>При жизни его официально не печатали. </a:t>
            </a:r>
            <a:r>
              <a:rPr kumimoji="0" lang="ru-RU" sz="2200" b="1" i="1" u="none" strike="noStrike" cap="none" normalizeH="0" baseline="0" dirty="0" err="1" smtClean="0">
                <a:ln>
                  <a:noFill/>
                </a:ln>
                <a:solidFill>
                  <a:srgbClr val="B40000"/>
                </a:solidFill>
                <a:effectLst/>
                <a:latin typeface="Calibri" pitchFamily="34" charset="0"/>
                <a:ea typeface="Times New Roman" pitchFamily="18" charset="0"/>
                <a:cs typeface="Times New Roman" pitchFamily="18" charset="0"/>
              </a:rPr>
              <a:t>Полузапретная</a:t>
            </a:r>
            <a:r>
              <a:rPr kumimoji="0" lang="ru-RU" sz="2200" b="1" i="1" u="none" strike="noStrike" cap="none" normalizeH="0" baseline="0" dirty="0" smtClean="0">
                <a:ln>
                  <a:noFill/>
                </a:ln>
                <a:solidFill>
                  <a:srgbClr val="B40000"/>
                </a:solidFill>
                <a:effectLst/>
                <a:latin typeface="Calibri" pitchFamily="34" charset="0"/>
                <a:ea typeface="Times New Roman" pitchFamily="18" charset="0"/>
                <a:cs typeface="Times New Roman" pitchFamily="18" charset="0"/>
              </a:rPr>
              <a:t> личность. А сегодня у него наибольшая среди всех бардов фонотека записей. Гражданским нервом его творчества была правдивость. Это был человек, богато одаренный чувством юмора, и целые циклы лукавых и </a:t>
            </a:r>
            <a:r>
              <a:rPr kumimoji="0" lang="ru-RU" sz="2200" b="1" i="1" u="none" strike="noStrike" cap="none" normalizeH="0" baseline="0" dirty="0" err="1" smtClean="0">
                <a:ln>
                  <a:noFill/>
                </a:ln>
                <a:solidFill>
                  <a:srgbClr val="B40000"/>
                </a:solidFill>
                <a:effectLst/>
                <a:latin typeface="Calibri" pitchFamily="34" charset="0"/>
                <a:ea typeface="Times New Roman" pitchFamily="18" charset="0"/>
                <a:cs typeface="Times New Roman" pitchFamily="18" charset="0"/>
              </a:rPr>
              <a:t>распотешных</a:t>
            </a:r>
            <a:r>
              <a:rPr kumimoji="0" lang="ru-RU" sz="2200" b="1" i="1" u="none" strike="noStrike" cap="none" normalizeH="0" baseline="0" dirty="0" smtClean="0">
                <a:ln>
                  <a:noFill/>
                </a:ln>
                <a:solidFill>
                  <a:srgbClr val="B40000"/>
                </a:solidFill>
                <a:effectLst/>
                <a:latin typeface="Calibri" pitchFamily="34" charset="0"/>
                <a:ea typeface="Times New Roman" pitchFamily="18" charset="0"/>
                <a:cs typeface="Times New Roman" pitchFamily="18" charset="0"/>
              </a:rPr>
              <a:t> песен </a:t>
            </a:r>
            <a:r>
              <a:rPr kumimoji="0" lang="ru-RU" sz="2200" b="1" i="1" u="none" strike="noStrike" cap="none" normalizeH="0" baseline="0" dirty="0" smtClean="0">
                <a:ln>
                  <a:noFill/>
                </a:ln>
                <a:solidFill>
                  <a:srgbClr val="B40000"/>
                </a:solidFill>
                <a:effectLst/>
                <a:latin typeface="Calibri" pitchFamily="34" charset="0"/>
                <a:ea typeface="Times New Roman" pitchFamily="18" charset="0"/>
                <a:cs typeface="Times New Roman" pitchFamily="18" charset="0"/>
              </a:rPr>
              <a:t>создавал </a:t>
            </a:r>
            <a:r>
              <a:rPr kumimoji="0" lang="ru-RU" sz="2200" b="1" i="1" u="none" strike="noStrike" cap="none" normalizeH="0" baseline="0" dirty="0" smtClean="0">
                <a:ln>
                  <a:noFill/>
                </a:ln>
                <a:solidFill>
                  <a:srgbClr val="B40000"/>
                </a:solidFill>
                <a:effectLst/>
                <a:latin typeface="Calibri" pitchFamily="34" charset="0"/>
                <a:ea typeface="Times New Roman" pitchFamily="18" charset="0"/>
                <a:cs typeface="Times New Roman" pitchFamily="18" charset="0"/>
              </a:rPr>
              <a:t>он одновременно с теми, которые окрашены в трагические тона.</a:t>
            </a:r>
            <a:endParaRPr kumimoji="0" lang="ru-RU" sz="2200" b="0" i="0" u="none" strike="noStrike" cap="none" normalizeH="0" baseline="0" dirty="0" smtClean="0">
              <a:ln>
                <a:noFill/>
              </a:ln>
              <a:solidFill>
                <a:srgbClr val="B40000"/>
              </a:solidFill>
              <a:effectLst/>
              <a:latin typeface="Arial"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descr="Рисунок4.jpg"/>
          <p:cNvPicPr>
            <a:picLocks noChangeAspect="1"/>
          </p:cNvPicPr>
          <p:nvPr/>
        </p:nvPicPr>
        <p:blipFill>
          <a:blip r:embed="rId2"/>
          <a:stretch>
            <a:fillRect/>
          </a:stretch>
        </p:blipFill>
        <p:spPr>
          <a:xfrm>
            <a:off x="857224" y="500042"/>
            <a:ext cx="3181350" cy="4943475"/>
          </a:xfrm>
          <a:prstGeom prst="rect">
            <a:avLst/>
          </a:prstGeom>
        </p:spPr>
        <p:style>
          <a:lnRef idx="2">
            <a:schemeClr val="accent2"/>
          </a:lnRef>
          <a:fillRef idx="1">
            <a:schemeClr val="lt1"/>
          </a:fillRef>
          <a:effectRef idx="0">
            <a:schemeClr val="accent2"/>
          </a:effectRef>
          <a:fontRef idx="minor">
            <a:schemeClr val="dk1"/>
          </a:fontRef>
        </p:style>
      </p:pic>
      <p:sp>
        <p:nvSpPr>
          <p:cNvPr id="2049" name="Rectangle 1"/>
          <p:cNvSpPr>
            <a:spLocks noChangeArrowheads="1"/>
          </p:cNvSpPr>
          <p:nvPr/>
        </p:nvSpPr>
        <p:spPr bwMode="auto">
          <a:xfrm>
            <a:off x="4572000" y="1071546"/>
            <a:ext cx="4071966" cy="313932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2200" b="1" i="1" u="none" strike="noStrike" cap="none" normalizeH="0" baseline="0" dirty="0" smtClean="0">
                <a:ln>
                  <a:noFill/>
                </a:ln>
                <a:solidFill>
                  <a:srgbClr val="B40000"/>
                </a:solidFill>
                <a:effectLst/>
                <a:latin typeface="Calibri" pitchFamily="34" charset="0"/>
                <a:ea typeface="Times New Roman" pitchFamily="18" charset="0"/>
                <a:cs typeface="Times New Roman" pitchFamily="18" charset="0"/>
              </a:rPr>
              <a:t>Сам Высоцкий с абсолютной точностью определил суть и смысл своего творчества: </a:t>
            </a:r>
          </a:p>
          <a:p>
            <a:pPr marL="0" marR="0" lvl="0" indent="0" algn="ctr" defTabSz="914400" rtl="0" eaLnBrk="0" fontAlgn="base" latinLnBrk="0" hangingPunct="0">
              <a:lnSpc>
                <a:spcPct val="100000"/>
              </a:lnSpc>
              <a:spcBef>
                <a:spcPct val="0"/>
              </a:spcBef>
              <a:spcAft>
                <a:spcPct val="0"/>
              </a:spcAft>
              <a:buClrTx/>
              <a:buSzTx/>
              <a:buFontTx/>
              <a:buNone/>
              <a:tabLst/>
            </a:pPr>
            <a:r>
              <a:rPr kumimoji="0" lang="ru-RU" sz="2200" b="1" i="1" u="none" strike="noStrike" cap="none" normalizeH="0" baseline="0" dirty="0" smtClean="0">
                <a:ln>
                  <a:noFill/>
                </a:ln>
                <a:solidFill>
                  <a:srgbClr val="B40000"/>
                </a:solidFill>
                <a:effectLst/>
                <a:latin typeface="Calibri" pitchFamily="34" charset="0"/>
                <a:ea typeface="Times New Roman" pitchFamily="18" charset="0"/>
                <a:cs typeface="Times New Roman" pitchFamily="18" charset="0"/>
              </a:rPr>
              <a:t>«Песни я пишу на разные сюжеты. У меня есть серии песен на военную тему, спортивные, сказочные, лирические. А тема моих песен одна – жизнь». </a:t>
            </a:r>
            <a:endParaRPr kumimoji="0" lang="ru-RU" sz="2200" b="0" i="0" u="none" strike="noStrike" cap="none" normalizeH="0" baseline="0" dirty="0" smtClean="0">
              <a:ln>
                <a:noFill/>
              </a:ln>
              <a:solidFill>
                <a:srgbClr val="B40000"/>
              </a:solidFill>
              <a:effectLst/>
              <a:latin typeface="Arial"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571472" y="1500174"/>
            <a:ext cx="3357586" cy="3477875"/>
          </a:xfrm>
          <a:prstGeom prst="rect">
            <a:avLst/>
          </a:prstGeom>
        </p:spPr>
        <p:txBody>
          <a:bodyPr wrap="square">
            <a:spAutoFit/>
          </a:bodyPr>
          <a:lstStyle/>
          <a:p>
            <a:pPr algn="ctr"/>
            <a:r>
              <a:rPr lang="ru-RU" sz="2200" b="1" i="1" dirty="0" smtClean="0">
                <a:solidFill>
                  <a:srgbClr val="B40000"/>
                </a:solidFill>
                <a:latin typeface="Calibri" pitchFamily="34" charset="0"/>
                <a:ea typeface="Times New Roman" pitchFamily="18" charset="0"/>
                <a:cs typeface="Times New Roman" pitchFamily="18" charset="0"/>
              </a:rPr>
              <a:t>Писать песни он начал еще будучи студентом, но исполнять на </a:t>
            </a:r>
            <a:r>
              <a:rPr lang="ru-RU" sz="2200" b="1" i="1" dirty="0" smtClean="0">
                <a:solidFill>
                  <a:srgbClr val="B40000"/>
                </a:solidFill>
                <a:latin typeface="Calibri" pitchFamily="34" charset="0"/>
                <a:ea typeface="Times New Roman" pitchFamily="18" charset="0"/>
                <a:cs typeface="Times New Roman" pitchFamily="18" charset="0"/>
              </a:rPr>
              <a:t>публику –  </a:t>
            </a:r>
            <a:r>
              <a:rPr lang="ru-RU" sz="2200" b="1" i="1" dirty="0" smtClean="0">
                <a:solidFill>
                  <a:srgbClr val="B40000"/>
                </a:solidFill>
                <a:latin typeface="Calibri" pitchFamily="34" charset="0"/>
                <a:ea typeface="Times New Roman" pitchFamily="18" charset="0"/>
                <a:cs typeface="Times New Roman" pitchFamily="18" charset="0"/>
              </a:rPr>
              <a:t>только в театре на Таганке. Он сочиняет в этот период свои военные песни: «Братские могилы», «Высота», «Падали звезды» и другие.</a:t>
            </a:r>
            <a:endParaRPr lang="ru-RU" sz="2200" dirty="0"/>
          </a:p>
        </p:txBody>
      </p:sp>
      <p:pic>
        <p:nvPicPr>
          <p:cNvPr id="3" name="Рисунок 2" descr="выс0009.JPG"/>
          <p:cNvPicPr>
            <a:picLocks noChangeAspect="1"/>
          </p:cNvPicPr>
          <p:nvPr/>
        </p:nvPicPr>
        <p:blipFill>
          <a:blip r:embed="rId2" cstate="email"/>
          <a:srcRect/>
          <a:stretch>
            <a:fillRect/>
          </a:stretch>
        </p:blipFill>
        <p:spPr>
          <a:xfrm>
            <a:off x="5072066" y="571480"/>
            <a:ext cx="3190897" cy="4786346"/>
          </a:xfrm>
          <a:prstGeom prst="rect">
            <a:avLst/>
          </a:prstGeom>
          <a:ln>
            <a:solidFill>
              <a:srgbClr val="B40000"/>
            </a:solidFill>
          </a:ln>
        </p:spPr>
      </p:pic>
      <p:sp>
        <p:nvSpPr>
          <p:cNvPr id="4" name="TextBox 3"/>
          <p:cNvSpPr txBox="1"/>
          <p:nvPr/>
        </p:nvSpPr>
        <p:spPr>
          <a:xfrm>
            <a:off x="5072066" y="5786454"/>
            <a:ext cx="3071834" cy="646331"/>
          </a:xfrm>
          <a:prstGeom prst="rect">
            <a:avLst/>
          </a:prstGeom>
          <a:noFill/>
        </p:spPr>
        <p:txBody>
          <a:bodyPr wrap="square" rtlCol="0">
            <a:spAutoFit/>
          </a:bodyPr>
          <a:lstStyle/>
          <a:p>
            <a:pPr algn="ctr"/>
            <a:r>
              <a:rPr lang="ru-RU" b="1" dirty="0" smtClean="0"/>
              <a:t>Владимир Высоцкий в спектакле «Гамлет»</a:t>
            </a:r>
            <a:endParaRPr lang="ru-RU" b="1"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1"/>
          <p:cNvSpPr>
            <a:spLocks noChangeArrowheads="1"/>
          </p:cNvSpPr>
          <p:nvPr/>
        </p:nvSpPr>
        <p:spPr bwMode="auto">
          <a:xfrm>
            <a:off x="4071934" y="857232"/>
            <a:ext cx="4572000" cy="483209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2200" b="1" i="1" u="none" strike="noStrike" cap="none" normalizeH="0" baseline="0" dirty="0" smtClean="0">
                <a:ln>
                  <a:noFill/>
                </a:ln>
                <a:solidFill>
                  <a:srgbClr val="B40000"/>
                </a:solidFill>
                <a:effectLst/>
                <a:latin typeface="Calibri" pitchFamily="34" charset="0"/>
                <a:ea typeface="Times New Roman" pitchFamily="18" charset="0"/>
                <a:cs typeface="Times New Roman" pitchFamily="18" charset="0"/>
              </a:rPr>
              <a:t>«Он был ненавистен эстетам за то, что пытался говорить правду, ту самую правду, мимо которой  проезжали на такси или торопливым шагом огибали на тротуарах. Это была не всеобщая картина из жизни. Но этот кусок был правдив. Это была правда его, Владимира Высоцкого, и он </a:t>
            </a:r>
            <a:r>
              <a:rPr kumimoji="0" lang="ru-RU" sz="2200" b="1" i="1" u="none" strike="noStrike" cap="none" normalizeH="0" baseline="0" dirty="0" err="1" smtClean="0">
                <a:ln>
                  <a:noFill/>
                </a:ln>
                <a:solidFill>
                  <a:srgbClr val="B40000"/>
                </a:solidFill>
                <a:effectLst/>
                <a:latin typeface="Calibri" pitchFamily="34" charset="0"/>
                <a:ea typeface="Times New Roman" pitchFamily="18" charset="0"/>
                <a:cs typeface="Times New Roman" pitchFamily="18" charset="0"/>
              </a:rPr>
              <a:t>искрикивал</a:t>
            </a:r>
            <a:r>
              <a:rPr kumimoji="0" lang="ru-RU" sz="2200" b="1" i="1" u="none" strike="noStrike" cap="none" normalizeH="0" baseline="0" dirty="0" smtClean="0">
                <a:ln>
                  <a:noFill/>
                </a:ln>
                <a:solidFill>
                  <a:srgbClr val="B40000"/>
                </a:solidFill>
                <a:effectLst/>
                <a:latin typeface="Calibri" pitchFamily="34" charset="0"/>
                <a:ea typeface="Times New Roman" pitchFamily="18" charset="0"/>
                <a:cs typeface="Times New Roman" pitchFamily="18" charset="0"/>
              </a:rPr>
              <a:t> ее в своих песнях, потому что эта правда была невесела».</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ru-RU" sz="2200" b="1" i="0" u="none" strike="noStrike" cap="none" normalizeH="0" baseline="0" dirty="0" smtClean="0">
              <a:ln>
                <a:noFill/>
              </a:ln>
              <a:solidFill>
                <a:srgbClr val="B40000"/>
              </a:solidFill>
              <a:effectLst/>
              <a:latin typeface="Calibri" pitchFamily="34" charset="0"/>
              <a:ea typeface="Times New Roman" pitchFamily="18" charset="0"/>
              <a:cs typeface="Times New Roman" pitchFamily="18" charset="0"/>
            </a:endParaRPr>
          </a:p>
          <a:p>
            <a:pPr marL="0" marR="0" lvl="0" indent="0" algn="r" defTabSz="914400" rtl="0" eaLnBrk="1" fontAlgn="base" latinLnBrk="0" hangingPunct="1">
              <a:lnSpc>
                <a:spcPct val="100000"/>
              </a:lnSpc>
              <a:spcBef>
                <a:spcPct val="0"/>
              </a:spcBef>
              <a:spcAft>
                <a:spcPct val="0"/>
              </a:spcAft>
              <a:buClrTx/>
              <a:buSzTx/>
              <a:buFontTx/>
              <a:buNone/>
              <a:tabLst/>
            </a:pPr>
            <a:r>
              <a:rPr lang="ru-RU" sz="2200" b="1" dirty="0" smtClean="0">
                <a:solidFill>
                  <a:srgbClr val="B40000"/>
                </a:solidFill>
                <a:latin typeface="Calibri" pitchFamily="34" charset="0"/>
                <a:cs typeface="Times New Roman" pitchFamily="18" charset="0"/>
              </a:rPr>
              <a:t>Юрий Визбор</a:t>
            </a:r>
            <a:endParaRPr kumimoji="0" lang="ru-RU" sz="2200" b="0" i="0" u="none" strike="noStrike" cap="none" normalizeH="0" baseline="0" dirty="0" smtClean="0">
              <a:ln>
                <a:noFill/>
              </a:ln>
              <a:solidFill>
                <a:srgbClr val="B40000"/>
              </a:solidFill>
              <a:effectLst/>
              <a:latin typeface="Arial" pitchFamily="34" charset="0"/>
            </a:endParaRPr>
          </a:p>
        </p:txBody>
      </p:sp>
      <p:pic>
        <p:nvPicPr>
          <p:cNvPr id="3" name="Рисунок 2" descr="Рисунок5.jpg"/>
          <p:cNvPicPr>
            <a:picLocks noChangeAspect="1"/>
          </p:cNvPicPr>
          <p:nvPr/>
        </p:nvPicPr>
        <p:blipFill>
          <a:blip r:embed="rId2"/>
          <a:stretch>
            <a:fillRect/>
          </a:stretch>
        </p:blipFill>
        <p:spPr>
          <a:xfrm>
            <a:off x="714348" y="857232"/>
            <a:ext cx="2895600" cy="4343400"/>
          </a:xfrm>
          <a:prstGeom prst="rect">
            <a:avLst/>
          </a:prstGeom>
          <a:ln>
            <a:solidFill>
              <a:srgbClr val="C00000"/>
            </a:solidFill>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500034" y="571480"/>
            <a:ext cx="4000528" cy="34778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2200" b="1" i="1" u="none" strike="noStrike" cap="none" normalizeH="0" baseline="0" dirty="0" smtClean="0">
                <a:ln>
                  <a:noFill/>
                </a:ln>
                <a:solidFill>
                  <a:srgbClr val="B40000"/>
                </a:solidFill>
                <a:effectLst/>
                <a:latin typeface="Calibri" pitchFamily="34" charset="0"/>
                <a:ea typeface="Times New Roman" pitchFamily="18" charset="0"/>
                <a:cs typeface="Times New Roman" pitchFamily="18" charset="0"/>
              </a:rPr>
              <a:t>В фильме «Вертикаль» (1967) песни Высоцкого впервые прозвучали на всю страну . В этом же году фирма «Мелодия» выпустила гибкую пластинку с песнями из этого фильма : «Песня о друге», «К вершине», «Прощание с горами», «Военная песня». </a:t>
            </a:r>
            <a:endParaRPr kumimoji="0" lang="ru-RU" sz="2200" b="0" i="0" u="none" strike="noStrike" cap="none" normalizeH="0" baseline="0" dirty="0" smtClean="0">
              <a:ln>
                <a:noFill/>
              </a:ln>
              <a:solidFill>
                <a:srgbClr val="B40000"/>
              </a:solidFill>
              <a:effectLst/>
              <a:latin typeface="Arial" pitchFamily="34" charset="0"/>
            </a:endParaRPr>
          </a:p>
        </p:txBody>
      </p:sp>
      <p:pic>
        <p:nvPicPr>
          <p:cNvPr id="3" name="Рисунок 2" descr="выс0005.JPG"/>
          <p:cNvPicPr>
            <a:picLocks noChangeAspect="1"/>
          </p:cNvPicPr>
          <p:nvPr/>
        </p:nvPicPr>
        <p:blipFill>
          <a:blip r:embed="rId2" cstate="email">
            <a:lum bright="-11000" contrast="12000"/>
          </a:blip>
          <a:srcRect/>
          <a:stretch>
            <a:fillRect/>
          </a:stretch>
        </p:blipFill>
        <p:spPr>
          <a:xfrm>
            <a:off x="5286380" y="714356"/>
            <a:ext cx="3500462" cy="1500198"/>
          </a:xfrm>
          <a:prstGeom prst="rect">
            <a:avLst/>
          </a:prstGeom>
          <a:ln>
            <a:solidFill>
              <a:srgbClr val="B40000"/>
            </a:solidFill>
          </a:ln>
        </p:spPr>
      </p:pic>
      <p:pic>
        <p:nvPicPr>
          <p:cNvPr id="4" name="Рисунок 3" descr="Копия выс0005.JPG"/>
          <p:cNvPicPr>
            <a:picLocks noChangeAspect="1"/>
          </p:cNvPicPr>
          <p:nvPr/>
        </p:nvPicPr>
        <p:blipFill>
          <a:blip r:embed="rId3" cstate="email">
            <a:lum bright="-11000" contrast="12000"/>
          </a:blip>
          <a:srcRect/>
          <a:stretch>
            <a:fillRect/>
          </a:stretch>
        </p:blipFill>
        <p:spPr>
          <a:xfrm>
            <a:off x="5286380" y="2214554"/>
            <a:ext cx="3500462" cy="2000264"/>
          </a:xfrm>
          <a:prstGeom prst="rect">
            <a:avLst/>
          </a:prstGeom>
          <a:ln>
            <a:solidFill>
              <a:srgbClr val="B40000"/>
            </a:solidFill>
          </a:ln>
        </p:spPr>
      </p:pic>
      <p:sp>
        <p:nvSpPr>
          <p:cNvPr id="5" name="TextBox 4"/>
          <p:cNvSpPr txBox="1"/>
          <p:nvPr/>
        </p:nvSpPr>
        <p:spPr>
          <a:xfrm>
            <a:off x="642910" y="4572008"/>
            <a:ext cx="3571900" cy="1938992"/>
          </a:xfrm>
          <a:prstGeom prst="rect">
            <a:avLst/>
          </a:prstGeom>
          <a:noFill/>
        </p:spPr>
        <p:txBody>
          <a:bodyPr wrap="square" rtlCol="0">
            <a:spAutoFit/>
          </a:bodyPr>
          <a:lstStyle/>
          <a:p>
            <a:r>
              <a:rPr lang="ru-RU" sz="2000" b="1" dirty="0" smtClean="0"/>
              <a:t>Если друг оказался вдруг</a:t>
            </a:r>
          </a:p>
          <a:p>
            <a:r>
              <a:rPr lang="ru-RU" sz="2000" b="1" dirty="0" smtClean="0"/>
              <a:t>И не друг, и не враг, а - так,</a:t>
            </a:r>
          </a:p>
          <a:p>
            <a:r>
              <a:rPr lang="ru-RU" sz="2000" b="1" dirty="0" smtClean="0"/>
              <a:t>Если сразу не разберешь,</a:t>
            </a:r>
          </a:p>
          <a:p>
            <a:r>
              <a:rPr lang="ru-RU" sz="2000" b="1" dirty="0" smtClean="0"/>
              <a:t>Плох он или хорош – </a:t>
            </a:r>
          </a:p>
          <a:p>
            <a:r>
              <a:rPr lang="ru-RU" sz="2000" dirty="0" smtClean="0"/>
              <a:t/>
            </a:r>
            <a:br>
              <a:rPr lang="ru-RU" sz="2000" dirty="0" smtClean="0"/>
            </a:br>
            <a:endParaRPr lang="ru-RU" sz="2000" dirty="0"/>
          </a:p>
        </p:txBody>
      </p:sp>
      <p:sp>
        <p:nvSpPr>
          <p:cNvPr id="6" name="TextBox 5"/>
          <p:cNvSpPr txBox="1"/>
          <p:nvPr/>
        </p:nvSpPr>
        <p:spPr>
          <a:xfrm>
            <a:off x="4286248" y="4357694"/>
            <a:ext cx="4214842" cy="2185214"/>
          </a:xfrm>
          <a:prstGeom prst="rect">
            <a:avLst/>
          </a:prstGeom>
          <a:noFill/>
        </p:spPr>
        <p:txBody>
          <a:bodyPr wrap="square" rtlCol="0">
            <a:spAutoFit/>
          </a:bodyPr>
          <a:lstStyle/>
          <a:p>
            <a:r>
              <a:rPr lang="ru-RU" dirty="0" smtClean="0"/>
              <a:t/>
            </a:r>
            <a:br>
              <a:rPr lang="ru-RU" dirty="0" smtClean="0"/>
            </a:br>
            <a:r>
              <a:rPr lang="ru-RU" sz="2000" b="1" dirty="0" smtClean="0"/>
              <a:t>Парня в горы тяни —рискни!</a:t>
            </a:r>
            <a:br>
              <a:rPr lang="ru-RU" sz="2000" b="1" dirty="0" smtClean="0"/>
            </a:br>
            <a:r>
              <a:rPr lang="ru-RU" sz="2000" b="1" dirty="0" smtClean="0"/>
              <a:t>Не бросай одного его:</a:t>
            </a:r>
            <a:br>
              <a:rPr lang="ru-RU" sz="2000" b="1" dirty="0" smtClean="0"/>
            </a:br>
            <a:r>
              <a:rPr lang="ru-RU" sz="2000" b="1" dirty="0" smtClean="0"/>
              <a:t>Пусть он в связке в одной с тобой —</a:t>
            </a:r>
            <a:br>
              <a:rPr lang="ru-RU" sz="2000" b="1" dirty="0" smtClean="0"/>
            </a:br>
            <a:r>
              <a:rPr lang="ru-RU" sz="2000" b="1" dirty="0" smtClean="0"/>
              <a:t>Там поймёшь, кто такой.</a:t>
            </a:r>
            <a:br>
              <a:rPr lang="ru-RU" sz="2000" b="1" dirty="0" smtClean="0"/>
            </a:br>
            <a:endParaRPr lang="ru-RU" sz="2000" b="1" dirty="0" smtClean="0"/>
          </a:p>
          <a:p>
            <a:endParaRPr lang="ru-RU"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descr="Рисунок3.jpg"/>
          <p:cNvPicPr>
            <a:picLocks noChangeAspect="1"/>
          </p:cNvPicPr>
          <p:nvPr/>
        </p:nvPicPr>
        <p:blipFill>
          <a:blip r:embed="rId2"/>
          <a:stretch>
            <a:fillRect/>
          </a:stretch>
        </p:blipFill>
        <p:spPr>
          <a:xfrm>
            <a:off x="5357818" y="357166"/>
            <a:ext cx="2928958" cy="4667368"/>
          </a:xfrm>
          <a:prstGeom prst="rect">
            <a:avLst/>
          </a:prstGeom>
          <a:ln>
            <a:solidFill>
              <a:srgbClr val="B40000"/>
            </a:solidFill>
          </a:ln>
        </p:spPr>
      </p:pic>
      <p:sp>
        <p:nvSpPr>
          <p:cNvPr id="20481" name="Rectangle 1"/>
          <p:cNvSpPr>
            <a:spLocks noChangeArrowheads="1"/>
          </p:cNvSpPr>
          <p:nvPr/>
        </p:nvSpPr>
        <p:spPr bwMode="auto">
          <a:xfrm>
            <a:off x="785786" y="1214422"/>
            <a:ext cx="3929090" cy="313932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200" b="1" i="1" u="none" strike="noStrike" cap="none" normalizeH="0" baseline="0" dirty="0" smtClean="0">
                <a:ln>
                  <a:noFill/>
                </a:ln>
                <a:solidFill>
                  <a:srgbClr val="B40000"/>
                </a:solidFill>
                <a:effectLst/>
                <a:latin typeface="Calibri" pitchFamily="34" charset="0"/>
                <a:ea typeface="Times New Roman" pitchFamily="18" charset="0"/>
                <a:cs typeface="Times New Roman" pitchFamily="18" charset="0"/>
              </a:rPr>
              <a:t>«…Очень точное название его книги «Нерв», потому что Высоцкий был поющим нервом нашей эпохи, необыкновенно точно чувствующим вибрацию нашего времени».  </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ru-RU" sz="2200" b="1" i="1" u="none" strike="noStrike" cap="none" normalizeH="0" baseline="0" dirty="0" smtClean="0">
              <a:ln>
                <a:noFill/>
              </a:ln>
              <a:solidFill>
                <a:srgbClr val="B40000"/>
              </a:solidFill>
              <a:effectLst/>
              <a:latin typeface="Calibri" pitchFamily="34" charset="0"/>
              <a:ea typeface="Times New Roman" pitchFamily="18" charset="0"/>
              <a:cs typeface="Times New Roman" pitchFamily="18" charset="0"/>
            </a:endParaRPr>
          </a:p>
          <a:p>
            <a:pPr marL="0" marR="0" lvl="0" indent="0" algn="r" defTabSz="914400" rtl="0" eaLnBrk="1" fontAlgn="base" latinLnBrk="0" hangingPunct="1">
              <a:lnSpc>
                <a:spcPct val="100000"/>
              </a:lnSpc>
              <a:spcBef>
                <a:spcPct val="0"/>
              </a:spcBef>
              <a:spcAft>
                <a:spcPct val="0"/>
              </a:spcAft>
              <a:buClrTx/>
              <a:buSzTx/>
              <a:buFontTx/>
              <a:buNone/>
              <a:tabLst/>
            </a:pPr>
            <a:r>
              <a:rPr kumimoji="0" lang="ru-RU" sz="2200" b="1" i="0" u="none" strike="noStrike" cap="none" normalizeH="0" baseline="0" dirty="0" smtClean="0">
                <a:ln>
                  <a:noFill/>
                </a:ln>
                <a:solidFill>
                  <a:srgbClr val="B40000"/>
                </a:solidFill>
                <a:effectLst/>
                <a:latin typeface="Calibri" pitchFamily="34" charset="0"/>
                <a:ea typeface="Times New Roman" pitchFamily="18" charset="0"/>
                <a:cs typeface="Times New Roman" pitchFamily="18" charset="0"/>
              </a:rPr>
              <a:t>Евгений Евтушенко </a:t>
            </a:r>
            <a:endParaRPr kumimoji="0" lang="ru-RU" sz="2200" b="0" i="0" u="none" strike="noStrike" cap="none" normalizeH="0" baseline="0" dirty="0" smtClean="0">
              <a:ln>
                <a:noFill/>
              </a:ln>
              <a:solidFill>
                <a:srgbClr val="B40000"/>
              </a:solidFill>
              <a:effectLst/>
              <a:latin typeface="Arial" pitchFamily="3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1"/>
          <p:cNvSpPr>
            <a:spLocks noChangeArrowheads="1"/>
          </p:cNvSpPr>
          <p:nvPr/>
        </p:nvSpPr>
        <p:spPr bwMode="auto">
          <a:xfrm>
            <a:off x="500034" y="1214422"/>
            <a:ext cx="4714908" cy="381642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2200" b="1" i="1" u="none" strike="noStrike" cap="none" normalizeH="0" baseline="0" dirty="0" smtClean="0">
                <a:ln>
                  <a:noFill/>
                </a:ln>
                <a:solidFill>
                  <a:srgbClr val="B40000"/>
                </a:solidFill>
                <a:effectLst/>
                <a:latin typeface="Calibri" pitchFamily="34" charset="0"/>
                <a:ea typeface="Times New Roman" pitchFamily="18" charset="0"/>
                <a:cs typeface="Times New Roman" pitchFamily="18" charset="0"/>
              </a:rPr>
              <a:t>Во время съемок фильма «Хозяин тайги» (1968) Высоцкий пережил свою «Болдинскую осень», он написал песни «Охота на волков», «Банька </a:t>
            </a:r>
            <a:r>
              <a:rPr kumimoji="0" lang="ru-RU" sz="2200" b="1" i="1" u="none" strike="noStrike" cap="none" normalizeH="0" baseline="0" dirty="0" err="1" smtClean="0">
                <a:ln>
                  <a:noFill/>
                </a:ln>
                <a:solidFill>
                  <a:srgbClr val="B40000"/>
                </a:solidFill>
                <a:effectLst/>
                <a:latin typeface="Calibri" pitchFamily="34" charset="0"/>
                <a:ea typeface="Times New Roman" pitchFamily="18" charset="0"/>
                <a:cs typeface="Times New Roman" pitchFamily="18" charset="0"/>
              </a:rPr>
              <a:t>по-белому</a:t>
            </a:r>
            <a:r>
              <a:rPr kumimoji="0" lang="ru-RU" sz="2200" b="1" i="1" u="none" strike="noStrike" cap="none" normalizeH="0" baseline="0" dirty="0" smtClean="0">
                <a:ln>
                  <a:noFill/>
                </a:ln>
                <a:solidFill>
                  <a:srgbClr val="B40000"/>
                </a:solidFill>
                <a:effectLst/>
                <a:latin typeface="Calibri" pitchFamily="34" charset="0"/>
                <a:ea typeface="Times New Roman" pitchFamily="18" charset="0"/>
                <a:cs typeface="Times New Roman" pitchFamily="18" charset="0"/>
              </a:rPr>
              <a:t>». С 1972 года Высоцкий колесит с концертами по стране, на всех концертах в залах «битком». Он пишет серию песен : «Кони привередливые», «Канатоходец», «Мы вращаем землю» и др.</a:t>
            </a:r>
            <a:endParaRPr kumimoji="0" lang="ru-RU" sz="2200" b="0" i="0" u="none" strike="noStrike" cap="none" normalizeH="0" baseline="0" dirty="0" smtClean="0">
              <a:ln>
                <a:noFill/>
              </a:ln>
              <a:solidFill>
                <a:schemeClr val="tx1"/>
              </a:solidFill>
              <a:effectLst/>
              <a:latin typeface="Arial" pitchFamily="34" charset="0"/>
            </a:endParaRPr>
          </a:p>
        </p:txBody>
      </p:sp>
      <p:pic>
        <p:nvPicPr>
          <p:cNvPr id="3" name="Рисунок 2" descr="выс.JPG"/>
          <p:cNvPicPr>
            <a:picLocks noChangeAspect="1"/>
          </p:cNvPicPr>
          <p:nvPr/>
        </p:nvPicPr>
        <p:blipFill>
          <a:blip r:embed="rId2" cstate="email"/>
          <a:srcRect/>
          <a:stretch>
            <a:fillRect/>
          </a:stretch>
        </p:blipFill>
        <p:spPr>
          <a:xfrm>
            <a:off x="5572132" y="571480"/>
            <a:ext cx="2924059" cy="4429132"/>
          </a:xfrm>
          <a:prstGeom prst="rect">
            <a:avLst/>
          </a:prstGeom>
          <a:ln>
            <a:solidFill>
              <a:srgbClr val="B40000"/>
            </a:solidFill>
          </a:ln>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244</TotalTime>
  <Words>1347</Words>
  <PresentationFormat>Экран (4:3)</PresentationFormat>
  <Paragraphs>72</Paragraphs>
  <Slides>21</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21</vt:i4>
      </vt:variant>
    </vt:vector>
  </HeadingPairs>
  <TitlesOfParts>
    <vt:vector size="22" baseType="lpstr">
      <vt:lpstr>Тема Office</vt:lpstr>
      <vt:lpstr>Слайд 1</vt:lpstr>
      <vt:lpstr>Слайд 2</vt:lpstr>
      <vt:lpstr>Слайд 3</vt:lpstr>
      <vt:lpstr>Слайд 4</vt:lpstr>
      <vt:lpstr>Слайд 5</vt:lpstr>
      <vt:lpstr>Слайд 6</vt:lpstr>
      <vt:lpstr>Слайд 7</vt:lpstr>
      <vt:lpstr>Слайд 8</vt:lpstr>
      <vt:lpstr>Слайд 9</vt:lpstr>
      <vt:lpstr>Слайд 10</vt:lpstr>
      <vt:lpstr>Слайд 11</vt:lpstr>
      <vt:lpstr>Слайд 12</vt:lpstr>
      <vt:lpstr>Слайд 13</vt:lpstr>
      <vt:lpstr>Слайд 14</vt:lpstr>
      <vt:lpstr>Слайд 15</vt:lpstr>
      <vt:lpstr>Слайд 16</vt:lpstr>
      <vt:lpstr>Слайд 17</vt:lpstr>
      <vt:lpstr>Слайд 18</vt:lpstr>
      <vt:lpstr>Слайд 19</vt:lpstr>
      <vt:lpstr>Слайд 20</vt:lpstr>
      <vt:lpstr>Слайд 21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cp:lastModifiedBy>User</cp:lastModifiedBy>
  <cp:revision>28</cp:revision>
  <dcterms:modified xsi:type="dcterms:W3CDTF">2018-01-12T08:42:42Z</dcterms:modified>
</cp:coreProperties>
</file>