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75" r:id="rId5"/>
    <p:sldId id="265" r:id="rId6"/>
    <p:sldId id="280" r:id="rId7"/>
    <p:sldId id="274" r:id="rId8"/>
    <p:sldId id="272" r:id="rId9"/>
    <p:sldId id="259" r:id="rId10"/>
    <p:sldId id="267" r:id="rId11"/>
    <p:sldId id="276" r:id="rId12"/>
    <p:sldId id="277" r:id="rId13"/>
    <p:sldId id="278" r:id="rId14"/>
    <p:sldId id="269" r:id="rId15"/>
    <p:sldId id="264" r:id="rId16"/>
    <p:sldId id="270" r:id="rId17"/>
    <p:sldId id="26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31" autoAdjust="0"/>
    <p:restoredTop sz="93310" autoAdjust="0"/>
  </p:normalViewPr>
  <p:slideViewPr>
    <p:cSldViewPr>
      <p:cViewPr>
        <p:scale>
          <a:sx n="70" d="100"/>
          <a:sy n="70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biblio\Рабочий стол\The Beatles\NaydenararitetnayaplastinkalegendarnykhBitl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6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00636"/>
            <a:ext cx="7772400" cy="1470025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«</a:t>
            </a:r>
            <a:r>
              <a:rPr lang="en-US" sz="4800" dirty="0" smtClean="0">
                <a:solidFill>
                  <a:schemeClr val="bg1"/>
                </a:solidFill>
              </a:rPr>
              <a:t>The Beatles</a:t>
            </a:r>
            <a:r>
              <a:rPr lang="ru-RU" sz="4800" dirty="0" smtClean="0">
                <a:solidFill>
                  <a:schemeClr val="bg1"/>
                </a:solidFill>
              </a:rPr>
              <a:t>»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ru-RU" sz="4800" dirty="0" smtClean="0">
                <a:solidFill>
                  <a:schemeClr val="bg1"/>
                </a:solidFill>
              </a:rPr>
              <a:t>- любовь моя! 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57166"/>
            <a:ext cx="8786842" cy="100013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ИИЦ – Научная библиотека представляет виртуальную выставку к Всемирному дню «Битлз»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-214346" y="4143380"/>
            <a:ext cx="9572692" cy="3541295"/>
            <a:chOff x="-71470" y="3673919"/>
            <a:chExt cx="8929750" cy="3184081"/>
          </a:xfrm>
        </p:grpSpPr>
        <p:pic>
          <p:nvPicPr>
            <p:cNvPr id="8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9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571480"/>
            <a:ext cx="4500594" cy="49292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dirty="0" smtClean="0"/>
              <a:t>Они завоевали известность и любовь чуть ли не за один день. Прошло еще немного времени, и их песни слушали практически миллиарды. Во всяком случае, сейчас общеизвестно, что «</a:t>
            </a:r>
            <a:r>
              <a:rPr lang="ru-RU" sz="2200" dirty="0" err="1" smtClean="0"/>
              <a:t>The</a:t>
            </a:r>
            <a:r>
              <a:rPr lang="ru-RU" sz="2200" dirty="0" smtClean="0"/>
              <a:t> </a:t>
            </a:r>
            <a:r>
              <a:rPr lang="ru-RU" sz="2200" dirty="0" err="1" smtClean="0"/>
              <a:t>Beatles</a:t>
            </a:r>
            <a:r>
              <a:rPr lang="ru-RU" sz="2200" dirty="0" smtClean="0"/>
              <a:t>» подарили ним почти двести популярнейших песен, которые человечество не забудет, пока на земле хватит воздуха, чтобы напевать их мелодии. </a:t>
            </a:r>
          </a:p>
          <a:p>
            <a:pPr algn="ctr">
              <a:buNone/>
            </a:pPr>
            <a:endParaRPr lang="ru-RU" sz="2200" dirty="0" smtClean="0"/>
          </a:p>
          <a:p>
            <a:endParaRPr lang="ru-RU" sz="2200" dirty="0"/>
          </a:p>
        </p:txBody>
      </p:sp>
      <p:pic>
        <p:nvPicPr>
          <p:cNvPr id="11266" name="Picture 2" descr="C:\Documents and Settings\biblio\Рабочий стол\The Beatles\эйзен001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714356"/>
            <a:ext cx="4046915" cy="507209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34" y="214290"/>
            <a:ext cx="3003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dirty="0" smtClean="0"/>
              <a:t>1965 год, отъезд на Багамы.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-214346" y="3929066"/>
            <a:ext cx="9572692" cy="3541295"/>
            <a:chOff x="-71470" y="3673919"/>
            <a:chExt cx="8929750" cy="3184081"/>
          </a:xfrm>
        </p:grpSpPr>
        <p:pic>
          <p:nvPicPr>
            <p:cNvPr id="8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9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8115328" cy="257176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err="1" smtClean="0"/>
              <a:t>Битломания</a:t>
            </a:r>
            <a:r>
              <a:rPr lang="ru-RU" dirty="0" smtClean="0"/>
              <a:t> охватила Британские острова в октябре 1963 года. </a:t>
            </a:r>
          </a:p>
          <a:p>
            <a:pPr algn="ctr">
              <a:buNone/>
            </a:pPr>
            <a:r>
              <a:rPr lang="ru-RU" dirty="0" smtClean="0"/>
              <a:t>В каждой стране наблюдались одни и те же сцены массового помешательства. И касалось это не только подростков: люди разных возрастов и разного интеллектуального уровня были втянуты в этой действо. </a:t>
            </a:r>
          </a:p>
          <a:p>
            <a:pPr algn="ctr">
              <a:buNone/>
            </a:pPr>
            <a:r>
              <a:rPr lang="ru-RU" dirty="0" err="1" smtClean="0"/>
              <a:t>Брайн</a:t>
            </a:r>
            <a:r>
              <a:rPr lang="ru-RU" dirty="0" smtClean="0"/>
              <a:t> </a:t>
            </a:r>
            <a:r>
              <a:rPr lang="ru-RU" dirty="0" err="1" smtClean="0"/>
              <a:t>Эпстайн</a:t>
            </a:r>
            <a:r>
              <a:rPr lang="ru-RU" dirty="0" smtClean="0"/>
              <a:t> – менеджер группы - признавался, что совершенно не был готов к такому повороту событий. 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Picture 2" descr="C:\Documents and Settings\User\Рабочий стол\The Beatles\эйзен000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0" y="3143248"/>
            <a:ext cx="2214578" cy="3013538"/>
          </a:xfrm>
          <a:prstGeom prst="rect">
            <a:avLst/>
          </a:prstGeom>
          <a:noFill/>
        </p:spPr>
      </p:pic>
      <p:pic>
        <p:nvPicPr>
          <p:cNvPr id="5" name="Picture 2" descr="C:\Documents and Settings\biblio\Рабочий стол\The Beatles\эйзен000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00428" y="3143248"/>
            <a:ext cx="2279969" cy="3000396"/>
          </a:xfrm>
          <a:prstGeom prst="rect">
            <a:avLst/>
          </a:prstGeom>
          <a:noFill/>
        </p:spPr>
      </p:pic>
      <p:pic>
        <p:nvPicPr>
          <p:cNvPr id="6" name="Picture 3" descr="C:\Documents and Settings\biblio\Рабочий стол\The Beatles\эйзен000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57950" y="3113454"/>
            <a:ext cx="2143140" cy="3030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-214346" y="4357694"/>
            <a:ext cx="9572692" cy="3541295"/>
            <a:chOff x="-71470" y="3673919"/>
            <a:chExt cx="8929750" cy="3184081"/>
          </a:xfrm>
        </p:grpSpPr>
        <p:pic>
          <p:nvPicPr>
            <p:cNvPr id="7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8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00042"/>
            <a:ext cx="4786346" cy="521497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2200" dirty="0" smtClean="0"/>
              <a:t>Печатные издания, ранее игнорировавшие группу, теперь сражались за их внимание. </a:t>
            </a:r>
          </a:p>
          <a:p>
            <a:pPr algn="ctr">
              <a:buNone/>
            </a:pPr>
            <a:r>
              <a:rPr lang="ru-RU" sz="2200" dirty="0" smtClean="0"/>
              <a:t>Каждый хотя бы мало-мальски известный журналист сражался за интервью с ними, ожидая по несколько часов перед дверями их гримерной и надеясь урвать хоть бы пару слов.</a:t>
            </a:r>
          </a:p>
          <a:p>
            <a:pPr algn="ctr">
              <a:buNone/>
            </a:pPr>
            <a:r>
              <a:rPr lang="ru-RU" sz="2200" dirty="0" smtClean="0"/>
              <a:t> В августе 1963 года был выпущен первый выпуск «</a:t>
            </a:r>
            <a:r>
              <a:rPr lang="en-US" sz="2200" dirty="0" smtClean="0"/>
              <a:t>The Beatles</a:t>
            </a:r>
            <a:r>
              <a:rPr lang="ru-RU" sz="2200" dirty="0" smtClean="0"/>
              <a:t> </a:t>
            </a:r>
            <a:r>
              <a:rPr lang="en-US" sz="2200" dirty="0" smtClean="0"/>
              <a:t>Monthly</a:t>
            </a:r>
            <a:r>
              <a:rPr lang="ru-RU" sz="2200" dirty="0" smtClean="0"/>
              <a:t>» - журнала британского </a:t>
            </a:r>
            <a:r>
              <a:rPr lang="ru-RU" sz="2200" dirty="0" err="1" smtClean="0"/>
              <a:t>фан-клуба</a:t>
            </a:r>
            <a:r>
              <a:rPr lang="ru-RU" sz="2200" dirty="0" smtClean="0"/>
              <a:t>. Всего до декабря 1963 года вышло </a:t>
            </a:r>
            <a:r>
              <a:rPr lang="en-US" sz="2200" dirty="0" smtClean="0"/>
              <a:t> </a:t>
            </a:r>
            <a:r>
              <a:rPr lang="ru-RU" sz="2200" dirty="0" smtClean="0"/>
              <a:t>семь номеров. В 1980-х снова стали выходить ежемесячные факсимильные издания. </a:t>
            </a:r>
          </a:p>
        </p:txBody>
      </p:sp>
      <p:pic>
        <p:nvPicPr>
          <p:cNvPr id="4" name="Picture 2" descr="C:\Documents and Settings\biblio\Рабочий стол\The Beatles\эйзен001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8" y="428604"/>
            <a:ext cx="3724960" cy="52149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642918"/>
            <a:ext cx="4643470" cy="585791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В 1963 году пластинки «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Beatles</a:t>
            </a:r>
            <a:r>
              <a:rPr lang="ru-RU" dirty="0" smtClean="0"/>
              <a:t>» продержались на пике британского хит-парада в течение тридцати семи недель.</a:t>
            </a:r>
          </a:p>
          <a:p>
            <a:pPr algn="ctr">
              <a:buNone/>
            </a:pPr>
            <a:r>
              <a:rPr lang="ru-RU" dirty="0" smtClean="0"/>
              <a:t>Подводя итоги опросов за год английский музыкальный журнал «</a:t>
            </a:r>
            <a:r>
              <a:rPr lang="en-US" dirty="0" smtClean="0"/>
              <a:t>New Musical Express</a:t>
            </a:r>
            <a:r>
              <a:rPr lang="ru-RU" dirty="0" smtClean="0"/>
              <a:t>»</a:t>
            </a:r>
            <a:r>
              <a:rPr lang="en-US" dirty="0" smtClean="0"/>
              <a:t> </a:t>
            </a:r>
            <a:r>
              <a:rPr lang="ru-RU" dirty="0" smtClean="0"/>
              <a:t>признал «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Beatles</a:t>
            </a:r>
            <a:r>
              <a:rPr lang="ru-RU" dirty="0" smtClean="0"/>
              <a:t>» лучшей группой мира. Они набрали 14 666 голосов (для сравнения, американская группа занявшая второе место набрала всего лишь 3 232 голоса).</a:t>
            </a:r>
          </a:p>
          <a:p>
            <a:pPr algn="ctr">
              <a:buNone/>
            </a:pPr>
            <a:r>
              <a:rPr lang="ru-RU" dirty="0" smtClean="0"/>
              <a:t>Их </a:t>
            </a:r>
            <a:r>
              <a:rPr lang="ru-RU" dirty="0" err="1" smtClean="0"/>
              <a:t>синглы</a:t>
            </a:r>
            <a:r>
              <a:rPr lang="ru-RU" dirty="0" smtClean="0"/>
              <a:t> – «</a:t>
            </a:r>
            <a:r>
              <a:rPr lang="en-US" dirty="0" smtClean="0"/>
              <a:t>She loves you</a:t>
            </a:r>
            <a:r>
              <a:rPr lang="ru-RU" dirty="0" smtClean="0"/>
              <a:t>»</a:t>
            </a:r>
            <a:r>
              <a:rPr lang="en-US" dirty="0" smtClean="0"/>
              <a:t> </a:t>
            </a:r>
            <a:r>
              <a:rPr lang="ru-RU" dirty="0" smtClean="0"/>
              <a:t>и «</a:t>
            </a:r>
            <a:r>
              <a:rPr lang="en-US" dirty="0" smtClean="0"/>
              <a:t>I want to hold your hand</a:t>
            </a:r>
            <a:r>
              <a:rPr lang="ru-RU" dirty="0" smtClean="0"/>
              <a:t>» - были признаны самыми продаваемыми, с общим тиражом два миллиона пятьсот пятьдесят тысяч. </a:t>
            </a:r>
            <a:endParaRPr lang="ru-RU" dirty="0"/>
          </a:p>
        </p:txBody>
      </p:sp>
      <p:pic>
        <p:nvPicPr>
          <p:cNvPr id="4" name="Picture 2" descr="C:\Documents and Settings\biblio\Рабочий стол\The Beatles\эйзен001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571480"/>
            <a:ext cx="3538538" cy="5786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214290"/>
            <a:ext cx="4786346" cy="58579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200" dirty="0" smtClean="0"/>
              <a:t>Как легендарный Орфей оживлял своей музыкой камни, так простые парни из рабочего предместья Ливерпуля заставляли таять сердца всех людей, которые хоть раз слышали песни «</a:t>
            </a:r>
            <a:r>
              <a:rPr lang="ru-RU" sz="2200" dirty="0" err="1" smtClean="0"/>
              <a:t>The</a:t>
            </a:r>
            <a:r>
              <a:rPr lang="ru-RU" sz="2200" dirty="0" smtClean="0"/>
              <a:t> </a:t>
            </a:r>
            <a:r>
              <a:rPr lang="ru-RU" sz="2200" dirty="0" err="1" smtClean="0"/>
              <a:t>Beatles</a:t>
            </a:r>
            <a:r>
              <a:rPr lang="ru-RU" sz="2200" dirty="0" smtClean="0"/>
              <a:t>». </a:t>
            </a:r>
          </a:p>
          <a:p>
            <a:pPr algn="ctr">
              <a:buNone/>
            </a:pPr>
            <a:r>
              <a:rPr lang="ru-RU" sz="2200" dirty="0" smtClean="0"/>
              <a:t>И, конечно, жаль, что великолепная четверка прекратила свое существование в расцвете своих творческих сил и планов. </a:t>
            </a:r>
          </a:p>
          <a:p>
            <a:pPr algn="ctr">
              <a:buNone/>
            </a:pPr>
            <a:r>
              <a:rPr lang="ru-RU" sz="2200" dirty="0" smtClean="0"/>
              <a:t>Музыкальное наследие «</a:t>
            </a:r>
            <a:r>
              <a:rPr lang="ru-RU" sz="2200" dirty="0" err="1" smtClean="0"/>
              <a:t>The</a:t>
            </a:r>
            <a:r>
              <a:rPr lang="ru-RU" sz="2200" dirty="0" smtClean="0"/>
              <a:t> </a:t>
            </a:r>
            <a:r>
              <a:rPr lang="ru-RU" sz="2200" dirty="0" err="1" smtClean="0"/>
              <a:t>Beatles</a:t>
            </a:r>
            <a:r>
              <a:rPr lang="ru-RU" sz="2200" dirty="0" smtClean="0"/>
              <a:t>», которое все еще пополняется настоящим творчеством бывших участников группы, чрезвычайно велико. И прекрасно. Оно никогда не будет забыто. Об этом говорит огромная популярность «</a:t>
            </a:r>
            <a:r>
              <a:rPr lang="ru-RU" sz="2200" dirty="0" err="1" smtClean="0"/>
              <a:t>The</a:t>
            </a:r>
            <a:r>
              <a:rPr lang="ru-RU" sz="2200" dirty="0" smtClean="0"/>
              <a:t> </a:t>
            </a:r>
            <a:r>
              <a:rPr lang="ru-RU" sz="2200" dirty="0" err="1" smtClean="0"/>
              <a:t>Beatles</a:t>
            </a:r>
            <a:r>
              <a:rPr lang="ru-RU" sz="2200" dirty="0" smtClean="0"/>
              <a:t>» и в настоящее время. </a:t>
            </a:r>
          </a:p>
          <a:p>
            <a:pPr algn="ctr">
              <a:buNone/>
            </a:pPr>
            <a:r>
              <a:rPr lang="ru-RU" sz="2200" dirty="0" smtClean="0"/>
              <a:t> </a:t>
            </a:r>
          </a:p>
          <a:p>
            <a:endParaRPr lang="ru-RU" sz="2200" dirty="0"/>
          </a:p>
        </p:txBody>
      </p:sp>
      <p:pic>
        <p:nvPicPr>
          <p:cNvPr id="4098" name="Picture 2" descr="C:\Documents and Settings\User\Рабочий стол\The Beatles\выс000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3982" y="785794"/>
            <a:ext cx="3703638" cy="5303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-214346" y="3929066"/>
            <a:ext cx="9572692" cy="3541295"/>
            <a:chOff x="-71470" y="3673919"/>
            <a:chExt cx="8929750" cy="3184081"/>
          </a:xfrm>
        </p:grpSpPr>
        <p:pic>
          <p:nvPicPr>
            <p:cNvPr id="9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0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4" name="Picture 4" descr="C:\Documents and Settings\biblio\Рабочий стол\The Beatles\эйзен00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1315335" y="287632"/>
            <a:ext cx="2663820" cy="3766380"/>
          </a:xfrm>
          <a:prstGeom prst="rect">
            <a:avLst/>
          </a:prstGeom>
          <a:noFill/>
        </p:spPr>
      </p:pic>
      <p:pic>
        <p:nvPicPr>
          <p:cNvPr id="6" name="Picture 3" descr="C:\Documents and Settings\biblio\Рабочий стол\The Beatles\эйзен001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2244029" y="1721249"/>
            <a:ext cx="2663820" cy="3636601"/>
          </a:xfrm>
          <a:prstGeom prst="rect">
            <a:avLst/>
          </a:prstGeom>
          <a:noFill/>
        </p:spPr>
      </p:pic>
      <p:pic>
        <p:nvPicPr>
          <p:cNvPr id="5" name="Picture 2" descr="C:\Documents and Settings\biblio\Рабочий стол\The Beatles\эйзен000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285720" y="2928958"/>
            <a:ext cx="2621865" cy="3643314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5143504" y="571481"/>
            <a:ext cx="3543296" cy="421484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Очень хорошо сказал известный композитор Геннадий Гладков: ”Надо показывать лучшие фильмы, надо выпускать лучшие книги, надо приглашать лучшие группы, как и в свое время нужно было приглашать «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Beatles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-214346" y="3929066"/>
            <a:ext cx="9572692" cy="3541295"/>
            <a:chOff x="-71470" y="3673919"/>
            <a:chExt cx="8929750" cy="3184081"/>
          </a:xfrm>
        </p:grpSpPr>
        <p:pic>
          <p:nvPicPr>
            <p:cNvPr id="6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7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6314" y="428604"/>
            <a:ext cx="4071966" cy="478634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200" dirty="0" smtClean="0"/>
              <a:t>До сих пор мы с удовольствием ворошим страницы старых и новых газет и журналов, чтобы который раз воскресить в памяти историю, жизнь и творчество битлов, покоривших своей музыкой и песнями весь мир, сумевших сблизить всех людей нашей планеты и тем самым внести свой личный вклад в дело братства и дружбы между странами и народами, что сейчас просто необходимо всем нам! </a:t>
            </a:r>
          </a:p>
          <a:p>
            <a:endParaRPr lang="ru-RU" sz="2200" dirty="0"/>
          </a:p>
        </p:txBody>
      </p:sp>
      <p:pic>
        <p:nvPicPr>
          <p:cNvPr id="3074" name="Picture 2" descr="C:\Documents and Settings\User\Рабочий стол\The Beatles\эйзен00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5794" y="214314"/>
            <a:ext cx="4559082" cy="56007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-214346" y="3929066"/>
            <a:ext cx="9572692" cy="3541295"/>
            <a:chOff x="-71470" y="3673919"/>
            <a:chExt cx="8929750" cy="3184081"/>
          </a:xfrm>
        </p:grpSpPr>
        <p:pic>
          <p:nvPicPr>
            <p:cNvPr id="5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6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Список использованной литературы: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3714776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Beatles</a:t>
            </a:r>
            <a:r>
              <a:rPr lang="ru-RU" dirty="0" smtClean="0"/>
              <a:t>. Песни и комментарии </a:t>
            </a:r>
            <a:r>
              <a:rPr lang="en-US" dirty="0" smtClean="0"/>
              <a:t>[</a:t>
            </a:r>
            <a:r>
              <a:rPr lang="ru-RU" dirty="0" smtClean="0"/>
              <a:t>Ноты</a:t>
            </a:r>
            <a:r>
              <a:rPr lang="en-US" dirty="0" smtClean="0"/>
              <a:t>]</a:t>
            </a:r>
            <a:r>
              <a:rPr lang="ru-RU" dirty="0" smtClean="0"/>
              <a:t> / сост. Д. П. Ухов . Выпуск 2. - М.: Музыка, 1990. -  64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Багиров</a:t>
            </a:r>
            <a:r>
              <a:rPr lang="ru-RU" dirty="0" smtClean="0"/>
              <a:t>,  А. «Битлз» - любовь моя! </a:t>
            </a:r>
            <a:r>
              <a:rPr lang="en-US" dirty="0" smtClean="0"/>
              <a:t>[</a:t>
            </a:r>
            <a:r>
              <a:rPr lang="ru-RU" dirty="0" smtClean="0"/>
              <a:t>Текст</a:t>
            </a:r>
            <a:r>
              <a:rPr lang="en-US" dirty="0" smtClean="0"/>
              <a:t>]</a:t>
            </a:r>
            <a:r>
              <a:rPr lang="ru-RU" dirty="0" smtClean="0"/>
              <a:t> / А. </a:t>
            </a:r>
            <a:r>
              <a:rPr lang="ru-RU" dirty="0" err="1" smtClean="0"/>
              <a:t>Багиров</a:t>
            </a:r>
            <a:r>
              <a:rPr lang="ru-RU" dirty="0" smtClean="0"/>
              <a:t>. - Минск : Парус, 1993. - 208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Бровко</a:t>
            </a:r>
            <a:r>
              <a:rPr lang="ru-RU" dirty="0" smtClean="0"/>
              <a:t> ,В. Л. «Битлз» на уроках сольфеджио </a:t>
            </a:r>
            <a:r>
              <a:rPr lang="en-US" dirty="0" smtClean="0"/>
              <a:t>[</a:t>
            </a:r>
            <a:r>
              <a:rPr lang="ru-RU" dirty="0" smtClean="0"/>
              <a:t>Ноты</a:t>
            </a:r>
            <a:r>
              <a:rPr lang="en-US" dirty="0" smtClean="0"/>
              <a:t>]</a:t>
            </a:r>
            <a:r>
              <a:rPr lang="ru-RU" dirty="0" smtClean="0"/>
              <a:t> / В. Л. </a:t>
            </a:r>
            <a:r>
              <a:rPr lang="ru-RU" dirty="0" err="1" smtClean="0"/>
              <a:t>Бровко</a:t>
            </a:r>
            <a:r>
              <a:rPr lang="ru-RU" dirty="0" smtClean="0"/>
              <a:t>. - СПб.: Композитор, 2004.  - 40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Дэвис,  Х. 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Beatles</a:t>
            </a: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ru-RU" dirty="0" smtClean="0"/>
              <a:t>Текст</a:t>
            </a:r>
            <a:r>
              <a:rPr lang="en-US" dirty="0" smtClean="0"/>
              <a:t>]</a:t>
            </a:r>
            <a:r>
              <a:rPr lang="ru-RU" dirty="0" smtClean="0"/>
              <a:t> / Х. Дэвис. - </a:t>
            </a:r>
            <a:r>
              <a:rPr lang="ru-RU" dirty="0" err="1" smtClean="0"/>
              <a:t>Мн</a:t>
            </a:r>
            <a:r>
              <a:rPr lang="ru-RU" dirty="0" smtClean="0"/>
              <a:t> : Попурри, 2000.  - 560 с. (+40 с. </a:t>
            </a:r>
            <a:r>
              <a:rPr lang="ru-RU" dirty="0" err="1" smtClean="0"/>
              <a:t>вкл</a:t>
            </a:r>
            <a:r>
              <a:rPr lang="ru-RU" dirty="0" smtClean="0"/>
              <a:t>.)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Лирика Битлз </a:t>
            </a:r>
            <a:r>
              <a:rPr lang="en-US" dirty="0" smtClean="0"/>
              <a:t>[</a:t>
            </a:r>
            <a:r>
              <a:rPr lang="ru-RU" dirty="0" smtClean="0"/>
              <a:t>Ноты</a:t>
            </a:r>
            <a:r>
              <a:rPr lang="en-US" dirty="0" smtClean="0"/>
              <a:t>]</a:t>
            </a:r>
            <a:r>
              <a:rPr lang="ru-RU" dirty="0" smtClean="0"/>
              <a:t> / сост. А. Гаврилов. - Л.: Советский композитор, 1991. - 62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Песни ансамбля «Битлз» </a:t>
            </a:r>
            <a:r>
              <a:rPr lang="en-US" dirty="0" smtClean="0"/>
              <a:t>[</a:t>
            </a:r>
            <a:r>
              <a:rPr lang="ru-RU" dirty="0" smtClean="0"/>
              <a:t>Ноты</a:t>
            </a:r>
            <a:r>
              <a:rPr lang="en-US" dirty="0" smtClean="0"/>
              <a:t>]</a:t>
            </a:r>
            <a:r>
              <a:rPr lang="ru-RU" dirty="0" smtClean="0"/>
              <a:t> / сост. В. М. Мирошниченко. - Киев : </a:t>
            </a:r>
            <a:r>
              <a:rPr lang="ru-RU" dirty="0" err="1" smtClean="0"/>
              <a:t>Музычна</a:t>
            </a:r>
            <a:r>
              <a:rPr lang="ru-RU" dirty="0" smtClean="0"/>
              <a:t> </a:t>
            </a:r>
            <a:r>
              <a:rPr lang="ru-RU" dirty="0" err="1" smtClean="0"/>
              <a:t>Украйина</a:t>
            </a:r>
            <a:r>
              <a:rPr lang="ru-RU" dirty="0" smtClean="0"/>
              <a:t>, 1990.  - 87 с.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Сидорович ,Д. Е. Великие музыканты </a:t>
            </a:r>
            <a:r>
              <a:rPr lang="en-US" dirty="0" smtClean="0"/>
              <a:t>XX </a:t>
            </a:r>
            <a:r>
              <a:rPr lang="ru-RU" dirty="0" smtClean="0"/>
              <a:t>века </a:t>
            </a:r>
            <a:r>
              <a:rPr lang="en-US" dirty="0" smtClean="0"/>
              <a:t>[</a:t>
            </a:r>
            <a:r>
              <a:rPr lang="ru-RU" dirty="0" smtClean="0"/>
              <a:t>Текст</a:t>
            </a:r>
            <a:r>
              <a:rPr lang="en-US" dirty="0" smtClean="0"/>
              <a:t>]</a:t>
            </a:r>
            <a:r>
              <a:rPr lang="ru-RU" dirty="0" smtClean="0"/>
              <a:t> / Д. Е. Сидорович. - М.: Мартин, 2003.  - 512 с. </a:t>
            </a:r>
            <a:r>
              <a:rPr lang="en-US" dirty="0" smtClean="0"/>
              <a:t>[</a:t>
            </a:r>
            <a:r>
              <a:rPr lang="ru-RU" dirty="0" smtClean="0"/>
              <a:t>24</a:t>
            </a:r>
            <a:r>
              <a:rPr lang="en-US" dirty="0" smtClean="0"/>
              <a:t>]</a:t>
            </a:r>
            <a:r>
              <a:rPr lang="ru-RU" dirty="0" smtClean="0"/>
              <a:t> л., ил.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50000" contrast="-6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…Прошли десятилетия, но они по-прежнему с нами -  да «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Beatles</a:t>
            </a:r>
            <a:r>
              <a:rPr lang="ru-RU" dirty="0" smtClean="0"/>
              <a:t>» никогда от нас и не уходили!</a:t>
            </a:r>
          </a:p>
          <a:p>
            <a:pPr algn="ctr">
              <a:buNone/>
            </a:pPr>
            <a:r>
              <a:rPr lang="ru-RU" dirty="0" smtClean="0"/>
              <a:t>Каждый день практически в любой точке земного шара можно услышать эти незатейливые мелодии: из распахнутых окон, на улицах, с мерцающих экранов телевизоров. Загляните в книжные лавки, пройдитесь по магазинчикам, торгующих музыкальными товарами и дисками… К годовщине любого события, так или иначе связанного с «</a:t>
            </a:r>
            <a:r>
              <a:rPr lang="ru-RU" dirty="0" err="1" smtClean="0"/>
              <a:t>The</a:t>
            </a:r>
            <a:r>
              <a:rPr lang="ru-RU" dirty="0" smtClean="0"/>
              <a:t> </a:t>
            </a:r>
            <a:r>
              <a:rPr lang="ru-RU" dirty="0" err="1" smtClean="0"/>
              <a:t>Beatles</a:t>
            </a:r>
            <a:r>
              <a:rPr lang="ru-RU" dirty="0" smtClean="0"/>
              <a:t>», появляется много новых материалов о творчестве легендарной группы.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278608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Место действия  - Ливерпуль, порт важного промышленного значения, расположенный на северо-западе Англии. В его пригородах полно мальчишек с гитарами в руках. </a:t>
            </a:r>
          </a:p>
          <a:p>
            <a:pPr algn="ctr">
              <a:buNone/>
            </a:pPr>
            <a:r>
              <a:rPr lang="ru-RU" dirty="0" smtClean="0"/>
              <a:t>Среди них – Джон Леннон, Пол </a:t>
            </a:r>
            <a:r>
              <a:rPr lang="ru-RU" dirty="0" err="1" smtClean="0"/>
              <a:t>Маккартни</a:t>
            </a:r>
            <a:r>
              <a:rPr lang="ru-RU" dirty="0" smtClean="0"/>
              <a:t>, Джордж </a:t>
            </a:r>
            <a:r>
              <a:rPr lang="ru-RU" dirty="0" err="1" smtClean="0"/>
              <a:t>Харрисон</a:t>
            </a:r>
            <a:r>
              <a:rPr lang="ru-RU" dirty="0" smtClean="0"/>
              <a:t>, Ринго Старр.  Каждый из них поклоняется заокеанским звездам рок-н-ролла. </a:t>
            </a:r>
          </a:p>
          <a:p>
            <a:pPr algn="ctr">
              <a:buNone/>
            </a:pPr>
            <a:r>
              <a:rPr lang="ru-RU" dirty="0" smtClean="0"/>
              <a:t>Никто из них не знает, что в недалеком будущем их квартет назовут «феноменом нашего времени» и «музыкальным восьмым Чудом Света». 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-214346" y="3929066"/>
            <a:ext cx="9572692" cy="3541295"/>
            <a:chOff x="-71470" y="3673919"/>
            <a:chExt cx="8929750" cy="3184081"/>
          </a:xfrm>
        </p:grpSpPr>
        <p:pic>
          <p:nvPicPr>
            <p:cNvPr id="7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8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2050" name="Picture 2" descr="C:\Documents and Settings\biblio\Рабочий стол\The Beatles\эйзен000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71604" y="3286124"/>
            <a:ext cx="5857916" cy="3907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9124" y="500042"/>
            <a:ext cx="4500594" cy="600079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Все «битлы» происходили из рабочих семей, в которых знали цену хлеба, не всегда имевшегося вдоволь. Их родители были обычными рядовыми членами британского общества – прислугой на корабле и кондуктором в автобусе, официантом и мойщиком посуды в ресторане, токарем и продавцом в магазине, акушеркой и безработной. Совсем ничего из ряда вон выходящего. Но именно эти рабочие парни, настоящие ливерпульские пролетарии, совершат революцию в современной рок-музыке и навсегда останутся в сердцах миллионов людей нашей планеты. 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1026" name="Picture 2" descr="C:\Documents and Settings\User\Рабочий стол\The Beatles\HD00-168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85729"/>
            <a:ext cx="4286280" cy="63579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pic>
        <p:nvPicPr>
          <p:cNvPr id="9219" name="Picture 3" descr="C:\Documents and Settings\biblio\Рабочий стол\The Beatles\эйзен001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43702" y="357166"/>
            <a:ext cx="2071702" cy="2939058"/>
          </a:xfrm>
          <a:prstGeom prst="rect">
            <a:avLst/>
          </a:prstGeom>
          <a:noFill/>
        </p:spPr>
      </p:pic>
      <p:pic>
        <p:nvPicPr>
          <p:cNvPr id="14" name="Picture 5" descr="C:\Documents and Settings\biblio\Рабочий стол\The Beatles\эйзен001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3214686"/>
            <a:ext cx="2344712" cy="3429024"/>
          </a:xfrm>
          <a:prstGeom prst="rect">
            <a:avLst/>
          </a:prstGeom>
          <a:noFill/>
        </p:spPr>
      </p:pic>
      <p:sp>
        <p:nvSpPr>
          <p:cNvPr id="17" name="Содержимое 2"/>
          <p:cNvSpPr txBox="1">
            <a:spLocks/>
          </p:cNvSpPr>
          <p:nvPr/>
        </p:nvSpPr>
        <p:spPr>
          <a:xfrm>
            <a:off x="571472" y="571480"/>
            <a:ext cx="5786478" cy="264320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sz="3200" dirty="0" smtClean="0"/>
              <a:t>Джон Леннон родился  9 октября 1940 года. Мальчика воспитывала тетя </a:t>
            </a:r>
            <a:r>
              <a:rPr lang="ru-RU" sz="3200" dirty="0" err="1" smtClean="0"/>
              <a:t>Мими</a:t>
            </a:r>
            <a:r>
              <a:rPr lang="ru-RU" sz="3200" dirty="0" smtClean="0"/>
              <a:t>, сестра матери.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dirty="0" smtClean="0"/>
              <a:t>Его первая гитара была подарена матерью, поощрявшей увлечение сына музыкой.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dirty="0" smtClean="0"/>
              <a:t>Сам Леннон говорил: «Ничто меня по-настоящему не захватывало, пока я не услышал Элвиса».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sz="3200" dirty="0" smtClean="0"/>
              <a:t>Следуя своему влечению, Джон организовал свою первую группу «</a:t>
            </a:r>
            <a:r>
              <a:rPr lang="ru-RU" sz="3200" dirty="0" err="1" smtClean="0"/>
              <a:t>The</a:t>
            </a:r>
            <a:r>
              <a:rPr lang="ru-RU" sz="3200" dirty="0" smtClean="0"/>
              <a:t> </a:t>
            </a:r>
            <a:r>
              <a:rPr lang="ru-RU" sz="3200" dirty="0" err="1" smtClean="0"/>
              <a:t>Quarrymen</a:t>
            </a:r>
            <a:r>
              <a:rPr lang="ru-RU" sz="3200" dirty="0" smtClean="0"/>
              <a:t>». </a:t>
            </a:r>
            <a:endParaRPr lang="ru-RU" sz="3200" dirty="0"/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2857456" y="3571876"/>
            <a:ext cx="6072262" cy="2857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ctr">
              <a:buNone/>
            </a:pPr>
            <a:r>
              <a:rPr lang="ru-RU" sz="2200" dirty="0" smtClean="0"/>
              <a:t>Пол </a:t>
            </a:r>
            <a:r>
              <a:rPr lang="ru-RU" sz="2200" dirty="0" err="1" smtClean="0"/>
              <a:t>Маккартни</a:t>
            </a:r>
            <a:r>
              <a:rPr lang="ru-RU" sz="2200" dirty="0" smtClean="0"/>
              <a:t> родился 18 июля 1942 года. Пол рано лишился матери, и единственное, что отвлекало мальчика от горя, была музыка. </a:t>
            </a:r>
          </a:p>
          <a:p>
            <a:pPr algn="ctr">
              <a:buNone/>
            </a:pPr>
            <a:r>
              <a:rPr lang="ru-RU" sz="2200" dirty="0" smtClean="0"/>
              <a:t>Встреча Джона Леннона и Пола </a:t>
            </a:r>
            <a:r>
              <a:rPr lang="ru-RU" sz="2200" dirty="0" err="1" smtClean="0"/>
              <a:t>Маккартни</a:t>
            </a:r>
            <a:r>
              <a:rPr lang="ru-RU" sz="2200" dirty="0" smtClean="0"/>
              <a:t> была совершенно случайной, когда Пол со своим другом пошел посмотреть на выступление «</a:t>
            </a:r>
            <a:r>
              <a:rPr lang="ru-RU" sz="2200" dirty="0" err="1" smtClean="0"/>
              <a:t>The</a:t>
            </a:r>
            <a:r>
              <a:rPr lang="ru-RU" sz="2200" dirty="0" smtClean="0"/>
              <a:t> </a:t>
            </a:r>
            <a:r>
              <a:rPr lang="ru-RU" sz="2200" dirty="0" err="1" smtClean="0"/>
              <a:t>Quarrymen</a:t>
            </a:r>
            <a:r>
              <a:rPr lang="ru-RU" sz="2200" dirty="0" smtClean="0"/>
              <a:t>». </a:t>
            </a:r>
          </a:p>
          <a:p>
            <a:pPr algn="ctr">
              <a:buNone/>
            </a:pPr>
            <a:r>
              <a:rPr lang="ru-RU" sz="2200" dirty="0" smtClean="0"/>
              <a:t>Случайная встреча в итоге подарила миру одну из величайших групп. </a:t>
            </a:r>
            <a:endParaRPr lang="ru-RU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357166"/>
            <a:ext cx="5786478" cy="292895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200" dirty="0" smtClean="0"/>
              <a:t>Ринго Старр (настоящее имя Ричард Старки) родился 7 июля 1940 года. Когда Ринго было три, отец оставил семью, а мать повторно вышла замуж. Об отчиме Ринго отзывался тепло. Именно отчим купил для Ринго ударную установку. </a:t>
            </a:r>
          </a:p>
          <a:p>
            <a:pPr algn="ctr">
              <a:buNone/>
            </a:pPr>
            <a:r>
              <a:rPr lang="ru-RU" sz="2200" dirty="0" smtClean="0"/>
              <a:t>Вначале Ринго играл в группе </a:t>
            </a:r>
            <a:r>
              <a:rPr lang="ru-RU" sz="2200" dirty="0" err="1" smtClean="0"/>
              <a:t>Рори</a:t>
            </a:r>
            <a:r>
              <a:rPr lang="ru-RU" sz="2200" dirty="0" smtClean="0"/>
              <a:t> </a:t>
            </a:r>
            <a:r>
              <a:rPr lang="ru-RU" sz="2200" dirty="0" err="1" smtClean="0"/>
              <a:t>Сторма</a:t>
            </a:r>
            <a:r>
              <a:rPr lang="ru-RU" sz="2200" dirty="0" smtClean="0"/>
              <a:t>. На гастролях этой группы в Гамбурге Ринго и встретился с </a:t>
            </a:r>
            <a:r>
              <a:rPr lang="en-US" sz="2200" dirty="0" smtClean="0"/>
              <a:t>The Beatles</a:t>
            </a:r>
            <a:r>
              <a:rPr lang="ru-RU" sz="2200" dirty="0" smtClean="0"/>
              <a:t>. </a:t>
            </a:r>
          </a:p>
        </p:txBody>
      </p:sp>
      <p:pic>
        <p:nvPicPr>
          <p:cNvPr id="4" name="Picture 4" descr="C:\Documents and Settings\biblio\Рабочий стол\The Beatles\эйзен00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85728"/>
            <a:ext cx="2527312" cy="3143272"/>
          </a:xfrm>
          <a:prstGeom prst="rect">
            <a:avLst/>
          </a:prstGeom>
          <a:noFill/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142844" y="3571876"/>
            <a:ext cx="6429420" cy="3071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Джордж </a:t>
            </a:r>
            <a:r>
              <a:rPr kumimoji="0" lang="ru-RU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Харрисон</a:t>
            </a:r>
            <a:r>
              <a:rPr lang="ru-RU" sz="2200" dirty="0" smtClean="0"/>
              <a:t> родился 25 февраля 1943 года и был младшим ребенком в семье.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kumimoji="0" lang="ru-RU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Мать и отец поддерживала его увлечение музыкой. С Полом </a:t>
            </a:r>
            <a:r>
              <a:rPr kumimoji="0" lang="ru-RU" sz="2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Маккартни</a:t>
            </a:r>
            <a:r>
              <a:rPr kumimoji="0" lang="ru-RU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Джордж познакомился задолго до того, как они начали играть в одной группе. Пол уговорил Джорджа прийти на концерт </a:t>
            </a:r>
            <a:r>
              <a:rPr lang="ru-RU" sz="2200" dirty="0" smtClean="0"/>
              <a:t>«</a:t>
            </a:r>
            <a:r>
              <a:rPr lang="ru-RU" sz="2200" dirty="0" err="1" smtClean="0"/>
              <a:t>The</a:t>
            </a:r>
            <a:r>
              <a:rPr lang="ru-RU" sz="2200" dirty="0" smtClean="0"/>
              <a:t> </a:t>
            </a:r>
            <a:r>
              <a:rPr lang="ru-RU" sz="2200" dirty="0" err="1" smtClean="0"/>
              <a:t>Quarrymen</a:t>
            </a:r>
            <a:r>
              <a:rPr lang="ru-RU" sz="2200" dirty="0" smtClean="0"/>
              <a:t>», после которого и состоялось знакомство с Джоном.  </a:t>
            </a: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2" descr="C:\Documents and Settings\biblio\Рабочий стол\The Beatles\эйзен001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29454" y="3714752"/>
            <a:ext cx="2047941" cy="29053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572560" cy="278608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200" dirty="0" smtClean="0"/>
              <a:t>В 1955 году Джон Леннон собирает в школе ансамбль «</a:t>
            </a:r>
            <a:r>
              <a:rPr lang="ru-RU" sz="2200" dirty="0" err="1" smtClean="0"/>
              <a:t>The</a:t>
            </a:r>
            <a:r>
              <a:rPr lang="ru-RU" sz="2200" dirty="0" smtClean="0"/>
              <a:t> </a:t>
            </a:r>
            <a:r>
              <a:rPr lang="ru-RU" sz="2200" dirty="0" err="1" smtClean="0"/>
              <a:t>Quarrymen</a:t>
            </a:r>
            <a:r>
              <a:rPr lang="ru-RU" sz="2200" dirty="0" smtClean="0"/>
              <a:t>» («Ребята из карьера»), в 1956 году знакомится с Полом </a:t>
            </a:r>
            <a:r>
              <a:rPr lang="ru-RU" sz="2200" dirty="0" err="1" smtClean="0"/>
              <a:t>Маккартни</a:t>
            </a:r>
            <a:r>
              <a:rPr lang="ru-RU" sz="2200" dirty="0" smtClean="0"/>
              <a:t>, который в 1958 приводит Джорджа </a:t>
            </a:r>
            <a:r>
              <a:rPr lang="ru-RU" sz="2200" dirty="0" err="1" smtClean="0"/>
              <a:t>Харрисона</a:t>
            </a:r>
            <a:r>
              <a:rPr lang="ru-RU" sz="2200" dirty="0" smtClean="0"/>
              <a:t>. Ринго Старр присоединится к группе только в 1962 году. </a:t>
            </a:r>
          </a:p>
          <a:p>
            <a:pPr algn="ctr">
              <a:buNone/>
            </a:pPr>
            <a:r>
              <a:rPr lang="ru-RU" sz="2200" dirty="0" smtClean="0"/>
              <a:t>Самая ранняя фотография группы была снята в 1956 году в Ливерпульском церковном танцевальной зале. Пол (слева в пиджаке) и Джон (поет у микрофона) запечатлены на ней в составе «</a:t>
            </a:r>
            <a:r>
              <a:rPr lang="ru-RU" sz="2200" dirty="0" err="1" smtClean="0"/>
              <a:t>The</a:t>
            </a:r>
            <a:r>
              <a:rPr lang="ru-RU" sz="2200" dirty="0" smtClean="0"/>
              <a:t> </a:t>
            </a:r>
            <a:r>
              <a:rPr lang="ru-RU" sz="2200" dirty="0" err="1" smtClean="0"/>
              <a:t>Quarrymen</a:t>
            </a:r>
            <a:r>
              <a:rPr lang="ru-RU" sz="2200" dirty="0" smtClean="0"/>
              <a:t>». </a:t>
            </a:r>
          </a:p>
          <a:p>
            <a:pPr algn="ctr">
              <a:buNone/>
            </a:pPr>
            <a:endParaRPr lang="ru-RU" sz="2200" dirty="0"/>
          </a:p>
        </p:txBody>
      </p:sp>
      <p:pic>
        <p:nvPicPr>
          <p:cNvPr id="5122" name="Picture 2" descr="C:\Documents and Settings\User\Рабочий стол\The Beatles\выс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00166" y="3429000"/>
            <a:ext cx="5775768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-214346" y="3929066"/>
            <a:ext cx="9572692" cy="3541295"/>
            <a:chOff x="-71470" y="3673919"/>
            <a:chExt cx="8929750" cy="3184081"/>
          </a:xfrm>
        </p:grpSpPr>
        <p:pic>
          <p:nvPicPr>
            <p:cNvPr id="7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21481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8" name="Picture 8" descr="C:\Documents and Settings\User\Рабочий стол\The Beatles\img.pn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71470" y="3673919"/>
              <a:ext cx="4643470" cy="318408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5" name="Picture 2" descr="C:\Documents and Settings\biblio\Рабочий стол\The Beatles\эйзен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8" y="214290"/>
            <a:ext cx="3000396" cy="4489514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4286280" cy="42862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200" dirty="0" smtClean="0"/>
              <a:t>«В 1959 году мы стали называться «</a:t>
            </a:r>
            <a:r>
              <a:rPr lang="ru-RU" sz="2200" dirty="0" err="1" smtClean="0"/>
              <a:t>Johnny</a:t>
            </a:r>
            <a:r>
              <a:rPr lang="ru-RU" sz="2200" dirty="0" smtClean="0"/>
              <a:t> </a:t>
            </a:r>
            <a:r>
              <a:rPr lang="ru-RU" sz="2200" dirty="0" err="1" smtClean="0"/>
              <a:t>and</a:t>
            </a:r>
            <a:r>
              <a:rPr lang="ru-RU" sz="2200" dirty="0" smtClean="0"/>
              <a:t> </a:t>
            </a:r>
            <a:r>
              <a:rPr lang="ru-RU" sz="2200" dirty="0" err="1" smtClean="0"/>
              <a:t>the</a:t>
            </a:r>
            <a:r>
              <a:rPr lang="ru-RU" sz="2200" dirty="0" smtClean="0"/>
              <a:t> </a:t>
            </a:r>
            <a:r>
              <a:rPr lang="ru-RU" sz="2200" dirty="0" err="1" smtClean="0"/>
              <a:t>Moondogs</a:t>
            </a:r>
            <a:r>
              <a:rPr lang="ru-RU" sz="2200" dirty="0" smtClean="0"/>
              <a:t>» («Джонни и Лунные псы») - это было трио в составе Пол, Джордж и я, - вспоминал Джон Леннон, - мы сделали даже запись на радио, однако без каких либо результатов. Позднее, через год, мы организовали новую группу </a:t>
            </a:r>
            <a:r>
              <a:rPr lang="ru-RU" sz="2200" dirty="0" err="1" smtClean="0"/>
              <a:t>The</a:t>
            </a:r>
            <a:r>
              <a:rPr lang="ru-RU" sz="2200" dirty="0" smtClean="0"/>
              <a:t> </a:t>
            </a:r>
            <a:r>
              <a:rPr lang="ru-RU" sz="2200" dirty="0" err="1" smtClean="0"/>
              <a:t>Beatles</a:t>
            </a:r>
            <a:r>
              <a:rPr lang="ru-RU" sz="2200" dirty="0" smtClean="0"/>
              <a:t>». </a:t>
            </a:r>
          </a:p>
        </p:txBody>
      </p:sp>
      <p:pic>
        <p:nvPicPr>
          <p:cNvPr id="4" name="Picture 3" descr="C:\Documents and Settings\biblio\Рабочий стол\The Beatles\эйзен000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72198" y="2143116"/>
            <a:ext cx="2818837" cy="43882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The Beatles\music_concert-wallpaper-2880x1800.jpg"/>
          <p:cNvPicPr>
            <a:picLocks noChangeAspect="1" noChangeArrowheads="1"/>
          </p:cNvPicPr>
          <p:nvPr/>
        </p:nvPicPr>
        <p:blipFill>
          <a:blip r:embed="rId2" cstate="email">
            <a:lum bright="60000" contrast="-75000"/>
          </a:blip>
          <a:srcRect/>
          <a:stretch>
            <a:fillRect/>
          </a:stretch>
        </p:blipFill>
        <p:spPr bwMode="auto">
          <a:xfrm>
            <a:off x="-81290" y="0"/>
            <a:ext cx="922529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5572164" cy="62150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dirty="0" smtClean="0"/>
              <a:t>Согласно воспоминаниям участников группы, автором названия группы считается Леннон, который был увлечен идеей придумать название, имеющее одновременно разные значения. За пример была взята группа </a:t>
            </a:r>
            <a:r>
              <a:rPr lang="ru-RU" sz="2200" dirty="0" err="1" smtClean="0"/>
              <a:t>The</a:t>
            </a:r>
            <a:r>
              <a:rPr lang="ru-RU" sz="2200" dirty="0" smtClean="0"/>
              <a:t> </a:t>
            </a:r>
            <a:r>
              <a:rPr lang="ru-RU" sz="2200" dirty="0" err="1" smtClean="0"/>
              <a:t>Crickets</a:t>
            </a:r>
            <a:r>
              <a:rPr lang="ru-RU" sz="2200" dirty="0" smtClean="0"/>
              <a:t> («сверчки» и «крикет» - спортивная игра). </a:t>
            </a:r>
          </a:p>
          <a:p>
            <a:pPr algn="ctr">
              <a:buNone/>
            </a:pPr>
            <a:r>
              <a:rPr lang="ru-RU" sz="2200" dirty="0" smtClean="0"/>
              <a:t>«Однажды я сидел дома, - вспоминает Леннон, - размышляя о том, что название «</a:t>
            </a:r>
            <a:r>
              <a:rPr lang="ru-RU" sz="2200" dirty="0" err="1" smtClean="0"/>
              <a:t>Крикетс</a:t>
            </a:r>
            <a:r>
              <a:rPr lang="ru-RU" sz="2200" dirty="0" smtClean="0"/>
              <a:t>» как нельзя лучше подошло бы именно английской группе. И тут мне пришло в голову слово </a:t>
            </a:r>
            <a:r>
              <a:rPr lang="en-US" sz="2200" dirty="0" smtClean="0"/>
              <a:t>“beetles”</a:t>
            </a:r>
            <a:r>
              <a:rPr lang="ru-RU" sz="2200" dirty="0" smtClean="0"/>
              <a:t> </a:t>
            </a:r>
            <a:r>
              <a:rPr lang="en-US" sz="2200" dirty="0" smtClean="0"/>
              <a:t>(“</a:t>
            </a:r>
            <a:r>
              <a:rPr lang="ru-RU" sz="2200" dirty="0" smtClean="0"/>
              <a:t>жуки</a:t>
            </a:r>
            <a:r>
              <a:rPr lang="en-US" sz="2200" dirty="0" smtClean="0"/>
              <a:t>”)</a:t>
            </a:r>
            <a:r>
              <a:rPr lang="ru-RU" sz="2200" dirty="0" smtClean="0"/>
              <a:t>. Я в шутку решил написать его как </a:t>
            </a:r>
            <a:r>
              <a:rPr lang="en-US" sz="2200" dirty="0" smtClean="0"/>
              <a:t>“</a:t>
            </a:r>
            <a:r>
              <a:rPr lang="en-US" sz="2200" dirty="0" err="1" smtClean="0"/>
              <a:t>BEAtles</a:t>
            </a:r>
            <a:r>
              <a:rPr lang="en-US" sz="2200" dirty="0" smtClean="0"/>
              <a:t>”</a:t>
            </a:r>
            <a:r>
              <a:rPr lang="ru-RU" sz="2200" dirty="0" smtClean="0"/>
              <a:t> (гибрид слов </a:t>
            </a:r>
            <a:r>
              <a:rPr lang="en-US" sz="2200" dirty="0" smtClean="0"/>
              <a:t>“beetle” </a:t>
            </a:r>
            <a:r>
              <a:rPr lang="ru-RU" sz="2200" dirty="0" smtClean="0"/>
              <a:t>– жук, и </a:t>
            </a:r>
            <a:r>
              <a:rPr lang="en-US" sz="2200" dirty="0" smtClean="0"/>
              <a:t>“to beat”</a:t>
            </a:r>
            <a:r>
              <a:rPr lang="ru-RU" sz="2200" dirty="0" smtClean="0"/>
              <a:t> - ударять), чтобы намекнуть на связь с </a:t>
            </a:r>
            <a:r>
              <a:rPr lang="ru-RU" sz="2200" dirty="0" err="1" smtClean="0"/>
              <a:t>бит-музыкой</a:t>
            </a:r>
            <a:r>
              <a:rPr lang="ru-RU" sz="2200" dirty="0" smtClean="0"/>
              <a:t>».</a:t>
            </a:r>
          </a:p>
        </p:txBody>
      </p:sp>
      <p:pic>
        <p:nvPicPr>
          <p:cNvPr id="3074" name="Picture 2" descr="C:\Documents and Settings\biblio\Рабочий стол\The Beatles\эйзен000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98" y="1142984"/>
            <a:ext cx="2762019" cy="4439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1329</Words>
  <PresentationFormat>Экран (4:3)</PresentationFormat>
  <Paragraphs>49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«The Beatles» - любовь моя!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Список использованной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Beatles любовь моя</dc:title>
  <cp:lastModifiedBy>Библиотека</cp:lastModifiedBy>
  <cp:revision>90</cp:revision>
  <dcterms:modified xsi:type="dcterms:W3CDTF">2018-01-17T04:57:16Z</dcterms:modified>
</cp:coreProperties>
</file>