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2" r:id="rId4"/>
    <p:sldId id="257" r:id="rId5"/>
    <p:sldId id="258" r:id="rId6"/>
    <p:sldId id="261" r:id="rId7"/>
    <p:sldId id="263" r:id="rId8"/>
    <p:sldId id="260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00"/>
    <a:srgbClr val="009900"/>
    <a:srgbClr val="006666"/>
    <a:srgbClr val="056471"/>
    <a:srgbClr val="99FF66"/>
    <a:srgbClr val="1E3A1A"/>
    <a:srgbClr val="CCFFFF"/>
    <a:srgbClr val="000000"/>
    <a:srgbClr val="00FF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80965843_eizenstein1.jpg"/>
          <p:cNvPicPr>
            <a:picLocks noChangeAspect="1"/>
          </p:cNvPicPr>
          <p:nvPr/>
        </p:nvPicPr>
        <p:blipFill>
          <a:blip r:embed="rId2">
            <a:lum bright="12000"/>
          </a:blip>
          <a:stretch>
            <a:fillRect/>
          </a:stretch>
        </p:blipFill>
        <p:spPr>
          <a:xfrm>
            <a:off x="571472" y="642918"/>
            <a:ext cx="3357586" cy="4432014"/>
          </a:xfrm>
          <a:prstGeom prst="rect">
            <a:avLst/>
          </a:prstGeom>
          <a:ln>
            <a:solidFill>
              <a:srgbClr val="00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4286248" y="1285860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Один из первых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4286256"/>
            <a:ext cx="4357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99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ИИЦ - Научная </a:t>
            </a:r>
            <a:r>
              <a:rPr lang="ru-RU" sz="2000" b="1" i="1" dirty="0" smtClean="0">
                <a:solidFill>
                  <a:srgbClr val="0099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библиотека представляет виртуальную выставку к 120-летию со дня рождения Сергея Эйзенштейна</a:t>
            </a:r>
            <a:endParaRPr lang="ru-RU" sz="2000" b="1" i="1" dirty="0">
              <a:solidFill>
                <a:srgbClr val="0099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яз0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714355"/>
            <a:ext cx="3000396" cy="4601201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57620" y="714356"/>
            <a:ext cx="4143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Сокровенной мечтой Эйзенштейна было изучение западного опыта кинопроизводства, и летом 1929 года вместе </a:t>
            </a:r>
            <a:r>
              <a:rPr lang="ru-RU" dirty="0" smtClean="0"/>
              <a:t>режиссером Александровым </a:t>
            </a:r>
            <a:r>
              <a:rPr lang="ru-RU" dirty="0" smtClean="0"/>
              <a:t>он едет в заграничную командировку. Это было поистине триумфальное шествие по Европе. Эйзенштейн, свободно говоривший на нескольких языках, выступает по берлинскому радио, читает лекции в Гамбурге и Берлине, в Лондоне и </a:t>
            </a:r>
            <a:r>
              <a:rPr lang="ru-RU" dirty="0" err="1" smtClean="0"/>
              <a:t>Кэмбриджском</a:t>
            </a:r>
            <a:r>
              <a:rPr lang="ru-RU" dirty="0" smtClean="0"/>
              <a:t>  университете, в Антверпене и Амстердаме, делает доклад «Интеллектуальное кино» в Брюссельском университете. Речь Эйзенштейна в Сорбонне вылилась в истинный триумф молодого режиссера.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37862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Находясь в 1930 году в Голливуде, группа Эйзенштейна, при финансовой поддержке </a:t>
            </a:r>
            <a:r>
              <a:rPr lang="ru-RU" dirty="0" err="1" smtClean="0"/>
              <a:t>Эптона</a:t>
            </a:r>
            <a:r>
              <a:rPr lang="ru-RU" dirty="0" smtClean="0"/>
              <a:t> </a:t>
            </a:r>
            <a:r>
              <a:rPr lang="ru-RU" dirty="0" err="1" smtClean="0"/>
              <a:t>Синклера</a:t>
            </a:r>
            <a:r>
              <a:rPr lang="ru-RU" dirty="0" smtClean="0"/>
              <a:t>, начинает съемки фильма «Да здравствует Мексика!». «</a:t>
            </a:r>
            <a:r>
              <a:rPr lang="ru-RU" dirty="0" smtClean="0"/>
              <a:t>Мексику» </a:t>
            </a:r>
            <a:r>
              <a:rPr lang="ru-RU" dirty="0" smtClean="0"/>
              <a:t>снимали в разных </a:t>
            </a:r>
            <a:r>
              <a:rPr lang="ru-RU" dirty="0" smtClean="0"/>
              <a:t>районах </a:t>
            </a:r>
            <a:r>
              <a:rPr lang="ru-RU" dirty="0" smtClean="0"/>
              <a:t>страны, и было отснято уже 75 тысяч метров, когда телеграмма Сталина отозвала группу назад в СССР. Негатив фильма остался в Америке. Отзывы современников об отснятом материале были восторженными. Замысел режиссера был новаторским: Эйзенштейн хотел показать Мексику в историческом, культурном, социальном и вневременном аспектах.</a:t>
            </a:r>
            <a:endParaRPr lang="ru-RU" dirty="0"/>
          </a:p>
        </p:txBody>
      </p:sp>
      <p:pic>
        <p:nvPicPr>
          <p:cNvPr id="5" name="Рисунок 4" descr="ezenshtei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928670"/>
            <a:ext cx="4094616" cy="3357586"/>
          </a:xfrm>
          <a:prstGeom prst="rect">
            <a:avLst/>
          </a:prstGeom>
          <a:ln>
            <a:solidFill>
              <a:srgbClr val="00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86314" y="485776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Сергей Эйзенштейн за монтажом фильма.</a:t>
            </a:r>
            <a:endParaRPr lang="ru-RU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1000108"/>
            <a:ext cx="43576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Весной 1935 года режиссер начинает работать над фильмом «</a:t>
            </a:r>
            <a:r>
              <a:rPr lang="ru-RU" dirty="0" err="1" smtClean="0"/>
              <a:t>Бежин</a:t>
            </a:r>
            <a:r>
              <a:rPr lang="ru-RU" dirty="0" smtClean="0"/>
              <a:t> луг» о Павлике Морозове, но в 1937 году по идеологическим причинам приказом Госкино работа была прекращена. История с «</a:t>
            </a:r>
            <a:r>
              <a:rPr lang="ru-RU" dirty="0" err="1" smtClean="0"/>
              <a:t>Бежиным</a:t>
            </a:r>
            <a:r>
              <a:rPr lang="ru-RU" dirty="0" smtClean="0"/>
              <a:t> лугом» длилась два года, и противостояние чиновничьей мясорубке не прошло для режиссера бесследно. У Эйзенштейна не только болело сердце, он был на грани самоубийства. А когда после всех передряг «Мосфильм» забрал у него и сценарий фильма «Мы - русский народ», </a:t>
            </a:r>
            <a:r>
              <a:rPr lang="ru-RU" dirty="0" smtClean="0"/>
              <a:t>Сергей Эйзенштейн в </a:t>
            </a:r>
            <a:r>
              <a:rPr lang="ru-RU" dirty="0" smtClean="0"/>
              <a:t>предынфарктном состоянии уехал лечиться в Кисловодск. </a:t>
            </a:r>
          </a:p>
        </p:txBody>
      </p:sp>
      <p:pic>
        <p:nvPicPr>
          <p:cNvPr id="4" name="Рисунок 3" descr="эйзен0001.JPG"/>
          <p:cNvPicPr>
            <a:picLocks noChangeAspect="1"/>
          </p:cNvPicPr>
          <p:nvPr/>
        </p:nvPicPr>
        <p:blipFill>
          <a:blip r:embed="rId2" cstate="print"/>
          <a:srcRect r="36659" b="30208"/>
          <a:stretch>
            <a:fillRect/>
          </a:stretch>
        </p:blipFill>
        <p:spPr>
          <a:xfrm>
            <a:off x="1000100" y="1000108"/>
            <a:ext cx="2888441" cy="4500594"/>
          </a:xfrm>
          <a:prstGeom prst="rect">
            <a:avLst/>
          </a:prstGeom>
          <a:ln>
            <a:solidFill>
              <a:srgbClr val="00C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9960.jpg"/>
          <p:cNvPicPr>
            <a:picLocks noChangeAspect="1"/>
          </p:cNvPicPr>
          <p:nvPr/>
        </p:nvPicPr>
        <p:blipFill>
          <a:blip r:embed="rId2"/>
          <a:srcRect r="838" b="12698"/>
          <a:stretch>
            <a:fillRect/>
          </a:stretch>
        </p:blipFill>
        <p:spPr>
          <a:xfrm>
            <a:off x="5572132" y="714356"/>
            <a:ext cx="3071834" cy="3929090"/>
          </a:xfrm>
          <a:prstGeom prst="rect">
            <a:avLst/>
          </a:prstGeom>
          <a:ln>
            <a:solidFill>
              <a:srgbClr val="00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0034" y="571480"/>
            <a:ext cx="47149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над историческим фильмом «Александр Невский» стала для Сергея Эйзенштейна спасением. Малобюджетную ленту ему дали едва ли не из жалости. Однако пронизанный верой в победу русского народа «Невский» превзошел всех конкурентов. Знаменитое Ледовое  побоище снималось летом на специальной площадке недалеко от студии «Мосфильм». Здесь на большом пространстве был сделан асфальтовый покров, посыпанный опилками, нафталином и солью, что создавало полную иллюзию снега. Работая над «Александром Невским», Эйзенштейн был увлечен проблемой синтеза музыки и пластики. Весь год он работал </a:t>
            </a:r>
            <a:r>
              <a:rPr lang="ru-RU" dirty="0" smtClean="0"/>
              <a:t>с композитором  </a:t>
            </a:r>
            <a:r>
              <a:rPr lang="ru-RU" dirty="0" smtClean="0"/>
              <a:t>Сергеем Прокофьевым. В декабре 1938 года фильм был завершен.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5008" y="507207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Афиша к кинофильму </a:t>
            </a:r>
            <a:endParaRPr lang="ru-RU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лександр_Невский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28604"/>
            <a:ext cx="3793094" cy="2500330"/>
          </a:xfrm>
          <a:prstGeom prst="rect">
            <a:avLst/>
          </a:prstGeom>
          <a:ln>
            <a:solidFill>
              <a:srgbClr val="00C000"/>
            </a:solidFill>
          </a:ln>
        </p:spPr>
      </p:pic>
      <p:pic>
        <p:nvPicPr>
          <p:cNvPr id="4" name="Рисунок 3" descr="kinopoisk.ru-Aleksandr-Nevskiy-1550286.jpg"/>
          <p:cNvPicPr>
            <a:picLocks noChangeAspect="1"/>
          </p:cNvPicPr>
          <p:nvPr/>
        </p:nvPicPr>
        <p:blipFill>
          <a:blip r:embed="rId3"/>
          <a:srcRect r="1257" b="4964"/>
          <a:stretch>
            <a:fillRect/>
          </a:stretch>
        </p:blipFill>
        <p:spPr>
          <a:xfrm>
            <a:off x="500034" y="357166"/>
            <a:ext cx="3896442" cy="2486687"/>
          </a:xfrm>
          <a:prstGeom prst="rect">
            <a:avLst/>
          </a:prstGeom>
          <a:ln>
            <a:solidFill>
              <a:srgbClr val="00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57290" y="314324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Кадры из фильма «Александр Невский»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857628"/>
            <a:ext cx="77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этой картине  последовательно проведено сопоставление двух масс , двух судеб: судьбы </a:t>
            </a:r>
            <a:r>
              <a:rPr lang="ru-RU" dirty="0" smtClean="0"/>
              <a:t>людей, </a:t>
            </a:r>
            <a:r>
              <a:rPr lang="ru-RU" dirty="0" smtClean="0"/>
              <a:t>врубающихся в чужую страну, и судьбы людей, защищающих свою землю. Фильм с Николаем Черкасовым в главной роли имел почти такой же ошеломляющий успех, как «Потемкин». А главное, появился в нужный момент - войну предчувствовали, кажется, все. За этот фильм Эйзенштейн получил сначала орден Ленина, затем Сталинскую премию.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64294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январе 1941-го по предложению Сталина Эйзенштейн взялся снимать фильм «Иван Грозный». Когда началась Великая Отечественная война, «Мосфильм» эвакуировали в Алма-Ату. Эйзенштейн приехал с огромным количеством книг - библиографических раритетов и рукописей. Поиск актеров, которые могли бы добраться до Алма-Аты, и съемочный процесс захватили его целиком.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49606423.jpg"/>
          <p:cNvPicPr>
            <a:picLocks noChangeAspect="1"/>
          </p:cNvPicPr>
          <p:nvPr/>
        </p:nvPicPr>
        <p:blipFill>
          <a:blip r:embed="rId2"/>
          <a:srcRect l="2209" t="4720" r="1657" b="3517"/>
          <a:stretch>
            <a:fillRect/>
          </a:stretch>
        </p:blipFill>
        <p:spPr>
          <a:xfrm>
            <a:off x="714348" y="3000372"/>
            <a:ext cx="4143404" cy="2857520"/>
          </a:xfrm>
          <a:prstGeom prst="rect">
            <a:avLst/>
          </a:prstGeom>
          <a:ln>
            <a:solidFill>
              <a:srgbClr val="00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43504" y="507207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Афиша к кинофильму</a:t>
            </a:r>
            <a:endParaRPr lang="ru-RU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724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Студийные съемки шли ночью, поскольку электроэнергии не хватало - днем ее давали только на предприятия. Спать приходилось в разное время суток, но никто на это не жаловался. </a:t>
            </a:r>
            <a:r>
              <a:rPr lang="ru-RU" dirty="0" smtClean="0"/>
              <a:t>Все </a:t>
            </a:r>
            <a:r>
              <a:rPr lang="ru-RU" dirty="0" smtClean="0"/>
              <a:t>стоически подстраивались под этот режим военного времени. Исполнителя роли царя - Николая Черкасова - Эйзенштейн считал своим талисманом. Режиссер был уверен, что этот актер, сыгравший Невского, приносит ему удачу. По словам супруги Черкасова, ее муж был такой же </a:t>
            </a:r>
            <a:r>
              <a:rPr lang="ru-RU" dirty="0" err="1" smtClean="0"/>
              <a:t>трудоголик</a:t>
            </a:r>
            <a:r>
              <a:rPr lang="ru-RU" dirty="0" smtClean="0"/>
              <a:t>, как и Эйзенштейн.</a:t>
            </a:r>
            <a:endParaRPr lang="ru-RU" dirty="0"/>
          </a:p>
        </p:txBody>
      </p:sp>
      <p:pic>
        <p:nvPicPr>
          <p:cNvPr id="3" name="Рисунок 2" descr="9891f1c0bbca3ebdfcfd2a7da42b31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786058"/>
            <a:ext cx="4185402" cy="3162304"/>
          </a:xfrm>
          <a:prstGeom prst="rect">
            <a:avLst/>
          </a:prstGeom>
          <a:ln>
            <a:solidFill>
              <a:srgbClr val="00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29190" y="528638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Иван Грозный – </a:t>
            </a:r>
          </a:p>
          <a:p>
            <a:r>
              <a:rPr lang="ru-RU" i="1" dirty="0" smtClean="0"/>
              <a:t>Николай Черкасов.</a:t>
            </a:r>
            <a:endParaRPr lang="ru-RU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Поскольку история не укладывалась в одну серию, пришлось разбить фильм на три части. Первая, в которой злодеяния царя и опричнины еще не показаны, вышла на экраны в 1945-м и тут же получила хвалебный отзыв вождя, а режиссер - мандат на продолжение работы в виде очередной Сталинской премии. Ассоциируя себя с главным героем картины, Сталин пребывал в восторге. Развязка наступила на утверждении второй серии, в которой отношение Эйзенштейна к главному персонажу резко изменилось. </a:t>
            </a:r>
            <a:endParaRPr lang="ru-RU" dirty="0"/>
          </a:p>
        </p:txBody>
      </p:sp>
      <p:pic>
        <p:nvPicPr>
          <p:cNvPr id="3" name="Рисунок 2" descr="kinopoisk.ru-Ivan-Groznyy-1379116.jpg"/>
          <p:cNvPicPr>
            <a:picLocks noChangeAspect="1"/>
          </p:cNvPicPr>
          <p:nvPr/>
        </p:nvPicPr>
        <p:blipFill>
          <a:blip r:embed="rId2">
            <a:lum bright="15000"/>
          </a:blip>
          <a:srcRect r="1172" b="3125"/>
          <a:stretch>
            <a:fillRect/>
          </a:stretch>
        </p:blipFill>
        <p:spPr>
          <a:xfrm>
            <a:off x="5572132" y="857232"/>
            <a:ext cx="3180992" cy="4429156"/>
          </a:xfrm>
          <a:prstGeom prst="rect">
            <a:avLst/>
          </a:prstGeom>
          <a:ln>
            <a:solidFill>
              <a:srgbClr val="00C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214942" y="5572140"/>
            <a:ext cx="3689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Кадр из фильма «Иван Грозный».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714356"/>
            <a:ext cx="37862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 ходу съемок режиссер тщательно изучал архивные документы и счел, что не может погрешить против исторической правды, представив Грозного прогрессивным правителем. Царь в картине Эйзенштейна превратился в жестокого тирана, изощренного убийцу, расплачивающегося за свои грехи муками совести. Эйзенштейн предвидел реакцию Сталина, но хотел </a:t>
            </a:r>
            <a:r>
              <a:rPr lang="ru-RU" dirty="0" err="1" smtClean="0"/>
              <a:t>доснять</a:t>
            </a:r>
            <a:r>
              <a:rPr lang="ru-RU" dirty="0" smtClean="0"/>
              <a:t> фильм «во что бы то ни стало». Ситуация осложнялась тем, что </a:t>
            </a:r>
            <a:r>
              <a:rPr lang="ru-RU" dirty="0" err="1" smtClean="0"/>
              <a:t>Эйзенштен</a:t>
            </a:r>
            <a:r>
              <a:rPr lang="ru-RU" dirty="0" smtClean="0"/>
              <a:t> тяжело перенес известие о расстреле своего учителя – Мейерхольда.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эйзен0002.JPG"/>
          <p:cNvPicPr>
            <a:picLocks noChangeAspect="1"/>
          </p:cNvPicPr>
          <p:nvPr/>
        </p:nvPicPr>
        <p:blipFill>
          <a:blip r:embed="rId2" cstate="print"/>
          <a:srcRect t="1610" r="4387" b="11458"/>
          <a:stretch>
            <a:fillRect/>
          </a:stretch>
        </p:blipFill>
        <p:spPr>
          <a:xfrm>
            <a:off x="857224" y="1285860"/>
            <a:ext cx="3000396" cy="3857652"/>
          </a:xfrm>
          <a:prstGeom prst="rect">
            <a:avLst/>
          </a:prstGeom>
          <a:ln>
            <a:solidFill>
              <a:srgbClr val="00C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52149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24 февраля  1947 года Сталин в беседе  с Эйзенштейном и Черкасовым заметил, что Грозный был крупным государственным деятелем, опричники – прогрессивное воинство. Главной же ошибкой Грозного было то, что он не уничтожил всех бояр, что боялся бога. Сталин посоветовал переснять вторую серию фильма в соответствии со своим пониманием. Эйзенштейн тянул время -это был единственный способ сохранить фильм. Вместо </a:t>
            </a:r>
            <a:r>
              <a:rPr lang="ru-RU" dirty="0" smtClean="0"/>
              <a:t>того, </a:t>
            </a:r>
            <a:r>
              <a:rPr lang="ru-RU" dirty="0" smtClean="0"/>
              <a:t>чтобы уничтожить готовую ленту и исполнить прихоть тирана, Эйзенштейн уселся за рукописи. Чудом сохранившийся негатив картины в авторском монтаже был извлечен на свет только после смерти Сталина.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 ночь с 10 на 11 февраля 1948 года сердце Сергея Эйзенштейна остановилось. Режиссер был за столом, на котором лежала последняя страница его статьи «Цветовое кино». </a:t>
            </a:r>
          </a:p>
          <a:p>
            <a:pPr algn="ctr"/>
            <a:endParaRPr lang="ru-RU" dirty="0" smtClean="0"/>
          </a:p>
        </p:txBody>
      </p:sp>
      <p:pic>
        <p:nvPicPr>
          <p:cNvPr id="3" name="Рисунок 2" descr="эйзен.JPG"/>
          <p:cNvPicPr>
            <a:picLocks noChangeAspect="1"/>
          </p:cNvPicPr>
          <p:nvPr/>
        </p:nvPicPr>
        <p:blipFill>
          <a:blip r:embed="rId2" cstate="print">
            <a:lum contrast="5000"/>
          </a:blip>
          <a:srcRect r="29377" b="15625"/>
          <a:stretch>
            <a:fillRect/>
          </a:stretch>
        </p:blipFill>
        <p:spPr>
          <a:xfrm>
            <a:off x="6072198" y="928670"/>
            <a:ext cx="2621596" cy="4429156"/>
          </a:xfrm>
          <a:prstGeom prst="rect">
            <a:avLst/>
          </a:prstGeom>
          <a:ln>
            <a:solidFill>
              <a:srgbClr val="00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643702" y="4214818"/>
            <a:ext cx="1643074" cy="738664"/>
          </a:xfrm>
          <a:prstGeom prst="rect">
            <a:avLst/>
          </a:prstGeom>
          <a:solidFill>
            <a:srgbClr val="1E3A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ИСТОРИЯ ОТЕЧЕСТВЕННОГО КИНО</a:t>
            </a:r>
            <a:endParaRPr lang="ru-RU" sz="1400" dirty="0">
              <a:solidFill>
                <a:srgbClr val="FFC00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496" y="571480"/>
            <a:ext cx="43577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Сергей Михайлович Эйзенштейн </a:t>
            </a:r>
          </a:p>
          <a:p>
            <a:pPr algn="ctr"/>
            <a:r>
              <a:rPr lang="ru-RU" dirty="0" smtClean="0"/>
              <a:t>(1898-1948) стал флагманом русского революционного </a:t>
            </a:r>
            <a:r>
              <a:rPr lang="ru-RU" dirty="0" err="1" smtClean="0"/>
              <a:t>киноавангарда</a:t>
            </a:r>
            <a:r>
              <a:rPr lang="ru-RU" dirty="0" smtClean="0"/>
              <a:t>. К триумфу, который стал триумфом молодого кино Советской </a:t>
            </a:r>
            <a:r>
              <a:rPr lang="ru-RU" dirty="0" smtClean="0"/>
              <a:t>России, </a:t>
            </a:r>
            <a:r>
              <a:rPr lang="ru-RU" dirty="0" smtClean="0"/>
              <a:t>Эйзенштейна привела революция. Будущий режиссер родился и вырос в Риге в состоятельной семье. Ему предназначалось отцовское поприще инженера-архитектора. Но начав учиться в 1915 году в Петроградском институте гражданских инженеров, в 1918 году Эйзенштейн ушел добровольцем в Красную Армию, где расписывал теплушки плакатами и карикатурами, ставил солдатские спектакли. </a:t>
            </a:r>
            <a:endParaRPr lang="ru-RU" dirty="0"/>
          </a:p>
        </p:txBody>
      </p:sp>
      <p:pic>
        <p:nvPicPr>
          <p:cNvPr id="5" name="Рисунок 4" descr="1480965956_eizenstein.jpg"/>
          <p:cNvPicPr>
            <a:picLocks noChangeAspect="1"/>
          </p:cNvPicPr>
          <p:nvPr/>
        </p:nvPicPr>
        <p:blipFill>
          <a:blip r:embed="rId2">
            <a:lum bright="15000"/>
          </a:blip>
          <a:stretch>
            <a:fillRect/>
          </a:stretch>
        </p:blipFill>
        <p:spPr>
          <a:xfrm>
            <a:off x="428596" y="1142984"/>
            <a:ext cx="3143272" cy="3300436"/>
          </a:xfrm>
          <a:prstGeom prst="rect">
            <a:avLst/>
          </a:prstGeom>
          <a:ln w="12700">
            <a:solidFill>
              <a:srgbClr val="00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71472" y="464344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Сергей Эйзенштейн в детстве.</a:t>
            </a:r>
            <a:endParaRPr lang="ru-RU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7153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</a:rPr>
              <a:t>«Фильм Эйзенштейна «Иван Грозный», который я увидел после Второй мировой войны, представляется мне высшим достижением в жанре исторических фильмов. Эйзенштейн трактует историю поэтически и, на мой взгляд, это превосходнейший метод ее трактовки». </a:t>
            </a:r>
          </a:p>
          <a:p>
            <a:pPr algn="r"/>
            <a:endParaRPr lang="ru-RU" b="1" dirty="0" smtClean="0">
              <a:solidFill>
                <a:srgbClr val="009900"/>
              </a:solidFill>
            </a:endParaRPr>
          </a:p>
          <a:p>
            <a:pPr algn="r"/>
            <a:r>
              <a:rPr lang="ru-RU" b="1" i="1" dirty="0" smtClean="0">
                <a:solidFill>
                  <a:srgbClr val="009900"/>
                </a:solidFill>
              </a:rPr>
              <a:t>Чарли Чаплин</a:t>
            </a:r>
            <a:br>
              <a:rPr lang="ru-RU" b="1" i="1" dirty="0" smtClean="0">
                <a:solidFill>
                  <a:srgbClr val="009900"/>
                </a:solidFill>
              </a:rPr>
            </a:br>
            <a:endParaRPr lang="ru-RU" b="1" i="1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571744"/>
            <a:ext cx="67866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Список использованной литературы</a:t>
            </a:r>
          </a:p>
          <a:p>
            <a:endParaRPr lang="ru-RU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История отечественного кино </a:t>
            </a:r>
            <a:r>
              <a:rPr lang="en-US" sz="1600" dirty="0" smtClean="0">
                <a:latin typeface="+mj-lt"/>
              </a:rPr>
              <a:t>[</a:t>
            </a:r>
            <a:r>
              <a:rPr lang="ru-RU" sz="1600" dirty="0" smtClean="0">
                <a:latin typeface="+mj-lt"/>
              </a:rPr>
              <a:t>Текст</a:t>
            </a:r>
            <a:r>
              <a:rPr lang="en-US" sz="1600" dirty="0" smtClean="0">
                <a:latin typeface="+mj-lt"/>
              </a:rPr>
              <a:t>]</a:t>
            </a:r>
            <a:r>
              <a:rPr lang="ru-RU" sz="1600" dirty="0" smtClean="0">
                <a:latin typeface="+mj-lt"/>
              </a:rPr>
              <a:t> : Хрестоматия / авт.- сост. А. С. Трошин. – М. : «Канон» РООИ «Реабилитация», 2012. – 672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Разлогов</a:t>
            </a: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, К. Мировое кино. История искусства экрана [Текст] / К. </a:t>
            </a:r>
            <a:r>
              <a:rPr lang="ru-RU" sz="16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Разлогов</a:t>
            </a: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. – М. : </a:t>
            </a:r>
            <a:r>
              <a:rPr lang="ru-RU" sz="16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Эксмо</a:t>
            </a: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, 2013. – 688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Сто великих режиссёров [Текст] / авт.-сост. И. А. </a:t>
            </a:r>
            <a:r>
              <a:rPr lang="ru-RU" sz="16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Мусский</a:t>
            </a: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. – М. : Вече, 2004. – 480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>
                <a:latin typeface="+mj-lt"/>
              </a:rPr>
              <a:t>Фрейлих</a:t>
            </a:r>
            <a:r>
              <a:rPr lang="ru-RU" sz="1600" dirty="0" smtClean="0">
                <a:latin typeface="+mj-lt"/>
              </a:rPr>
              <a:t>, С. И. Теория кино: от Эйзенштейна до Тарковского</a:t>
            </a:r>
            <a:r>
              <a:rPr lang="en-US" sz="1600" dirty="0" smtClean="0">
                <a:latin typeface="+mj-lt"/>
              </a:rPr>
              <a:t> [</a:t>
            </a:r>
            <a:r>
              <a:rPr lang="ru-RU" sz="1600" dirty="0" smtClean="0">
                <a:latin typeface="+mj-lt"/>
              </a:rPr>
              <a:t>Текст</a:t>
            </a:r>
            <a:r>
              <a:rPr lang="en-US" sz="1600" dirty="0" smtClean="0">
                <a:latin typeface="+mj-lt"/>
              </a:rPr>
              <a:t>]</a:t>
            </a:r>
            <a:r>
              <a:rPr lang="ru-RU" sz="1600" dirty="0" smtClean="0">
                <a:latin typeface="+mj-lt"/>
              </a:rPr>
              <a:t> : учебник для вузов / С. И. </a:t>
            </a:r>
            <a:r>
              <a:rPr lang="ru-RU" sz="1600" dirty="0" err="1" smtClean="0">
                <a:latin typeface="+mj-lt"/>
              </a:rPr>
              <a:t>Фрейлих</a:t>
            </a:r>
            <a:r>
              <a:rPr lang="ru-RU" sz="1600" dirty="0" smtClean="0">
                <a:latin typeface="+mj-lt"/>
              </a:rPr>
              <a:t>. – М. : Академический проект; </a:t>
            </a:r>
            <a:r>
              <a:rPr lang="ru-RU" sz="1600" dirty="0" err="1" smtClean="0">
                <a:latin typeface="+mj-lt"/>
              </a:rPr>
              <a:t>Трикста</a:t>
            </a:r>
            <a:r>
              <a:rPr lang="ru-RU" sz="1600" dirty="0" smtClean="0">
                <a:latin typeface="+mj-lt"/>
              </a:rPr>
              <a:t>, 2008. – 512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+mj-lt"/>
                <a:cs typeface="Times New Roman" pitchFamily="18" charset="0"/>
              </a:rPr>
              <a:t>Энциклопедия для детей. Искусство</a:t>
            </a: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 [Текст]. Т. 7, ч. 3. Музыка. Театр. Кино /  ред. тома Д. </a:t>
            </a:r>
            <a:r>
              <a:rPr lang="ru-RU" sz="16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Володихин</a:t>
            </a: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 / гл. ред. В. Володин. – М. : </a:t>
            </a:r>
            <a:r>
              <a:rPr lang="ru-RU" sz="16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Аванта</a:t>
            </a: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, 2004. – 622 с.</a:t>
            </a:r>
            <a:endParaRPr lang="ru-RU" sz="16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4071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 </a:t>
            </a:r>
            <a:r>
              <a:rPr lang="ru-RU" dirty="0" smtClean="0"/>
              <a:t>окончании гражданской </a:t>
            </a:r>
            <a:r>
              <a:rPr lang="ru-RU" dirty="0" smtClean="0"/>
              <a:t>войны Эйзенштейн связал судьбу с искусством, поступив в 1920 году </a:t>
            </a:r>
            <a:r>
              <a:rPr lang="ru-RU" dirty="0" smtClean="0"/>
              <a:t>в</a:t>
            </a:r>
            <a:r>
              <a:rPr lang="ru-RU" dirty="0" smtClean="0"/>
              <a:t> </a:t>
            </a:r>
            <a:r>
              <a:rPr lang="ru-RU" dirty="0" smtClean="0"/>
              <a:t>Государственные высшие режиссерские мастерские под руководством Всеволода Мейерхольда. Однако едва гениальный Учитель заметил, что мизансцены </a:t>
            </a:r>
            <a:r>
              <a:rPr lang="ru-RU" dirty="0" err="1" smtClean="0"/>
              <a:t>Эйзена</a:t>
            </a:r>
            <a:r>
              <a:rPr lang="ru-RU" dirty="0" smtClean="0"/>
              <a:t> (это очередное прозвище Сергея закрепилось за ним на всю жизнь) превосходят его собственные, отношения охладели. На одной из лекций супруга Всеволода </a:t>
            </a:r>
            <a:r>
              <a:rPr lang="ru-RU" dirty="0" err="1" smtClean="0"/>
              <a:t>Эмильевича</a:t>
            </a:r>
            <a:r>
              <a:rPr lang="ru-RU" dirty="0" smtClean="0"/>
              <a:t> Зинаида </a:t>
            </a:r>
            <a:r>
              <a:rPr lang="ru-RU" dirty="0" err="1" smtClean="0"/>
              <a:t>Райх</a:t>
            </a:r>
            <a:r>
              <a:rPr lang="ru-RU" dirty="0" smtClean="0"/>
              <a:t> передала записку: «Сережа, когда Мейерхольд почувствовал себя готовым режиссером, он ушел от Станиславского». </a:t>
            </a:r>
          </a:p>
          <a:p>
            <a:pPr algn="ctr"/>
            <a:r>
              <a:rPr lang="ru-RU" dirty="0" smtClean="0"/>
              <a:t>И </a:t>
            </a:r>
            <a:r>
              <a:rPr lang="ru-RU" dirty="0" err="1" smtClean="0"/>
              <a:t>Эйзен</a:t>
            </a:r>
            <a:r>
              <a:rPr lang="ru-RU" dirty="0" smtClean="0"/>
              <a:t> закрыл за собой дверь.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ряз001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00694" y="1071546"/>
            <a:ext cx="2714644" cy="385765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1000108"/>
            <a:ext cx="4071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Поставив несколько спектаклей в Первом рабочем театре Пролеткульта, Эйзенштейн пришел к выводу, что кино полнее отвечает духу и ритму революционной эпохи, чем театр. И вместе с коллективом молодых актеров на кинофабрике «</a:t>
            </a:r>
            <a:r>
              <a:rPr lang="ru-RU" dirty="0" err="1" smtClean="0"/>
              <a:t>Совкино</a:t>
            </a:r>
            <a:r>
              <a:rPr lang="ru-RU" dirty="0" smtClean="0"/>
              <a:t>» он снял первый фильм «Стачка» ( 1925 г.) В нем не было героев, отсутствовала интрига – могучей рекой на экран вливался восставший народ. Здесь был намечен контур нового </a:t>
            </a:r>
            <a:r>
              <a:rPr lang="ru-RU" dirty="0" err="1" smtClean="0"/>
              <a:t>киножанра</a:t>
            </a:r>
            <a:r>
              <a:rPr lang="ru-RU" dirty="0" smtClean="0"/>
              <a:t> – историко-революционной эпопеи.</a:t>
            </a:r>
            <a:endParaRPr lang="ru-RU" dirty="0"/>
          </a:p>
        </p:txBody>
      </p:sp>
      <p:pic>
        <p:nvPicPr>
          <p:cNvPr id="3" name="Рисунок 2" descr="sta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2591755" cy="3944832"/>
          </a:xfrm>
          <a:prstGeom prst="rect">
            <a:avLst/>
          </a:prstGeom>
          <a:ln>
            <a:solidFill>
              <a:srgbClr val="00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785786" y="478632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Афиша к кинофильму «Стачка»</a:t>
            </a: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857628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Наверное, во всем мировом кинематографе нет кадра более известного, чем коляска с ребенком, которая катится вниз по лестнице под пулями карателей, среди мечущихся людей  - в море, к неотвратимой гибели. Смертельно раненая мать, падая, сама толкнула коляску. И вот детская коляска подскакивает со ступеньки на ступеньку прямо в волны – образ </a:t>
            </a:r>
            <a:r>
              <a:rPr lang="ru-RU" dirty="0" smtClean="0"/>
              <a:t>жертвы, </a:t>
            </a:r>
            <a:r>
              <a:rPr lang="ru-RU" dirty="0" smtClean="0"/>
              <a:t>чудовищной и бессмысленной. </a:t>
            </a:r>
            <a:r>
              <a:rPr lang="ru-RU" dirty="0" smtClean="0"/>
              <a:t>Эта </a:t>
            </a:r>
            <a:r>
              <a:rPr lang="ru-RU" dirty="0" smtClean="0"/>
              <a:t>сцена расстрела мирной толпы в Одессе во время первой русской революции </a:t>
            </a:r>
            <a:r>
              <a:rPr lang="ru-RU" dirty="0" smtClean="0"/>
              <a:t>–  </a:t>
            </a:r>
            <a:r>
              <a:rPr lang="ru-RU" dirty="0" smtClean="0"/>
              <a:t>из фильма </a:t>
            </a:r>
          </a:p>
          <a:p>
            <a:pPr algn="ctr"/>
            <a:r>
              <a:rPr lang="ru-RU" dirty="0" smtClean="0"/>
              <a:t>Сергея Эйзенштейна «Броненосец «Потемкин» (1925 г.)</a:t>
            </a:r>
            <a:endParaRPr lang="ru-RU" dirty="0"/>
          </a:p>
        </p:txBody>
      </p:sp>
      <p:pic>
        <p:nvPicPr>
          <p:cNvPr id="3" name="Рисунок 2" descr="battleship-odessa-massac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55851"/>
            <a:ext cx="4786346" cy="3161980"/>
          </a:xfrm>
          <a:prstGeom prst="rect">
            <a:avLst/>
          </a:prstGeom>
          <a:ln w="12700">
            <a:solidFill>
              <a:srgbClr val="00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Торжественная премьера картины состоялась в Москве, в </a:t>
            </a:r>
            <a:r>
              <a:rPr lang="ru-RU" dirty="0" smtClean="0"/>
              <a:t>Большом </a:t>
            </a:r>
            <a:r>
              <a:rPr lang="ru-RU" dirty="0" smtClean="0"/>
              <a:t>театре. Впервые в бархатном зале было натянуто полотно экрана. Кадры матросского восстания на броненосце «Князь Потёмкин-Таврический» потрясали силой страсти. В зале стояла напряженная тишина. Фильм, как все тогдашние </a:t>
            </a:r>
            <a:r>
              <a:rPr lang="ru-RU" dirty="0" smtClean="0"/>
              <a:t>картины, </a:t>
            </a:r>
            <a:r>
              <a:rPr lang="ru-RU" dirty="0" smtClean="0"/>
              <a:t>был черно-белым, но в кульминационный момент на матче мятежного корабля внезапно взвивался красный флаг. Его раскрашивали вручную в каждом экземпляре киноленты. За этим кадром следовал взрыв аплодисментов. </a:t>
            </a:r>
            <a:endParaRPr lang="ru-RU" dirty="0"/>
          </a:p>
        </p:txBody>
      </p:sp>
      <p:pic>
        <p:nvPicPr>
          <p:cNvPr id="5" name="Рисунок 4" descr="regnum_picture_144931258440258_norm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928934"/>
            <a:ext cx="3801324" cy="2857496"/>
          </a:xfrm>
          <a:prstGeom prst="rect">
            <a:avLst/>
          </a:prstGeom>
          <a:ln>
            <a:solidFill>
              <a:srgbClr val="00C000"/>
            </a:solidFill>
          </a:ln>
        </p:spPr>
      </p:pic>
      <p:pic>
        <p:nvPicPr>
          <p:cNvPr id="6" name="Рисунок 5" descr="bp_mt-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000372"/>
            <a:ext cx="3705225" cy="2778919"/>
          </a:xfrm>
          <a:prstGeom prst="rect">
            <a:avLst/>
          </a:prstGeom>
          <a:ln>
            <a:solidFill>
              <a:srgbClr val="00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43042" y="6143644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Кадры из кинофильма «Броненосец «Потемкин»</a:t>
            </a:r>
            <a:endParaRPr lang="ru-RU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1214422"/>
            <a:ext cx="3714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Двадцатисемилетний постановщик картины наутро написал в своем дневнике: «И проснулся знаменитым…» «Броненосец «Потемкин» имеет самое большое количество международных призов и наград, до сих пор сохраняя титул «фильма номер один всех времен и народов».</a:t>
            </a:r>
            <a:endParaRPr lang="ru-RU" dirty="0"/>
          </a:p>
        </p:txBody>
      </p:sp>
      <p:pic>
        <p:nvPicPr>
          <p:cNvPr id="3" name="Рисунок 2" descr="a171f09e631a91e163082e0ca0ae78ee.jpg"/>
          <p:cNvPicPr>
            <a:picLocks noChangeAspect="1"/>
          </p:cNvPicPr>
          <p:nvPr/>
        </p:nvPicPr>
        <p:blipFill>
          <a:blip r:embed="rId2" cstate="print"/>
          <a:srcRect r="488" b="1670"/>
          <a:stretch>
            <a:fillRect/>
          </a:stretch>
        </p:blipFill>
        <p:spPr>
          <a:xfrm>
            <a:off x="928662" y="642918"/>
            <a:ext cx="2857520" cy="3857652"/>
          </a:xfrm>
          <a:prstGeom prst="rect">
            <a:avLst/>
          </a:prstGeom>
          <a:ln>
            <a:solidFill>
              <a:srgbClr val="00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4348" y="485776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Афиша к кинофильму</a:t>
            </a:r>
          </a:p>
          <a:p>
            <a:pPr algn="ctr"/>
            <a:r>
              <a:rPr lang="ru-RU" i="1" dirty="0" smtClean="0"/>
              <a:t>«Броненосец «Потемкин».</a:t>
            </a:r>
            <a:endParaRPr lang="ru-RU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3929066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После « Броненосца «Потемкина» к 10-летию Октябрьской революции режиссер снял фильм «Октябрь». От Эйзенштейна ждали второго «Потемкина», но он - экспериментатор по натуре - сделал другое кино, интеллектуальное. Только штурм Зимнего снял в своих прежних традициях - после выхода фильма зрители будут считать, что в реальности все происходило именно так. В фильме впервые был дан образ Ленина, показаны важнейшие революционные события.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октябрь-3.jpg"/>
          <p:cNvPicPr>
            <a:picLocks noChangeAspect="1"/>
          </p:cNvPicPr>
          <p:nvPr/>
        </p:nvPicPr>
        <p:blipFill>
          <a:blip r:embed="rId2"/>
          <a:srcRect l="1562" t="3640" r="1562" b="5357"/>
          <a:stretch>
            <a:fillRect/>
          </a:stretch>
        </p:blipFill>
        <p:spPr>
          <a:xfrm>
            <a:off x="857224" y="642918"/>
            <a:ext cx="5558685" cy="2375890"/>
          </a:xfrm>
          <a:prstGeom prst="rect">
            <a:avLst/>
          </a:prstGeom>
          <a:ln>
            <a:solidFill>
              <a:srgbClr val="00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58016" y="157161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Афиша к кинофильму</a:t>
            </a:r>
            <a:endParaRPr lang="ru-RU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125320-4da5-4be6-9936-1d2b9ae737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30" y="428605"/>
            <a:ext cx="4167217" cy="3000396"/>
          </a:xfrm>
          <a:prstGeom prst="rect">
            <a:avLst/>
          </a:prstGeom>
          <a:ln>
            <a:solidFill>
              <a:srgbClr val="00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29256" y="271462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Кадр из фильма «Октябрь»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786190"/>
            <a:ext cx="84296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картинах Эйзенштейна события изображены так, словно увидены глазами очевидца. «Стачка», «Броненосец «Потемкин», «Октябрь» воспринимаются как хроника. Не случайно «Октябрь» в некоторых зарубежных справочниках оказался в разделе документального кино. Изображая историческое  действие, Эйзенштейн переводит его в настоящее время. Он снимал подлинных рабочих, солдат и крестьян, чей жизненный опыт совпадал с содержанием их ролей. В фильмах Эйзенштейна мы узнаем психологию поведения масс, в мотивах поступков людей раскрывается логика истории: по его картинам мы можем изучать прошлое, они убеждают, как научные исследования.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1781</Words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Библиотека</cp:lastModifiedBy>
  <cp:revision>80</cp:revision>
  <dcterms:modified xsi:type="dcterms:W3CDTF">2018-01-09T05:43:29Z</dcterms:modified>
</cp:coreProperties>
</file>