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1F9C"/>
    <a:srgbClr val="163BF6"/>
    <a:srgbClr val="0726C1"/>
    <a:srgbClr val="F4F0E0"/>
    <a:srgbClr val="FFDA97"/>
    <a:srgbClr val="8681F1"/>
    <a:srgbClr val="A8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DA97"/>
            </a:gs>
            <a:gs pos="64999">
              <a:schemeClr val="accent2">
                <a:lumMod val="20000"/>
                <a:lumOff val="80000"/>
                <a:alpha val="50000"/>
              </a:schemeClr>
            </a:gs>
            <a:gs pos="100000">
              <a:srgbClr val="D1C39F"/>
            </a:gs>
          </a:gsLst>
          <a:lin ang="7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572428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solidFill>
                  <a:srgbClr val="0726C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Дело жизни – служение искусству</a:t>
            </a:r>
            <a:endParaRPr lang="ru-RU" sz="4800" b="1" spc="50" dirty="0">
              <a:ln w="11430"/>
              <a:solidFill>
                <a:srgbClr val="0726C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5929330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61F9C"/>
                </a:solidFill>
              </a:rPr>
              <a:t>ИИЦ – Научная библиотека представляет виртуальную выставку к 185-летию П.М.Третьякова</a:t>
            </a:r>
            <a:endParaRPr lang="ru-RU" b="1" dirty="0">
              <a:solidFill>
                <a:srgbClr val="061F9C"/>
              </a:solidFill>
            </a:endParaRPr>
          </a:p>
        </p:txBody>
      </p:sp>
      <p:pic>
        <p:nvPicPr>
          <p:cNvPr id="5" name="Рисунок 4" descr="tretyakovskaya_galereya_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714480" y="2071678"/>
            <a:ext cx="5378860" cy="3571900"/>
          </a:xfrm>
          <a:prstGeom prst="rect">
            <a:avLst/>
          </a:prstGeom>
          <a:ln>
            <a:solidFill>
              <a:srgbClr val="163BF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р0002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2" y="928670"/>
            <a:ext cx="3286148" cy="4505185"/>
          </a:xfrm>
          <a:prstGeom prst="rect">
            <a:avLst/>
          </a:prstGeom>
          <a:ln>
            <a:solidFill>
              <a:srgbClr val="163BF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357686" y="785794"/>
            <a:ext cx="342902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На первых порах посетителей в музее было немного, но в 1885 году в залах галереи побывало уже около тридцати тысяч человек: посещение музея было бесплатным. В 1982 году скончался младший брат  Третьякова, Сергей Михайлович. Он тоже был коллекционер – собирал произведения западноевропейской живописи. В завещании он передавал все права брату. Так в галерее появилось два зала западной школы.</a:t>
            </a:r>
            <a:endParaRPr lang="ru-RU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14356"/>
            <a:ext cx="32861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Будучи одной </a:t>
            </a:r>
            <a:r>
              <a:rPr lang="ru-RU" dirty="0" smtClean="0">
                <a:solidFill>
                  <a:srgbClr val="061F9C"/>
                </a:solidFill>
              </a:rPr>
              <a:t>из достопримечательностей </a:t>
            </a:r>
            <a:r>
              <a:rPr lang="ru-RU" dirty="0" smtClean="0">
                <a:solidFill>
                  <a:srgbClr val="061F9C"/>
                </a:solidFill>
              </a:rPr>
              <a:t>Москвы, галерея по </a:t>
            </a:r>
            <a:r>
              <a:rPr lang="ru-RU" dirty="0" smtClean="0">
                <a:solidFill>
                  <a:srgbClr val="061F9C"/>
                </a:solidFill>
              </a:rPr>
              <a:t>значимости своего собрания </a:t>
            </a:r>
            <a:r>
              <a:rPr lang="ru-RU" dirty="0" smtClean="0">
                <a:solidFill>
                  <a:srgbClr val="061F9C"/>
                </a:solidFill>
              </a:rPr>
              <a:t>встала </a:t>
            </a:r>
            <a:r>
              <a:rPr lang="ru-RU" dirty="0" smtClean="0">
                <a:solidFill>
                  <a:srgbClr val="061F9C"/>
                </a:solidFill>
              </a:rPr>
              <a:t>в один ряд с крупнейшими музеями России того </a:t>
            </a:r>
            <a:r>
              <a:rPr lang="ru-RU" dirty="0" smtClean="0">
                <a:solidFill>
                  <a:srgbClr val="061F9C"/>
                </a:solidFill>
              </a:rPr>
              <a:t>времени. </a:t>
            </a:r>
            <a:r>
              <a:rPr lang="ru-RU" dirty="0" smtClean="0">
                <a:solidFill>
                  <a:srgbClr val="061F9C"/>
                </a:solidFill>
              </a:rPr>
              <a:t>В августе 1892 года Павел Михайлович передал свою галерею  в дар </a:t>
            </a:r>
            <a:r>
              <a:rPr lang="ru-RU" dirty="0" smtClean="0">
                <a:solidFill>
                  <a:srgbClr val="061F9C"/>
                </a:solidFill>
              </a:rPr>
              <a:t>городу. </a:t>
            </a:r>
            <a:r>
              <a:rPr lang="ru-RU" dirty="0" smtClean="0">
                <a:solidFill>
                  <a:srgbClr val="061F9C"/>
                </a:solidFill>
              </a:rPr>
              <a:t>В собрании к тому времени насчитывалось 1287 живописных и 518 графических произведений русской школы, 75 картин и 8 рисунков европейской школы, 15 скульптур и коллекция икон.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тр000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429124" y="1000108"/>
            <a:ext cx="4280068" cy="37862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4929190" y="5214950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061F9C"/>
                </a:solidFill>
              </a:rPr>
              <a:t>И.Крамской. Христос </a:t>
            </a:r>
          </a:p>
          <a:p>
            <a:pPr algn="ctr"/>
            <a:r>
              <a:rPr lang="ru-RU" sz="1600" i="1" dirty="0" smtClean="0">
                <a:solidFill>
                  <a:srgbClr val="061F9C"/>
                </a:solidFill>
              </a:rPr>
              <a:t>в пустыне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14290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15 августа 1893 года состоялось открытие музея под названием «Московская городская галерея Павла и Сергея Михайловичей Третьяковых». Передав галерею родному городу, Третьяков продолжал пополнять ее собрание. Ежегодно он дарил галерее десятки картин, этюдов, рисунков.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тр000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857224" y="1928802"/>
            <a:ext cx="2910159" cy="38576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785786" y="6000768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err="1" smtClean="0">
                <a:solidFill>
                  <a:srgbClr val="061F9C"/>
                </a:solidFill>
              </a:rPr>
              <a:t>В.А.Тропинин</a:t>
            </a:r>
            <a:r>
              <a:rPr lang="ru-RU" sz="1600" i="1" dirty="0" smtClean="0">
                <a:solidFill>
                  <a:srgbClr val="061F9C"/>
                </a:solidFill>
              </a:rPr>
              <a:t>. Портрет Булахова. 1823 г.</a:t>
            </a:r>
            <a:endParaRPr lang="ru-RU" sz="1600" i="1" dirty="0">
              <a:solidFill>
                <a:srgbClr val="061F9C"/>
              </a:solidFill>
            </a:endParaRPr>
          </a:p>
        </p:txBody>
      </p:sp>
      <p:pic>
        <p:nvPicPr>
          <p:cNvPr id="5" name="Рисунок 4" descr="тр000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786314" y="1928802"/>
            <a:ext cx="2857520" cy="38099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4643438" y="6000768"/>
            <a:ext cx="321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061F9C"/>
                </a:solidFill>
              </a:rPr>
              <a:t>Дионисий. Митрополит Алексий с житием.1480-е г.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857232"/>
            <a:ext cx="32861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Третьяков скончался в 1898 году. После его смерти музеем управлял Совет Третьяковской галереи, избиравшейся городской думой. Совет решил приобретать произведения как старого, так и нового искусства. Во время реконструкции 1900-1905 годов музейные здания приобрели новые фасады, выполненные по проекту В.М.Васнецова. Главный фасад с изображением Георгия Победоносца стал символом музея.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4" name="Рисунок 3" descr="тр001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000496" y="928670"/>
            <a:ext cx="4786346" cy="38310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429124" y="5214950"/>
            <a:ext cx="4143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solidFill>
                  <a:srgbClr val="061F9C"/>
                </a:solidFill>
              </a:rPr>
              <a:t>В.Д.Поленов. Московский дворик. 1878 г.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43570" y="571480"/>
            <a:ext cx="307183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В 1913 году Совет галереи возглавил художник и искусствовед Игорь Грабарь. Он задумал создать музей современного типа. Объединив старое и новое собрания, Грабарь разместил картины каждого художника в одном зале, расположив художественный материал в хронологическом порядке. Было составлено научное описание собрания – каталог и создана постоянная реставрационная мастерская.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тр000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57158" y="928670"/>
            <a:ext cx="5000660" cy="37862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642910" y="5143512"/>
            <a:ext cx="45005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061F9C"/>
                </a:solidFill>
              </a:rPr>
              <a:t>Н.К.Рерих. Заморские гости. 1901 г.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7715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Вскоре после Октября 1917 года музей был национализирован и получил название Государственная Третьяковская галерея. Первым директором стал И.Грабарь. Многие частные коллекции были также национализированы и оказались в галерее. Во второй половине </a:t>
            </a:r>
          </a:p>
          <a:p>
            <a:pPr algn="ctr"/>
            <a:r>
              <a:rPr lang="ru-RU" dirty="0" smtClean="0">
                <a:solidFill>
                  <a:srgbClr val="061F9C"/>
                </a:solidFill>
              </a:rPr>
              <a:t>1920-х годов к Третьяковской галерее были присоединены коллекции нескольких музеев. 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тр0006.JPG"/>
          <p:cNvPicPr>
            <a:picLocks noChangeAspect="1"/>
          </p:cNvPicPr>
          <p:nvPr/>
        </p:nvPicPr>
        <p:blipFill>
          <a:blip r:embed="rId2" cstate="email"/>
          <a:srcRect r="-96"/>
          <a:stretch>
            <a:fillRect/>
          </a:stretch>
        </p:blipFill>
        <p:spPr>
          <a:xfrm>
            <a:off x="928662" y="2285992"/>
            <a:ext cx="6572296" cy="34971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000100" y="6072206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061F9C"/>
                </a:solidFill>
              </a:rPr>
              <a:t>М.А.Врубель. Демон, 1890 г.</a:t>
            </a:r>
            <a:endParaRPr lang="ru-RU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857232"/>
            <a:ext cx="35718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В 1925 году собрание западноевропейской живописи было передано  в Музей изящных искусств (Музей изобразительных искусств им.Пушкина). На протяжении всего советского периода галерея расширялась, достраивалась, реконструировалась, пополнялась новыми произведениями.</a:t>
            </a:r>
          </a:p>
          <a:p>
            <a:pPr algn="ctr"/>
            <a:r>
              <a:rPr lang="ru-RU" dirty="0" smtClean="0">
                <a:solidFill>
                  <a:srgbClr val="061F9C"/>
                </a:solidFill>
              </a:rPr>
              <a:t> Сейчас в собрании галереи более ста тысяч произведений, начиная с древнерусского искусства и заканчивая современным.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тр000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357686" y="785794"/>
            <a:ext cx="4214842" cy="42148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4572000" y="5429264"/>
            <a:ext cx="4000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061F9C"/>
                </a:solidFill>
              </a:rPr>
              <a:t>В.Кандинский. Москва</a:t>
            </a:r>
            <a:r>
              <a:rPr lang="en-US" sz="1600" i="1" dirty="0" smtClean="0">
                <a:solidFill>
                  <a:srgbClr val="061F9C"/>
                </a:solidFill>
              </a:rPr>
              <a:t> I</a:t>
            </a:r>
            <a:r>
              <a:rPr lang="ru-RU" sz="1600" i="1" dirty="0" smtClean="0">
                <a:solidFill>
                  <a:srgbClr val="061F9C"/>
                </a:solidFill>
              </a:rPr>
              <a:t>. 1916 г.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642918"/>
            <a:ext cx="7643866" cy="438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Список использованной литературы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Georg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Белошапкина, Я. Павел Федотов [Текст] / Я. Белошапкина // Искусство.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2009. - № 13. С.8-16.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Белошапкина, Я. Петр Петрович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Кончаловский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[Текст] / Я. Белошапкина // Искусство.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2011. - № 11. С.8-17.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Келдышева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, А. Коллекционер Павел Третьяков [Текст] / А.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Келдышева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// Творчество народов мира.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2012. - № 9.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С. 2-21.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Маркова, Н. Искусство графики: эпоха рассвета [Текст] / Н. Маркова // Искусство.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2010. - № 10.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С. 14-17.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Энциклопедия для детей [Текст] : т.7, ч.2. Искусство / гл. ред. М. Аксенова.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М. :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Аванта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, 1999.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654 с.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Языкова, И. Василий Дмитриевич Поленов [Текст] / И. Языкова //Искусство.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2011. - № 2.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61F9C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С. 6-16.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61F9C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86314" y="1071546"/>
            <a:ext cx="364333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Государственная Третьяковская галерея в Москве – одно из крупнейших собраний русского изобразительного искусства, всемирно известный национальный культурный центр. Музей носит имя основателя – московского купца Павла Михайловича Третьякова (1832-1898). Купец, меценат, знаток и коллекционер произведений </a:t>
            </a:r>
            <a:r>
              <a:rPr lang="ru-RU" dirty="0" err="1" smtClean="0">
                <a:solidFill>
                  <a:srgbClr val="061F9C"/>
                </a:solidFill>
              </a:rPr>
              <a:t>искусства,Третьяков</a:t>
            </a:r>
            <a:r>
              <a:rPr lang="ru-RU" dirty="0" smtClean="0">
                <a:solidFill>
                  <a:srgbClr val="061F9C"/>
                </a:solidFill>
              </a:rPr>
              <a:t> </a:t>
            </a:r>
            <a:r>
              <a:rPr lang="ru-RU" dirty="0" smtClean="0">
                <a:solidFill>
                  <a:srgbClr val="061F9C"/>
                </a:solidFill>
              </a:rPr>
              <a:t>подарил городу в </a:t>
            </a:r>
            <a:r>
              <a:rPr lang="ru-RU" dirty="0" smtClean="0">
                <a:solidFill>
                  <a:srgbClr val="061F9C"/>
                </a:solidFill>
              </a:rPr>
              <a:t>1882 </a:t>
            </a:r>
            <a:r>
              <a:rPr lang="ru-RU" dirty="0" smtClean="0">
                <a:solidFill>
                  <a:srgbClr val="061F9C"/>
                </a:solidFill>
              </a:rPr>
              <a:t>году свою картинную галерею (около двух тысяч произведений) и дом в Лаврушинском переулке.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5" name="Рисунок 4" descr="4f1c19af0b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50024" y="928670"/>
            <a:ext cx="2912750" cy="39290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928662" y="5214950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061F9C"/>
                </a:solidFill>
              </a:rPr>
              <a:t>И.Е.Репин. Портрет П.М.Третьякова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Третьяков получил хорошее домашнее образование. Семья Третьяковых владела льняной мануфактурой (несколько фабрик) в Костромской области. Жена Третьякова – Вера Николаевна Мамонтова была образованной, музыкально одаренной женщиной и разделяла увлечение мужа искусством. На семейных приемах бывали многие известные люди того времени – писатели, музыканты, художники. Обладая не самым крупным состоянием, Третьяков пользовался в купеческой среде большим авторитетом и выполнял общественные обязанности.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216dc7a6232fb23a9d731476a6cbae1f8ebf9acf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5786" y="2928934"/>
            <a:ext cx="4881570" cy="36062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6000760" y="5643578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061F9C"/>
                </a:solidFill>
              </a:rPr>
              <a:t>П.М.Третьяков </a:t>
            </a:r>
          </a:p>
          <a:p>
            <a:r>
              <a:rPr lang="ru-RU" i="1" dirty="0" smtClean="0">
                <a:solidFill>
                  <a:srgbClr val="061F9C"/>
                </a:solidFill>
              </a:rPr>
              <a:t>с семьей</a:t>
            </a:r>
            <a:endParaRPr lang="ru-RU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428604"/>
            <a:ext cx="43577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Как собиратель, Третьяков начал с приобретения художественных изданий и гравюр на развалах у Сухаревой башни. Не удовлетворяясь обладанием частной коллекцией, Павел Михайлович хотел создать национальную художественную галерею. Поставленной однажды цели остался верен всю жизнь.</a:t>
            </a:r>
            <a:endParaRPr lang="ru-RU" dirty="0">
              <a:solidFill>
                <a:srgbClr val="061F9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464344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61F9C"/>
                </a:solidFill>
              </a:rPr>
              <a:t>«Моя идея была с самых юных лет наживать для того, чтобы нажитое от общества вернулось бы обществу в каких-либо полезных учреждениях».</a:t>
            </a:r>
          </a:p>
          <a:p>
            <a:endParaRPr lang="ru-RU" dirty="0" smtClean="0">
              <a:solidFill>
                <a:srgbClr val="061F9C"/>
              </a:solidFill>
            </a:endParaRPr>
          </a:p>
          <a:p>
            <a:pPr algn="r"/>
            <a:r>
              <a:rPr lang="ru-RU" i="1" dirty="0" smtClean="0">
                <a:solidFill>
                  <a:srgbClr val="061F9C"/>
                </a:solidFill>
              </a:rPr>
              <a:t>П.М.Третьяков</a:t>
            </a:r>
            <a:endParaRPr lang="ru-RU" i="1" dirty="0">
              <a:solidFill>
                <a:srgbClr val="061F9C"/>
              </a:solidFill>
            </a:endParaRPr>
          </a:p>
        </p:txBody>
      </p:sp>
      <p:pic>
        <p:nvPicPr>
          <p:cNvPr id="6" name="Рисунок 5" descr="тр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928662" y="3214686"/>
            <a:ext cx="2340130" cy="3357562"/>
          </a:xfrm>
          <a:prstGeom prst="rect">
            <a:avLst/>
          </a:prstGeom>
          <a:ln>
            <a:solidFill>
              <a:srgbClr val="163BF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тр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17982" y="428604"/>
            <a:ext cx="2445809" cy="3429024"/>
          </a:xfrm>
          <a:prstGeom prst="rect">
            <a:avLst/>
          </a:prstGeom>
          <a:ln>
            <a:solidFill>
              <a:srgbClr val="163BF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628" y="714356"/>
            <a:ext cx="29289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В собрания Третьякова поступали в первую очередь произведения его современников. Свои приобретения он делал на выставках и непосредственно в мастерских </a:t>
            </a:r>
            <a:r>
              <a:rPr lang="ru-RU" dirty="0" smtClean="0">
                <a:solidFill>
                  <a:srgbClr val="061F9C"/>
                </a:solidFill>
              </a:rPr>
              <a:t>художников. Это давало важную материальную поддержку живописцам. Галерея </a:t>
            </a:r>
            <a:r>
              <a:rPr lang="ru-RU" dirty="0" smtClean="0">
                <a:solidFill>
                  <a:srgbClr val="061F9C"/>
                </a:solidFill>
              </a:rPr>
              <a:t>пополнялась не только отдельными произведениями, но и целыми собраниями.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doc6d02uzwac48175j0s30w_1600_320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28662" y="571480"/>
            <a:ext cx="3365502" cy="37861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85786" y="4857760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061F9C"/>
                </a:solidFill>
              </a:rPr>
              <a:t>В.Серов. Девочка с персиками.</a:t>
            </a:r>
            <a:endParaRPr lang="ru-RU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66de179-8eea-48ed-a915-9072a4a7a6bc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571604" y="642918"/>
            <a:ext cx="5667388" cy="28336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00034" y="4071942"/>
            <a:ext cx="7715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В 1874 году Третьяков приобрел у </a:t>
            </a:r>
            <a:r>
              <a:rPr lang="ru-RU" dirty="0" smtClean="0">
                <a:solidFill>
                  <a:srgbClr val="061F9C"/>
                </a:solidFill>
              </a:rPr>
              <a:t>В.Верещагина </a:t>
            </a:r>
            <a:r>
              <a:rPr lang="ru-RU" dirty="0" smtClean="0">
                <a:solidFill>
                  <a:srgbClr val="061F9C"/>
                </a:solidFill>
              </a:rPr>
              <a:t>144 картины и этюда, коллекционеру удалось собрать целую галерею этюдов А.А.Иванова, в которую входило более 80 произведений прославленного </a:t>
            </a:r>
            <a:r>
              <a:rPr lang="ru-RU" dirty="0" smtClean="0">
                <a:solidFill>
                  <a:srgbClr val="061F9C"/>
                </a:solidFill>
              </a:rPr>
              <a:t>мастера. В </a:t>
            </a:r>
            <a:r>
              <a:rPr lang="ru-RU" dirty="0" smtClean="0">
                <a:solidFill>
                  <a:srgbClr val="061F9C"/>
                </a:solidFill>
              </a:rPr>
              <a:t>1885 году он приобрел </a:t>
            </a:r>
            <a:r>
              <a:rPr lang="ru-RU" dirty="0" smtClean="0">
                <a:solidFill>
                  <a:srgbClr val="061F9C"/>
                </a:solidFill>
              </a:rPr>
              <a:t>102 этюда у </a:t>
            </a:r>
            <a:r>
              <a:rPr lang="ru-RU" dirty="0" smtClean="0">
                <a:solidFill>
                  <a:srgbClr val="061F9C"/>
                </a:solidFill>
              </a:rPr>
              <a:t>В.Д.Поленова. Также было приобретено </a:t>
            </a:r>
            <a:r>
              <a:rPr lang="ru-RU" dirty="0" smtClean="0">
                <a:solidFill>
                  <a:srgbClr val="061F9C"/>
                </a:solidFill>
              </a:rPr>
              <a:t>собрание </a:t>
            </a:r>
            <a:r>
              <a:rPr lang="ru-RU" dirty="0" smtClean="0">
                <a:solidFill>
                  <a:srgbClr val="061F9C"/>
                </a:solidFill>
              </a:rPr>
              <a:t>эскизов В.М.Васнецова, </a:t>
            </a:r>
            <a:r>
              <a:rPr lang="ru-RU" dirty="0" smtClean="0">
                <a:solidFill>
                  <a:srgbClr val="061F9C"/>
                </a:solidFill>
              </a:rPr>
              <a:t>которые художник </a:t>
            </a:r>
            <a:r>
              <a:rPr lang="ru-RU" dirty="0" smtClean="0">
                <a:solidFill>
                  <a:srgbClr val="061F9C"/>
                </a:solidFill>
              </a:rPr>
              <a:t>создал </a:t>
            </a:r>
            <a:r>
              <a:rPr lang="ru-RU" dirty="0" smtClean="0">
                <a:solidFill>
                  <a:srgbClr val="061F9C"/>
                </a:solidFill>
              </a:rPr>
              <a:t>в период работы над росписями киевского собора Св.Владимира.</a:t>
            </a:r>
            <a:endParaRPr lang="ru-RU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642918"/>
            <a:ext cx="75724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Третьяков не только собирал произведения, важные для истории русского искусства, но, заказывая картины, морально и материально поддерживал художников, чтобы они не зависели от вкусов рынка. «Он вынес на своих плечах вопрос существования целой русской школы живописи,» – писал И.Е.Репин.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8_94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000232" y="2428868"/>
            <a:ext cx="5000628" cy="33837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428728" y="6072206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061F9C"/>
                </a:solidFill>
              </a:rPr>
              <a:t>В.Васнецов. Богатыри</a:t>
            </a:r>
            <a:endParaRPr lang="ru-RU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428604"/>
            <a:ext cx="364333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Наиболее полно в собрании коллекционера были представлены В.Перов, И.Крамской, И.Репин,  В.Суриков, И.Левитан, В.Серов. Позднее Павел Михайлович стал приобретать картины русских мастеров Х</a:t>
            </a:r>
            <a:r>
              <a:rPr lang="en-US" dirty="0" smtClean="0">
                <a:solidFill>
                  <a:srgbClr val="061F9C"/>
                </a:solidFill>
              </a:rPr>
              <a:t>VIII –</a:t>
            </a:r>
            <a:r>
              <a:rPr lang="ru-RU" dirty="0" smtClean="0">
                <a:solidFill>
                  <a:srgbClr val="061F9C"/>
                </a:solidFill>
              </a:rPr>
              <a:t> первой половины Х</a:t>
            </a:r>
            <a:r>
              <a:rPr lang="en-US" dirty="0" smtClean="0">
                <a:solidFill>
                  <a:srgbClr val="061F9C"/>
                </a:solidFill>
              </a:rPr>
              <a:t>I</a:t>
            </a:r>
            <a:r>
              <a:rPr lang="ru-RU" dirty="0" smtClean="0">
                <a:solidFill>
                  <a:srgbClr val="061F9C"/>
                </a:solidFill>
              </a:rPr>
              <a:t>Х века и памятники древнерусской живописи. Для задуманного Третьяковым Русского пантеона – портретной галереи знаменитых соотечественников – специально был </a:t>
            </a:r>
            <a:r>
              <a:rPr lang="ru-RU" dirty="0" smtClean="0">
                <a:solidFill>
                  <a:srgbClr val="061F9C"/>
                </a:solidFill>
              </a:rPr>
              <a:t>заказан В.Перову,  Н.Ге, И.Крамскому, И.Репину и др. </a:t>
            </a:r>
            <a:r>
              <a:rPr lang="ru-RU" dirty="0" smtClean="0">
                <a:solidFill>
                  <a:srgbClr val="061F9C"/>
                </a:solidFill>
              </a:rPr>
              <a:t>ряд портретов деятелей отечественной </a:t>
            </a:r>
            <a:r>
              <a:rPr lang="ru-RU" dirty="0" smtClean="0">
                <a:solidFill>
                  <a:srgbClr val="061F9C"/>
                </a:solidFill>
              </a:rPr>
              <a:t>культуры.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4" name="Рисунок 3" descr="тр000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00034" y="571480"/>
            <a:ext cx="3214710" cy="40719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85786" y="5000636"/>
            <a:ext cx="2500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rgbClr val="061F9C"/>
                </a:solidFill>
              </a:rPr>
              <a:t>И.Е.Репин. Портрет М.П.Мусоргского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428604"/>
            <a:ext cx="37862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61F9C"/>
                </a:solidFill>
              </a:rPr>
              <a:t>Еще в 1851 году Третьяков поселился в Лаврушинском переулке. Здесь, в небольшом двухэтажном особняке, и возникла галерея. Первые картины размещались в кабинете владельца. В дальнейшем они стали украшать стены столовой, гостиной, спальни, детских комнат, лестничные пролеты. Все новые и новые поступления побудили владельца в 1872-1874 г.г. сделать к особняку специальную пристройку. В 1882 за ней последовала вторая, затем третья, в 1892 –</a:t>
            </a:r>
            <a:r>
              <a:rPr lang="ru-RU" dirty="0" smtClean="0">
                <a:solidFill>
                  <a:srgbClr val="061F9C"/>
                </a:solidFill>
              </a:rPr>
              <a:t>четвертая пристройки.</a:t>
            </a:r>
            <a:endParaRPr lang="ru-RU" dirty="0">
              <a:solidFill>
                <a:srgbClr val="061F9C"/>
              </a:solidFill>
            </a:endParaRPr>
          </a:p>
        </p:txBody>
      </p:sp>
      <p:pic>
        <p:nvPicPr>
          <p:cNvPr id="3" name="Рисунок 2" descr="тр000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143503" y="571480"/>
            <a:ext cx="3584433" cy="46434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5357818" y="5357826"/>
            <a:ext cx="321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err="1" smtClean="0">
                <a:solidFill>
                  <a:srgbClr val="061F9C"/>
                </a:solidFill>
              </a:rPr>
              <a:t>В.Л.Боровиковский</a:t>
            </a:r>
            <a:r>
              <a:rPr lang="ru-RU" sz="1600" i="1" dirty="0" smtClean="0">
                <a:solidFill>
                  <a:srgbClr val="061F9C"/>
                </a:solidFill>
              </a:rPr>
              <a:t>. Портрет М.И.Лопухиной. 1797 г.</a:t>
            </a:r>
            <a:endParaRPr lang="ru-RU" sz="1600" i="1" dirty="0">
              <a:solidFill>
                <a:srgbClr val="061F9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1147</Words>
  <PresentationFormat>Экран (4:3)</PresentationFormat>
  <Paragraphs>46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80</cp:revision>
  <dcterms:modified xsi:type="dcterms:W3CDTF">2017-11-11T07:50:57Z</dcterms:modified>
</cp:coreProperties>
</file>