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0" r:id="rId5"/>
    <p:sldId id="274" r:id="rId6"/>
    <p:sldId id="276" r:id="rId7"/>
    <p:sldId id="275" r:id="rId8"/>
    <p:sldId id="265" r:id="rId9"/>
    <p:sldId id="264" r:id="rId10"/>
    <p:sldId id="268" r:id="rId11"/>
    <p:sldId id="271" r:id="rId12"/>
    <p:sldId id="269" r:id="rId13"/>
    <p:sldId id="266" r:id="rId14"/>
    <p:sldId id="267" r:id="rId15"/>
    <p:sldId id="273" r:id="rId16"/>
    <p:sldId id="272" r:id="rId17"/>
    <p:sldId id="277" r:id="rId18"/>
    <p:sldId id="278" r:id="rId19"/>
    <p:sldId id="279" r:id="rId20"/>
    <p:sldId id="280" r:id="rId21"/>
    <p:sldId id="288" r:id="rId22"/>
    <p:sldId id="289" r:id="rId23"/>
    <p:sldId id="258" r:id="rId24"/>
    <p:sldId id="282" r:id="rId25"/>
    <p:sldId id="284" r:id="rId26"/>
    <p:sldId id="283" r:id="rId27"/>
    <p:sldId id="261" r:id="rId28"/>
    <p:sldId id="262" r:id="rId29"/>
    <p:sldId id="270" r:id="rId30"/>
    <p:sldId id="287" r:id="rId31"/>
    <p:sldId id="281" r:id="rId32"/>
    <p:sldId id="257" r:id="rId33"/>
    <p:sldId id="286" r:id="rId34"/>
    <p:sldId id="28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99CC"/>
    <a:srgbClr val="198BB3"/>
    <a:srgbClr val="147294"/>
    <a:srgbClr val="0000FF"/>
    <a:srgbClr val="FFFF99"/>
    <a:srgbClr val="00CC99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38" autoAdjust="0"/>
  </p:normalViewPr>
  <p:slideViewPr>
    <p:cSldViewPr>
      <p:cViewPr>
        <p:scale>
          <a:sx n="77" d="100"/>
          <a:sy n="77" d="100"/>
        </p:scale>
        <p:origin x="-31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>
                <a:alpha val="55000"/>
              </a:srgbClr>
            </a:gs>
            <a:gs pos="25000">
              <a:srgbClr val="FF6633">
                <a:alpha val="27000"/>
              </a:srgbClr>
            </a:gs>
            <a:gs pos="50000">
              <a:srgbClr val="FFFF99">
                <a:alpha val="31765"/>
              </a:srgbClr>
            </a:gs>
            <a:gs pos="75000">
              <a:srgbClr val="01A78F">
                <a:alpha val="30000"/>
              </a:srgbClr>
            </a:gs>
            <a:gs pos="100000">
              <a:srgbClr val="3366FF">
                <a:alpha val="45000"/>
              </a:srgb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71438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rgbClr val="198B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Золотые даты. Композиторы-юбиляры 2017 года.</a:t>
            </a:r>
            <a:endParaRPr lang="ru-RU" sz="4400" b="1" i="1" dirty="0">
              <a:ln w="11430"/>
              <a:solidFill>
                <a:srgbClr val="198BB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Рисунок 3" descr="w512h5121347801449MusicPianoChell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7686" y="2357430"/>
            <a:ext cx="4286280" cy="428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143512"/>
            <a:ext cx="4214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err="1" smtClean="0">
                <a:solidFill>
                  <a:srgbClr val="147294"/>
                </a:solidFill>
                <a:latin typeface="+mj-lt"/>
              </a:rPr>
              <a:t>ИИЦ-Научная</a:t>
            </a:r>
            <a:r>
              <a:rPr lang="ru-RU" sz="2200" b="1" i="1" dirty="0" smtClean="0">
                <a:solidFill>
                  <a:srgbClr val="147294"/>
                </a:solidFill>
                <a:latin typeface="+mj-lt"/>
              </a:rPr>
              <a:t> библиотека представляет виртуальную </a:t>
            </a:r>
            <a:r>
              <a:rPr lang="ru-RU" sz="2200" b="1" i="1" dirty="0" smtClean="0">
                <a:solidFill>
                  <a:srgbClr val="147294"/>
                </a:solidFill>
                <a:latin typeface="+mj-lt"/>
              </a:rPr>
              <a:t>выставку – обзор </a:t>
            </a:r>
            <a:endParaRPr lang="ru-RU" sz="2200" b="1" i="1" dirty="0">
              <a:solidFill>
                <a:srgbClr val="147294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875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736"/>
            <a:ext cx="2726074" cy="3786214"/>
          </a:xfrm>
          <a:prstGeom prst="rect">
            <a:avLst/>
          </a:prstGeom>
          <a:ln>
            <a:solidFill>
              <a:srgbClr val="198B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64291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rgbClr val="006666"/>
                </a:solidFill>
              </a:rPr>
              <a:t>Шапорин</a:t>
            </a:r>
            <a:r>
              <a:rPr lang="ru-RU" sz="2000" b="1" i="1" dirty="0" smtClean="0">
                <a:solidFill>
                  <a:srgbClr val="006666"/>
                </a:solidFill>
              </a:rPr>
              <a:t> Юрий Александрович (1887-1966)</a:t>
            </a:r>
            <a:endParaRPr lang="ru-RU" sz="2000" b="1" i="1" dirty="0">
              <a:solidFill>
                <a:srgbClr val="0066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214422"/>
            <a:ext cx="49292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i="1" dirty="0" smtClean="0">
                <a:solidFill>
                  <a:srgbClr val="006666"/>
                </a:solidFill>
              </a:rPr>
              <a:t>«Вся деятельность </a:t>
            </a:r>
            <a:r>
              <a:rPr lang="ru-RU" b="1" i="1" dirty="0" err="1" smtClean="0">
                <a:solidFill>
                  <a:srgbClr val="006666"/>
                </a:solidFill>
              </a:rPr>
              <a:t>Ю.А.Шапорина</a:t>
            </a:r>
            <a:r>
              <a:rPr lang="ru-RU" b="1" i="1" dirty="0" smtClean="0">
                <a:solidFill>
                  <a:srgbClr val="006666"/>
                </a:solidFill>
              </a:rPr>
              <a:t>  олицетворяет легендарную связь между классикой и современным искусством. Самые звуки его имени ассоциируются  с дорогим прошлым: Петербургская консерватория, Глазунов, Блок, Алексей Толстой. И в то же время </a:t>
            </a:r>
            <a:r>
              <a:rPr lang="ru-RU" b="1" i="1" dirty="0" err="1" smtClean="0">
                <a:solidFill>
                  <a:srgbClr val="006666"/>
                </a:solidFill>
              </a:rPr>
              <a:t>Шапорин</a:t>
            </a:r>
            <a:r>
              <a:rPr lang="ru-RU" b="1" i="1" dirty="0" smtClean="0">
                <a:solidFill>
                  <a:srgbClr val="006666"/>
                </a:solidFill>
              </a:rPr>
              <a:t> – это опера «Декабристы» в Большом театре, это музыка его учеников, это художественная культура сегодняшнего дня».</a:t>
            </a:r>
          </a:p>
          <a:p>
            <a:endParaRPr lang="ru-RU" i="1" dirty="0" smtClean="0"/>
          </a:p>
          <a:p>
            <a:pPr algn="r"/>
            <a:r>
              <a:rPr lang="ru-RU" b="1" dirty="0" smtClean="0">
                <a:solidFill>
                  <a:srgbClr val="006666"/>
                </a:solidFill>
              </a:rPr>
              <a:t>Д.Шостакович</a:t>
            </a:r>
            <a:br>
              <a:rPr lang="ru-RU" b="1" dirty="0" smtClean="0">
                <a:solidFill>
                  <a:srgbClr val="006666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357826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Советский композитор, педагог, </a:t>
            </a:r>
            <a:r>
              <a:rPr lang="ru-RU" dirty="0" smtClean="0"/>
              <a:t>музыкальный и общественный </a:t>
            </a:r>
            <a:r>
              <a:rPr lang="ru-RU" dirty="0" smtClean="0"/>
              <a:t>деятель, народный артист СССР.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.д.00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72132" y="1928802"/>
            <a:ext cx="2719688" cy="3643338"/>
          </a:xfrm>
          <a:prstGeom prst="rect">
            <a:avLst/>
          </a:prstGeom>
          <a:ln>
            <a:solidFill>
              <a:srgbClr val="198B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500042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6666"/>
                </a:solidFill>
              </a:rPr>
              <a:t>«</a:t>
            </a:r>
            <a:r>
              <a:rPr lang="ru-RU" b="1" i="1" dirty="0" err="1" smtClean="0">
                <a:solidFill>
                  <a:srgbClr val="006666"/>
                </a:solidFill>
              </a:rPr>
              <a:t>Шапорин</a:t>
            </a:r>
            <a:r>
              <a:rPr lang="ru-RU" b="1" i="1" dirty="0" smtClean="0">
                <a:solidFill>
                  <a:srgbClr val="006666"/>
                </a:solidFill>
              </a:rPr>
              <a:t> постоянно стучится в ворота русского народного эпоса». </a:t>
            </a:r>
          </a:p>
          <a:p>
            <a:pPr algn="r"/>
            <a:r>
              <a:rPr lang="ru-RU" b="1" dirty="0" smtClean="0">
                <a:solidFill>
                  <a:srgbClr val="006666"/>
                </a:solidFill>
              </a:rPr>
              <a:t>Б. Асафьев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47149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В своих лучших произведениях Ю.А. </a:t>
            </a:r>
            <a:r>
              <a:rPr lang="ru-RU" dirty="0" err="1" smtClean="0"/>
              <a:t>Шапорин</a:t>
            </a:r>
            <a:r>
              <a:rPr lang="ru-RU" dirty="0" smtClean="0"/>
              <a:t> развивал традиции русской музыкальной классики. Значительные события исторического прошлого и современности нашли отражение в его крупных сочинениях, отличающихся широким эпическим размахом, — опере «Декабристы» (1953), симфонии-кантате «На поле Куликовом» на слова А. Блока, ораториях «Сказание о битве за русскую землю», «Доколе коршуну кружить». </a:t>
            </a:r>
            <a:r>
              <a:rPr lang="ru-RU" dirty="0" err="1" smtClean="0"/>
              <a:t>Шапорин</a:t>
            </a:r>
            <a:r>
              <a:rPr lang="ru-RU" dirty="0" smtClean="0"/>
              <a:t>  — мастер вокального письма, последовательно развивавший линию романсового творчества П. Чайковского, С. Рахманинова — циклы на стихи А. Пушкина, А.Блока -«Далёкая юность», Ф. Тютчева  - «Память сердца» и др.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42910" y="285728"/>
            <a:ext cx="771530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СПИСОК РЕКОМЕНДУЕМОЙ ЛИТЕРАТУРЫ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Васина-Гроссман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В.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Мастера советского романса [Текст] / 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Васина-Гроссман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1980. — 320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Левит, С.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Юрий Александрович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Шапорин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[Текст] : очерк жизни и творчества / С. Левит. — М. : Наука, 1964. — 396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Смирнова, 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Романсы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Шапорина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[Текст] / И. Смирнова. — М. : Совет. композитор, 1968. — 96 с.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Шапорин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Юрий Александрович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Декабристы [Ноты] : опера в 4 д., 9 карт. / Ю.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Шапорин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либр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В. Рождественского по мотивам А. Н. Толстого 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перелож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для пения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В. Васильева. — Клавир. — М. : Совет. композитор, 1975. — 346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Шапорин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Юрий Александрович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Сказание о битве за русскую землю [Ноты] : оратория : для солистов (МС, Т, Б),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смеш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хора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симф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орк. / Ю.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Шапорин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перелож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Атомьяна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слова К. Симонова [и др.]. — Клавир. — М. : Музыка, 1980. — 200 с.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Шапорин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Юрий Александрович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На поле Куликовом [Ноты] : симфония-кантата для солистов, хора и орк. / Ю.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Шапорин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сл. А. Блока и М. Лозинского 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перелож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В. Д. Васильева. — Клавир. — М. : Музыка, 1984. — 144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Шапорин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Юрий Александрович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Элегии [Ноты] : для голоса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Ю.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Шапорин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англ. пер. М.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Уэттлин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М.; Л.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Музгиз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1947. — 56 с.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Шапорин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Юрий Александрович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Доколе коршуну кружить? [Ноты] : оратория : для солистов (МС, Б), хора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симф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орк. / Ю.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Шапорин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сл. А. Блока [и др.]. — Клавир. — М. : Музыка, 1988. — 96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6666"/>
                </a:solidFill>
              </a:rPr>
              <a:t>Антонио Эммануилович </a:t>
            </a:r>
            <a:r>
              <a:rPr lang="ru-RU" sz="2000" b="1" i="1" dirty="0" err="1" smtClean="0">
                <a:solidFill>
                  <a:srgbClr val="006666"/>
                </a:solidFill>
              </a:rPr>
              <a:t>Спадавеккиа</a:t>
            </a:r>
            <a:r>
              <a:rPr lang="ru-RU" sz="2000" i="1" dirty="0" smtClean="0">
                <a:solidFill>
                  <a:srgbClr val="006666"/>
                </a:solidFill>
              </a:rPr>
              <a:t>  </a:t>
            </a:r>
            <a:r>
              <a:rPr lang="ru-RU" sz="2000" b="1" i="1" dirty="0" smtClean="0">
                <a:solidFill>
                  <a:srgbClr val="006666"/>
                </a:solidFill>
              </a:rPr>
              <a:t>(1907-1988)</a:t>
            </a:r>
            <a:endParaRPr lang="ru-RU" sz="2000" b="1" i="1" dirty="0">
              <a:solidFill>
                <a:srgbClr val="006666"/>
              </a:solidFill>
            </a:endParaRPr>
          </a:p>
        </p:txBody>
      </p:sp>
      <p:pic>
        <p:nvPicPr>
          <p:cNvPr id="3" name="Рисунок 2" descr="зол.д.00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571612"/>
            <a:ext cx="2714644" cy="4429156"/>
          </a:xfrm>
          <a:prstGeom prst="rect">
            <a:avLst/>
          </a:prstGeom>
          <a:ln>
            <a:solidFill>
              <a:srgbClr val="198B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868" y="1500174"/>
            <a:ext cx="5286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Сейчас имя советского композитора итальянского происхождения, автора музыки к знаменитому кинофильму «Золушка» 1947 года, практически забыто. Антонио </a:t>
            </a:r>
            <a:r>
              <a:rPr lang="ru-RU" dirty="0" err="1" smtClean="0"/>
              <a:t>Спадавеккиа</a:t>
            </a:r>
            <a:r>
              <a:rPr lang="ru-RU" dirty="0" smtClean="0"/>
              <a:t> оставил в наследство пять опер, два балета, оркестровые и камерные произведения, романсы, музыку более чем к двадцати кинофильмам. Интерес к революционной </a:t>
            </a:r>
            <a:r>
              <a:rPr lang="ru-RU" dirty="0" smtClean="0"/>
              <a:t>тематике был </a:t>
            </a:r>
            <a:r>
              <a:rPr lang="ru-RU" dirty="0" smtClean="0"/>
              <a:t>определен и личной биографией – дедушка Антонио сражался за свободу Италии в рядах гарибальдийцев, затем бежал в Россию, в Одессу. Классикой советского музыкального театра стали многие его оперы, в том числе «Хозяйка гостиницы», «Хождение по мукам», «Овод», «Бравый солдат Швейк».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71538" y="642918"/>
            <a:ext cx="70723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СПИСОК РЕКОМЕНДУЕМОЙ ЛИТЕРАТУРЫ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ea typeface="Times New Roman" pitchFamily="18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Ромащук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Антонио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Спадавеккиа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[Текст] / 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Ромащук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Совет. композитор, 1988. — 176 с.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Спадавеккиа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А. Э.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"Овод" А. Э.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Спадавеккиа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[Текст] : [либретто] / А. Э.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Спадавеккиа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1967. — 92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Спадавеккиа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Антонио Эммануилович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Бравый солдат Швейк [Ноты] : сатир. опера в 2 д., 10 карт. с эпилогом /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Спадавеккиа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либр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Келлера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(по мотивам романа Я. Гашека. — Клавир. — М. : Совет. композитор, 1987. — 240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Спадавеккиа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Антонио Эммануилович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Золушка [Ноты] : дет. музык. сказка-игра в 2 д., 4 карт. /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Спадавеккиа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либр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И. Петровой и 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Берлянда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(по мотивам сказки Ш. Перро. — Клавир. — М. : Совет. композитор, 1977. — 84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Спадавеккиа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Антонио Эммануилович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Огненные годы [Ноты] : опера в 3 актах, 8 карт. по мотивам трилогии Алексея Толстого "Хождение по мукам" /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Спадавеккиа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либр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Келлера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Клавир. — М. : Совет. композитор, 1971. — 296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Спадавеккиа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Антонио Эммануилович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Фрагменты из опер [Ноты] : для голоса (дуэта)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Спадавеккиа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Совет. композитор, 1978. — 64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л.д.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5008" y="1643050"/>
            <a:ext cx="2687725" cy="4214842"/>
          </a:xfrm>
          <a:prstGeom prst="rect">
            <a:avLst/>
          </a:prstGeom>
          <a:ln>
            <a:solidFill>
              <a:srgbClr val="198B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428604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6666"/>
                </a:solidFill>
              </a:rPr>
              <a:t>Олег Николаевич </a:t>
            </a:r>
            <a:r>
              <a:rPr lang="ru-RU" sz="2000" b="1" i="1" dirty="0" err="1" smtClean="0">
                <a:solidFill>
                  <a:srgbClr val="006666"/>
                </a:solidFill>
              </a:rPr>
              <a:t>Хромушин</a:t>
            </a:r>
            <a:r>
              <a:rPr lang="ru-RU" sz="2000" b="1" i="1" dirty="0" smtClean="0">
                <a:solidFill>
                  <a:srgbClr val="006666"/>
                </a:solidFill>
              </a:rPr>
              <a:t>  (1927-2003)</a:t>
            </a:r>
            <a:endParaRPr lang="ru-RU" sz="2000" b="1" i="1" dirty="0">
              <a:solidFill>
                <a:srgbClr val="0066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214422"/>
            <a:ext cx="46434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Российский композитор,  дирижер, педагог, автор трёхсот песен, почти двух десятков музыкально-театральных опусов. В творчестве </a:t>
            </a:r>
            <a:r>
              <a:rPr lang="ru-RU" dirty="0" err="1" smtClean="0"/>
              <a:t>О.Хромушина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джаз и академическая музыка тесно переплелись. Отдавая должное симфоджазу, композитор считал </a:t>
            </a:r>
            <a:r>
              <a:rPr lang="ru-RU" dirty="0" smtClean="0"/>
              <a:t>основным направление</a:t>
            </a:r>
            <a:r>
              <a:rPr lang="ru-RU" dirty="0" smtClean="0"/>
              <a:t>, где главенствует  полифония жанров. С 1970 года </a:t>
            </a:r>
            <a:r>
              <a:rPr lang="ru-RU" dirty="0" err="1" smtClean="0"/>
              <a:t>Хромушин</a:t>
            </a:r>
            <a:r>
              <a:rPr lang="ru-RU" dirty="0" smtClean="0"/>
              <a:t> начал писать для детей.  В исполнении детского хора Гостелерадио СССР  музыка </a:t>
            </a:r>
            <a:r>
              <a:rPr lang="ru-RU" dirty="0" err="1" smtClean="0"/>
              <a:t>Хромушина</a:t>
            </a:r>
            <a:r>
              <a:rPr lang="ru-RU" dirty="0" smtClean="0"/>
              <a:t> </a:t>
            </a:r>
            <a:r>
              <a:rPr lang="ru-RU" dirty="0" smtClean="0"/>
              <a:t>зазвучала </a:t>
            </a:r>
            <a:r>
              <a:rPr lang="ru-RU" dirty="0" smtClean="0"/>
              <a:t>по всему Союзу и во многих странах мира.</a:t>
            </a:r>
            <a:r>
              <a:rPr lang="ru-RU" b="1" dirty="0" smtClean="0"/>
              <a:t> </a:t>
            </a:r>
            <a:r>
              <a:rPr lang="ru-RU" dirty="0" smtClean="0"/>
              <a:t>Песни </a:t>
            </a:r>
            <a:r>
              <a:rPr lang="ru-RU" dirty="0" err="1" smtClean="0"/>
              <a:t>Хромушина</a:t>
            </a:r>
            <a:r>
              <a:rPr lang="ru-RU" dirty="0" smtClean="0"/>
              <a:t> рассчитаны на реальные возможности самодеятельных детских хоров и очень популярны среди детских хоровых коллективов.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357166"/>
            <a:ext cx="757242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СПИСОК РЕКОМЕНДУЕМОЙ ЛИТЕРАТУРЫ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Фрадкина, Э.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Олег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Хромушин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[Текст] :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моногр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очерк / Э. Фрадкина. — Л. : Совет. композитор, 1986. — 64 с. </a:t>
            </a:r>
            <a:endParaRPr kumimoji="0" lang="ru-RU" sz="15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Пьесы в манере джаза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: Для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камерн.ансамблей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Перелож.О.Хромушина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СПб : Композитор, 2004. — 48с. </a:t>
            </a:r>
            <a:endParaRPr kumimoji="0" lang="ru-RU" sz="15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Хромушин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Олег Николаевич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Джентльменский набор для начинающего джазмена : Прил.к учеб.джаз.импровизации:33 мелодии 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О.Н.Хромушин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СПб : Композитор, Б.г. — 20с.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Хромушин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Олег Николаевич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5+3 : Сюита в 3ч.:Для квинтета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дух.инструментов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О.Н.Хромушин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СПб : Композитор, 2003. — 31с.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Хромушин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Олег Николаевич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Учебник джазовой импровизации : Для ДМШ:(2-я ред. 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О.Н.Хромушин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СПб : Композитор, 2003. — 44с. </a:t>
            </a:r>
            <a:endParaRPr kumimoji="0" lang="ru-RU" sz="15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Хромушин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Олег Николаевич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Этюды : Для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в 4 руки:(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сред.и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старш.кл.ДМШ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О.Н.Хромушин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СПб : Композитор, 2002. — 31с. </a:t>
            </a:r>
            <a:endParaRPr kumimoji="0" lang="ru-RU" sz="15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Хромушин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Олег Николаевич.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Вот здорово ![Ноты] : песни для детей : для голоса (хора) в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О.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Хромушин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Л. : Совет. композитор, 1989. — 38 с. </a:t>
            </a:r>
            <a:endParaRPr kumimoji="0" lang="ru-RU" sz="15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Хромушин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Олег Николаевич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Сколько нас ?[Ноты] : песни для детей : для голоса в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О.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Хромушин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Л. : Совет. композитор, 1984. — 48 с. </a:t>
            </a:r>
            <a:endParaRPr kumimoji="0" lang="ru-RU" sz="15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Хромушин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Олег Николаевич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Тисту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или мальчик с зелеными пальцами [Ноты] : опера для детей / О.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Хромушин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либр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Р.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Сац-Карповой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по мотивам рассказа М.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Дрюона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тексты песен А. Розанова. — Клавир. — Л. : Совет. композитор, 1987. — 128 с. </a:t>
            </a:r>
            <a:endParaRPr kumimoji="0" lang="ru-RU" sz="15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Хромушин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Олег Николаевич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Школьная пора [Ноты] : кантата : для дет. хора в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О.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Хромушин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Л. : Совет. композитор, 1986. — 54 с. </a:t>
            </a:r>
            <a:endParaRPr kumimoji="0" lang="ru-RU" sz="15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786190"/>
            <a:ext cx="8143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Советский и российский композитор, член Союза композиторов Санкт-Петербурга, педагог, народный артист Российской Федерации. </a:t>
            </a:r>
          </a:p>
          <a:p>
            <a:pPr algn="ctr"/>
            <a:r>
              <a:rPr lang="ru-RU" dirty="0" smtClean="0"/>
              <a:t>В. </a:t>
            </a:r>
            <a:r>
              <a:rPr lang="ru-RU" dirty="0" err="1" smtClean="0"/>
              <a:t>Биберган</a:t>
            </a:r>
            <a:r>
              <a:rPr lang="ru-RU" dirty="0" smtClean="0"/>
              <a:t> работает в разных жанрах: театральном, симфоническом, камерном, песенном, в области музыки для русских народных инструментов. Его имя получило известность и в кино - число фильмов с его музыкой уже перешло за 60. Многолетнее творческое содружество связывает </a:t>
            </a:r>
            <a:r>
              <a:rPr lang="ru-RU" dirty="0" err="1" smtClean="0"/>
              <a:t>Бибергана</a:t>
            </a:r>
            <a:r>
              <a:rPr lang="ru-RU" dirty="0" smtClean="0"/>
              <a:t> с режиссером Г. Панфиловым. Им написана музыка ко всем кинофильмам режиссера, среди которых "Начало», "</a:t>
            </a:r>
            <a:r>
              <a:rPr lang="ru-RU" dirty="0" err="1" smtClean="0"/>
              <a:t>Васса</a:t>
            </a:r>
            <a:r>
              <a:rPr lang="ru-RU" dirty="0" smtClean="0"/>
              <a:t>« и др. </a:t>
            </a:r>
          </a:p>
          <a:p>
            <a:pPr algn="ctr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14942" y="1142984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66"/>
                </a:solidFill>
              </a:rPr>
              <a:t>Вадим Давидович </a:t>
            </a:r>
            <a:r>
              <a:rPr lang="ru-RU" sz="2000" b="1" i="1" dirty="0" err="1" smtClean="0">
                <a:solidFill>
                  <a:srgbClr val="006666"/>
                </a:solidFill>
              </a:rPr>
              <a:t>Биберган</a:t>
            </a:r>
            <a:r>
              <a:rPr lang="ru-RU" sz="2000" b="1" i="1" dirty="0" smtClean="0">
                <a:solidFill>
                  <a:srgbClr val="006666"/>
                </a:solidFill>
              </a:rPr>
              <a:t> (род.1937г.)</a:t>
            </a:r>
            <a:endParaRPr lang="ru-RU" sz="2000" b="1" i="1" dirty="0">
              <a:solidFill>
                <a:srgbClr val="006666"/>
              </a:solidFill>
            </a:endParaRPr>
          </a:p>
        </p:txBody>
      </p:sp>
      <p:pic>
        <p:nvPicPr>
          <p:cNvPr id="5" name="Рисунок 4" descr="tvorcheskij-vecher-vadima-bibergan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14348" y="357166"/>
            <a:ext cx="3750495" cy="3214710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.д.00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86512" y="1928802"/>
            <a:ext cx="2568247" cy="3786214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1785926"/>
            <a:ext cx="51435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СПИСОК РЕКОМЕНДУЕМОЙ ЛИТЕРАТУРЫ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ahoma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Бородин, Борис Борисович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Уральская композиторская организация: история и современность [Текст] :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моногр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справ.) / Б. Б. Бородин. — Екатеринбург : Урал. лит. агентство, 2012. — 399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Биберган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Вадим Давидович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Далекое близкое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Нетруд.пьесы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для фортепиано в 4 руки. — СПб. : Композитор, 1998. — 43с.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Биберган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Вадим Давидович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Романсы : Из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кф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.: Для голоса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В.Д.Биберган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СПб : Композитор, 2002. — 21с.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Биберган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Вадим Давидович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Променад - сюита :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брасс-квинтета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ударн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инструментов.- Партит. и голоса 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В.Д.Биберган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СПб : Композитор, 2003. — 33с.+ 6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вкл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285728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Яркая эмоциональность, удивительная естественность и артистическая легкость творчества, богатая фантазия и изобретательность, тонкое мастерство - неотъемлемые черты индивидуальности  </a:t>
            </a:r>
            <a:r>
              <a:rPr lang="ru-RU" dirty="0" err="1" smtClean="0"/>
              <a:t>Бибергана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85728"/>
            <a:ext cx="4897495" cy="579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006666"/>
                </a:solidFill>
              </a:rPr>
              <a:t>Зарубежные композиторы</a:t>
            </a:r>
          </a:p>
        </p:txBody>
      </p:sp>
      <p:pic>
        <p:nvPicPr>
          <p:cNvPr id="3" name="Рисунок 2" descr="267px-Claudio_Montever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14554"/>
            <a:ext cx="2889992" cy="3571900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1142984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6666"/>
                </a:solidFill>
              </a:rPr>
              <a:t>Клаудио Монтеверди ( 1567-1643)</a:t>
            </a:r>
            <a:endParaRPr lang="ru-RU" sz="2000" b="1" i="1" dirty="0">
              <a:solidFill>
                <a:srgbClr val="0066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2000240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Итальянский композитор ,один из крупнейших в эпоху перехода от позднего Ренессанса к раннему барокко (работал и в ренессансной и в барочной стилистике). Наиболее известные сочинения Монтеверди — поздние мадригалы, </a:t>
            </a:r>
          </a:p>
          <a:p>
            <a:pPr algn="ctr"/>
            <a:r>
              <a:rPr lang="ru-RU" dirty="0" smtClean="0"/>
              <a:t>Плач Ариадны, опера«Орфей» и </a:t>
            </a:r>
          </a:p>
          <a:p>
            <a:pPr algn="ctr"/>
            <a:r>
              <a:rPr lang="ru-RU" dirty="0" smtClean="0"/>
              <a:t>Вечерня (девы Марии).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50006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66"/>
                </a:solidFill>
              </a:rPr>
              <a:t>«Цель подлинной музыки – взволновать душу».</a:t>
            </a:r>
          </a:p>
          <a:p>
            <a:endParaRPr lang="ru-RU" sz="2000" b="1" i="1" dirty="0" smtClean="0">
              <a:solidFill>
                <a:srgbClr val="006666"/>
              </a:solidFill>
            </a:endParaRPr>
          </a:p>
          <a:p>
            <a:pPr algn="r"/>
            <a:r>
              <a:rPr lang="ru-RU" b="1" dirty="0" smtClean="0">
                <a:solidFill>
                  <a:srgbClr val="006666"/>
                </a:solidFill>
              </a:rPr>
              <a:t>К. Монтеверди</a:t>
            </a:r>
            <a:endParaRPr lang="ru-RU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77867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6666"/>
                </a:solidFill>
              </a:rPr>
              <a:t>Русские композиторы</a:t>
            </a:r>
          </a:p>
          <a:p>
            <a:pPr algn="ctr"/>
            <a:r>
              <a:rPr lang="ru-RU" sz="2000" b="1" i="1" dirty="0" err="1" smtClean="0">
                <a:solidFill>
                  <a:srgbClr val="006666"/>
                </a:solidFill>
              </a:rPr>
              <a:t>Милий</a:t>
            </a:r>
            <a:r>
              <a:rPr lang="ru-RU" sz="2000" b="1" i="1" dirty="0" smtClean="0">
                <a:solidFill>
                  <a:srgbClr val="006666"/>
                </a:solidFill>
              </a:rPr>
              <a:t> Алексеевич </a:t>
            </a:r>
            <a:r>
              <a:rPr lang="ru-RU" sz="2000" b="1" i="1" dirty="0" err="1" smtClean="0">
                <a:solidFill>
                  <a:srgbClr val="006666"/>
                </a:solidFill>
              </a:rPr>
              <a:t>Балакирев</a:t>
            </a:r>
            <a:r>
              <a:rPr lang="ru-RU" sz="2000" b="1" dirty="0" smtClean="0"/>
              <a:t> </a:t>
            </a:r>
            <a:r>
              <a:rPr lang="ru-RU" sz="2000" dirty="0" smtClean="0"/>
              <a:t> </a:t>
            </a:r>
            <a:r>
              <a:rPr lang="ru-RU" sz="2000" b="1" i="1" dirty="0" smtClean="0">
                <a:solidFill>
                  <a:srgbClr val="006666"/>
                </a:solidFill>
              </a:rPr>
              <a:t>(1836  - 1910) </a:t>
            </a:r>
            <a:endParaRPr lang="ru-RU" sz="2000" dirty="0" smtClean="0"/>
          </a:p>
          <a:p>
            <a:pPr algn="ctr"/>
            <a:r>
              <a:rPr lang="ru-RU" sz="2400" b="1" i="1" dirty="0" smtClean="0">
                <a:solidFill>
                  <a:srgbClr val="006666"/>
                </a:solidFill>
              </a:rPr>
              <a:t> </a:t>
            </a:r>
            <a:endParaRPr lang="ru-RU" sz="2400" b="1" i="1" dirty="0">
              <a:solidFill>
                <a:srgbClr val="0066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4786322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Русский композитор, пианист, дирижер и музыкально-общественный деятель. Глава «Могучей кучки», один из основателей и руководитель Бесплатной музыкальной школы, дирижер Русского музыкального общества, управляющий Придворной певческой капеллой.</a:t>
            </a:r>
          </a:p>
          <a:p>
            <a:endParaRPr lang="ru-RU" dirty="0"/>
          </a:p>
        </p:txBody>
      </p:sp>
      <p:pic>
        <p:nvPicPr>
          <p:cNvPr id="2050" name="Picture 2" descr="Милий Алексеевич Балакир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2461010" cy="3143272"/>
          </a:xfrm>
          <a:prstGeom prst="rect">
            <a:avLst/>
          </a:prstGeom>
          <a:ln w="12700">
            <a:solidFill>
              <a:srgbClr val="198B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57686" y="1714488"/>
            <a:ext cx="44291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6666"/>
                </a:solidFill>
              </a:rPr>
              <a:t>«Не будь </a:t>
            </a:r>
            <a:r>
              <a:rPr lang="ru-RU" sz="2000" b="1" i="1" dirty="0" err="1" smtClean="0">
                <a:solidFill>
                  <a:srgbClr val="006666"/>
                </a:solidFill>
              </a:rPr>
              <a:t>Балакирева</a:t>
            </a:r>
            <a:r>
              <a:rPr lang="ru-RU" sz="2000" b="1" i="1" dirty="0" smtClean="0">
                <a:solidFill>
                  <a:srgbClr val="006666"/>
                </a:solidFill>
              </a:rPr>
              <a:t>, судьбы русской музыки были бы совершенно другие…»</a:t>
            </a:r>
          </a:p>
          <a:p>
            <a:endParaRPr lang="ru-RU" sz="2000" dirty="0" smtClean="0"/>
          </a:p>
          <a:p>
            <a:pPr algn="r"/>
            <a:r>
              <a:rPr lang="ru-RU" sz="2000" b="1" dirty="0" smtClean="0">
                <a:solidFill>
                  <a:srgbClr val="006666"/>
                </a:solidFill>
              </a:rPr>
              <a:t>В.В.Стасов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.д.00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1214422"/>
            <a:ext cx="2621036" cy="4000528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00430" y="642918"/>
            <a:ext cx="54292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СПИСОК РЕКОМЕНДУЕМОЙ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ЛИТЕРАТУРЫ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Арии зарубежных композиторов [Ноты] : для голоса в </a:t>
            </a:r>
            <a:r>
              <a:rPr lang="ru-RU" sz="1400" dirty="0" err="1" smtClean="0"/>
              <a:t>сопровожд</a:t>
            </a:r>
            <a:r>
              <a:rPr lang="ru-RU" sz="1400" dirty="0" smtClean="0"/>
              <a:t>. </a:t>
            </a:r>
            <a:r>
              <a:rPr lang="ru-RU" sz="1400" dirty="0" err="1" smtClean="0"/>
              <a:t>фп</a:t>
            </a:r>
            <a:r>
              <a:rPr lang="ru-RU" sz="1400" dirty="0" smtClean="0"/>
              <a:t>. — М. : Музыка, 1983.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err="1" smtClean="0"/>
              <a:t>Бронфин</a:t>
            </a:r>
            <a:r>
              <a:rPr lang="ru-RU" sz="1400" b="1" dirty="0" smtClean="0"/>
              <a:t>, Е. Ф.</a:t>
            </a:r>
            <a:r>
              <a:rPr lang="ru-RU" sz="1400" dirty="0" smtClean="0"/>
              <a:t> Клаудио Монтеверди. 1567-1643 [Текст] : крат. очерк жизни и творчества : кн. для юношества / Е. </a:t>
            </a:r>
            <a:r>
              <a:rPr lang="ru-RU" sz="1400" dirty="0" err="1" smtClean="0"/>
              <a:t>Бронфин</a:t>
            </a:r>
            <a:r>
              <a:rPr lang="ru-RU" sz="1400" dirty="0" smtClean="0"/>
              <a:t>. — Л. : Музыка, 1970. — 104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Избранные полифонические произведения зарубежных композиторов 16-18 веков [Ноты] : для дет. хора без </a:t>
            </a:r>
            <a:r>
              <a:rPr lang="ru-RU" sz="1400" dirty="0" err="1" smtClean="0"/>
              <a:t>сопровожд</a:t>
            </a:r>
            <a:r>
              <a:rPr lang="ru-RU" sz="1400" dirty="0" smtClean="0"/>
              <a:t>. / сост. Э. Л. </a:t>
            </a:r>
            <a:r>
              <a:rPr lang="ru-RU" sz="1400" dirty="0" err="1" smtClean="0"/>
              <a:t>Яблонев</a:t>
            </a:r>
            <a:r>
              <a:rPr lang="ru-RU" sz="1400" dirty="0" smtClean="0"/>
              <a:t>. — Л. : Музыка, 1986. — 48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err="1" smtClean="0"/>
              <a:t>Конен</a:t>
            </a:r>
            <a:r>
              <a:rPr lang="ru-RU" sz="1400" b="1" dirty="0" smtClean="0"/>
              <a:t>, В. </a:t>
            </a:r>
            <a:r>
              <a:rPr lang="ru-RU" sz="1400" b="1" dirty="0" smtClean="0"/>
              <a:t>Д</a:t>
            </a:r>
            <a:r>
              <a:rPr lang="ru-RU" sz="1400" u="sng" dirty="0" smtClean="0"/>
              <a:t>.</a:t>
            </a:r>
            <a:r>
              <a:rPr lang="ru-RU" sz="1400" dirty="0" smtClean="0"/>
              <a:t> Клаудио Монтеверди. 1567-1643 [Текст] / В. </a:t>
            </a:r>
            <a:r>
              <a:rPr lang="ru-RU" sz="1400" dirty="0" err="1" smtClean="0"/>
              <a:t>Конен</a:t>
            </a:r>
            <a:r>
              <a:rPr lang="ru-RU" sz="1400" dirty="0" smtClean="0"/>
              <a:t> ; </a:t>
            </a:r>
            <a:r>
              <a:rPr lang="ru-RU" sz="1400" dirty="0" err="1" smtClean="0"/>
              <a:t>Ин-т</a:t>
            </a:r>
            <a:r>
              <a:rPr lang="ru-RU" sz="1400" dirty="0" smtClean="0"/>
              <a:t> истории искусств. — М. : Совет. композитор, 1971. — 324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Михайлов, А.</a:t>
            </a:r>
            <a:r>
              <a:rPr lang="ru-RU" sz="1400" dirty="0" smtClean="0"/>
              <a:t> Старинная хоровая музыка [Ноты] : композиторы XV - XVI вв. / сост. А. Михайлов. — М.; Л. : Музыка, 1966. — 72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Монтеверди Клаудио. </a:t>
            </a:r>
            <a:r>
              <a:rPr lang="ru-RU" sz="1400" dirty="0" smtClean="0"/>
              <a:t>Избранные мадригалы [Ноты] : для </a:t>
            </a:r>
            <a:r>
              <a:rPr lang="ru-RU" sz="1400" dirty="0" err="1" smtClean="0"/>
              <a:t>смеш</a:t>
            </a:r>
            <a:r>
              <a:rPr lang="ru-RU" sz="1400" dirty="0" smtClean="0"/>
              <a:t>. хора без </a:t>
            </a:r>
            <a:r>
              <a:rPr lang="ru-RU" sz="1400" dirty="0" err="1" smtClean="0"/>
              <a:t>сопровожд</a:t>
            </a:r>
            <a:r>
              <a:rPr lang="ru-RU" sz="1400" dirty="0" smtClean="0"/>
              <a:t>. / К. Монтеверди. — М. : Музыка, 1969. — 56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Песня ветра </a:t>
            </a:r>
            <a:r>
              <a:rPr lang="ru-RU" sz="1400" dirty="0" smtClean="0"/>
              <a:t>[Ноты] : репертуар хора мальчиков Московского хорового училища. </a:t>
            </a:r>
            <a:r>
              <a:rPr lang="ru-RU" sz="1400" dirty="0" err="1" smtClean="0"/>
              <a:t>Вып</a:t>
            </a:r>
            <a:r>
              <a:rPr lang="ru-RU" sz="1400" dirty="0" smtClean="0"/>
              <a:t>. 5 / сост. В. Попов. — М. : Музыка, 1974. — 46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err="1" smtClean="0"/>
              <a:t>Скудина</a:t>
            </a:r>
            <a:r>
              <a:rPr lang="ru-RU" sz="1400" b="1" dirty="0" smtClean="0"/>
              <a:t>, Г. </a:t>
            </a:r>
            <a:r>
              <a:rPr lang="ru-RU" sz="1400" b="1" dirty="0" smtClean="0"/>
              <a:t>С.</a:t>
            </a:r>
            <a:r>
              <a:rPr lang="ru-RU" sz="1400" dirty="0" smtClean="0"/>
              <a:t> Орфей из </a:t>
            </a:r>
            <a:r>
              <a:rPr lang="ru-RU" sz="1400" dirty="0" err="1" smtClean="0"/>
              <a:t>Клемоны</a:t>
            </a:r>
            <a:r>
              <a:rPr lang="ru-RU" sz="1400" dirty="0" smtClean="0"/>
              <a:t>. Клаудио Монтеверди [Текст] / Г. </a:t>
            </a:r>
            <a:r>
              <a:rPr lang="ru-RU" sz="1400" dirty="0" err="1" smtClean="0"/>
              <a:t>Скудина</a:t>
            </a:r>
            <a:r>
              <a:rPr lang="ru-RU" sz="1400" dirty="0" smtClean="0"/>
              <a:t>. — М. : Музыка, 1974. — 200 с.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7148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6666"/>
                </a:solidFill>
              </a:rPr>
              <a:t>Жан Батист </a:t>
            </a:r>
            <a:r>
              <a:rPr lang="ru-RU" sz="2000" b="1" i="1" dirty="0" err="1" smtClean="0">
                <a:solidFill>
                  <a:srgbClr val="006666"/>
                </a:solidFill>
              </a:rPr>
              <a:t>Люлли</a:t>
            </a:r>
            <a:r>
              <a:rPr lang="ru-RU" sz="2000" b="1" i="1" dirty="0" smtClean="0">
                <a:solidFill>
                  <a:srgbClr val="006666"/>
                </a:solidFill>
              </a:rPr>
              <a:t> (1632-1687)</a:t>
            </a:r>
            <a:endParaRPr lang="ru-RU" sz="2000" b="1" i="1" dirty="0">
              <a:solidFill>
                <a:srgbClr val="006666"/>
              </a:solidFill>
            </a:endParaRPr>
          </a:p>
        </p:txBody>
      </p:sp>
      <p:pic>
        <p:nvPicPr>
          <p:cNvPr id="3" name="Рисунок 2" descr="thumbnail300_Jean-Baptiste_Lull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6"/>
            <a:ext cx="2500330" cy="3713361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14744" y="1225689"/>
            <a:ext cx="47149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Ж. Б. </a:t>
            </a:r>
            <a:r>
              <a:rPr lang="ru-RU" dirty="0" err="1" smtClean="0"/>
              <a:t>Люлли</a:t>
            </a:r>
            <a:r>
              <a:rPr lang="ru-RU" dirty="0" smtClean="0"/>
              <a:t> — один из крупнейших оперных композиторов XVII </a:t>
            </a:r>
            <a:r>
              <a:rPr lang="ru-RU" dirty="0" smtClean="0"/>
              <a:t>века, </a:t>
            </a:r>
            <a:r>
              <a:rPr lang="ru-RU" dirty="0" smtClean="0"/>
              <a:t>основоположник французского музыкального театра. В историю национальной оперы </a:t>
            </a:r>
            <a:r>
              <a:rPr lang="ru-RU" dirty="0" err="1" smtClean="0"/>
              <a:t>Люлли</a:t>
            </a:r>
            <a:r>
              <a:rPr lang="ru-RU" dirty="0" smtClean="0"/>
              <a:t> вошел и как создатель нового жанра — лирической трагедии (так называлась во Франции большая мифологическая опера), и как выдающийся театральный деятель — именно под его началом Королевская академия музыки стала первым и главным оперным театром Франции, который позднее обрел всемирную известность под названием </a:t>
            </a:r>
            <a:r>
              <a:rPr lang="ru-RU" dirty="0" err="1" smtClean="0"/>
              <a:t>Grand</a:t>
            </a:r>
            <a:r>
              <a:rPr lang="ru-RU" dirty="0" smtClean="0"/>
              <a:t> </a:t>
            </a:r>
            <a:r>
              <a:rPr lang="ru-RU" dirty="0" err="1" smtClean="0"/>
              <a:t>Opera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3000372"/>
            <a:ext cx="714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период 1672-86 гг.  </a:t>
            </a:r>
            <a:r>
              <a:rPr lang="ru-RU" dirty="0" err="1" smtClean="0"/>
              <a:t>Люлли</a:t>
            </a:r>
            <a:r>
              <a:rPr lang="ru-RU" dirty="0" smtClean="0"/>
              <a:t> поставил в Королевской академии музыки 13 лирических трагедий ,среди которых «</a:t>
            </a:r>
            <a:r>
              <a:rPr lang="ru-RU" dirty="0" err="1" smtClean="0"/>
              <a:t>Кадм</a:t>
            </a:r>
            <a:r>
              <a:rPr lang="ru-RU" dirty="0" smtClean="0"/>
              <a:t> и </a:t>
            </a:r>
            <a:r>
              <a:rPr lang="ru-RU" dirty="0" err="1" smtClean="0"/>
              <a:t>Гермиона</a:t>
            </a:r>
            <a:r>
              <a:rPr lang="ru-RU" dirty="0" smtClean="0"/>
              <a:t>», «</a:t>
            </a:r>
            <a:r>
              <a:rPr lang="ru-RU" dirty="0" err="1" smtClean="0"/>
              <a:t>Альцеста</a:t>
            </a:r>
            <a:r>
              <a:rPr lang="ru-RU" dirty="0" smtClean="0"/>
              <a:t>», «Тезей», «</a:t>
            </a:r>
            <a:r>
              <a:rPr lang="ru-RU" dirty="0" err="1" smtClean="0"/>
              <a:t>Атис</a:t>
            </a:r>
            <a:r>
              <a:rPr lang="ru-RU" dirty="0" smtClean="0"/>
              <a:t>», «</a:t>
            </a:r>
            <a:r>
              <a:rPr lang="ru-RU" dirty="0" err="1" smtClean="0"/>
              <a:t>Армида</a:t>
            </a:r>
            <a:r>
              <a:rPr lang="ru-RU" dirty="0" smtClean="0"/>
              <a:t>», «</a:t>
            </a:r>
            <a:r>
              <a:rPr lang="ru-RU" dirty="0" err="1" smtClean="0"/>
              <a:t>Ацис</a:t>
            </a:r>
            <a:r>
              <a:rPr lang="ru-RU" dirty="0" smtClean="0"/>
              <a:t> и Галатея». Именно эти произведения заложили основы французского музыкального театра, определили тот тип национальной оперы, который на протяжении нескольких десятилетии господствовал во Франции.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57232"/>
            <a:ext cx="82153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66"/>
                </a:solidFill>
              </a:rPr>
              <a:t>«Не </a:t>
            </a:r>
            <a:r>
              <a:rPr lang="ru-RU" sz="2000" b="1" i="1" dirty="0" smtClean="0">
                <a:solidFill>
                  <a:srgbClr val="006666"/>
                </a:solidFill>
              </a:rPr>
              <a:t>много было столь же подлинно французских музыкантов, как этот итальянец, он один во Франции сохранил популярность в течение целого столетия». </a:t>
            </a:r>
          </a:p>
          <a:p>
            <a:pPr algn="r"/>
            <a:r>
              <a:rPr lang="ru-RU" sz="2000" b="1" i="1" dirty="0" smtClean="0">
                <a:solidFill>
                  <a:srgbClr val="006666"/>
                </a:solidFill>
              </a:rPr>
              <a:t/>
            </a:r>
            <a:br>
              <a:rPr lang="ru-RU" sz="2000" b="1" i="1" dirty="0" smtClean="0">
                <a:solidFill>
                  <a:srgbClr val="006666"/>
                </a:solidFill>
              </a:rPr>
            </a:br>
            <a:r>
              <a:rPr lang="ru-RU" b="1" dirty="0" smtClean="0">
                <a:solidFill>
                  <a:srgbClr val="006666"/>
                </a:solidFill>
              </a:rPr>
              <a:t>Р. Роллан</a:t>
            </a:r>
            <a:endParaRPr lang="ru-RU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642918"/>
            <a:ext cx="492922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СПИСОК РЕКОМЕНДУЕМОЙ ЛИТЕРАТУРЫ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ea typeface="Times New Roman" pitchFamily="18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Самин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Д. К.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Сто великих композиторов 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Сост.Д.К.Самин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Вече, 2004. — 576с.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От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Люлли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до наших дней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[Текст] : сб. ст. / сост. 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Конен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ред. И. Слепнев. — М. : Музыка, 1967. — 291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Роллан,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Ромен</a:t>
            </a:r>
            <a:r>
              <a:rPr lang="ru-RU" sz="1600" dirty="0" smtClean="0"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Музыкально-историческое наследие [Текст].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Вып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3. Музыканты прошлых лет. Музыкальное путешествие в страну прошлого 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Ромен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Роллан ; пер с фр. Ю. 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Вейсберг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и Н. 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Шульговского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1988. — 448 с.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Люлли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Ж.Б.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Альбом для домашнего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музицирования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[Ноты] :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1995. — 112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Избранные арии [Ноты] : для голоса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сост. и пер. Г.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Шохмана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1978. — 60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Люлли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Жан-Батист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Арии [Ноты] : для голоса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Ж.-Б.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Люлли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пер. Г.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Шохмана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1982. — 40 с.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500042"/>
            <a:ext cx="821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6666"/>
                </a:solidFill>
              </a:rPr>
              <a:t>«</a:t>
            </a:r>
            <a:endParaRPr lang="ru-RU" sz="2000" b="1" dirty="0">
              <a:solidFill>
                <a:srgbClr val="006666"/>
              </a:solidFill>
            </a:endParaRPr>
          </a:p>
        </p:txBody>
      </p:sp>
      <p:pic>
        <p:nvPicPr>
          <p:cNvPr id="5" name="Рисунок 4" descr="зол.д.0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72132" y="1000108"/>
            <a:ext cx="3193580" cy="4929222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802_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38526" y="1071547"/>
            <a:ext cx="3729226" cy="2857520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66"/>
                </a:solidFill>
              </a:rPr>
              <a:t>Франц Йозеф Гайдн (1732-1809)</a:t>
            </a:r>
            <a:endParaRPr lang="ru-RU" sz="2000" b="1" i="1" dirty="0">
              <a:solidFill>
                <a:srgbClr val="0066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428736"/>
            <a:ext cx="407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Австрийский композитор, представитель венской классической школы, один из основоположников таких музыкальных жанров, как симфония и струнный квартет. Создатель мелодии, впоследствии лёгшей в основу гимнов Германии и Австро-Венгрии.  Пик творческой деятельности Гайдна приходится на 80 — 90-е годы XVIII века, когда были созданы зрелые квартеты (начиная с опуса 33), </a:t>
            </a:r>
            <a:r>
              <a:rPr lang="ru-RU" dirty="0" smtClean="0"/>
              <a:t>шесть </a:t>
            </a:r>
            <a:r>
              <a:rPr lang="ru-RU" dirty="0" smtClean="0"/>
              <a:t>Парижских симфоний, оратории, мессы и другие произведения.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272677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Величие Йозефа Гайдна как композитора максимально проявилось в двух итоговых его сочинениях: больших ораториях — «Сотворение мира» и «Времена года</a:t>
            </a:r>
            <a:r>
              <a:rPr lang="ru-RU" dirty="0" smtClean="0"/>
              <a:t>». </a:t>
            </a:r>
            <a:r>
              <a:rPr lang="ru-RU" dirty="0" smtClean="0"/>
              <a:t>Оратория «Времена года» может служить образцовым эталоном музыкального классицизма. 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1071546"/>
            <a:ext cx="41433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66"/>
                </a:solidFill>
              </a:rPr>
              <a:t>«Никто не умеет так веселиться и потрясать, вызывать смех и трогать до слёз – и всё это с одинаковым совершенством».</a:t>
            </a:r>
          </a:p>
          <a:p>
            <a:endParaRPr lang="ru-RU" sz="2000" b="1" i="1" dirty="0" smtClean="0">
              <a:solidFill>
                <a:srgbClr val="006666"/>
              </a:solidFill>
            </a:endParaRPr>
          </a:p>
          <a:p>
            <a:pPr algn="r"/>
            <a:r>
              <a:rPr lang="ru-RU" sz="2000" b="1" dirty="0" smtClean="0"/>
              <a:t> </a:t>
            </a:r>
            <a:r>
              <a:rPr lang="ru-RU" b="1" dirty="0" smtClean="0">
                <a:solidFill>
                  <a:srgbClr val="006666"/>
                </a:solidFill>
              </a:rPr>
              <a:t>В.А.Моцарт о </a:t>
            </a:r>
            <a:r>
              <a:rPr lang="ru-RU" b="1" dirty="0" err="1" smtClean="0">
                <a:solidFill>
                  <a:srgbClr val="006666"/>
                </a:solidFill>
              </a:rPr>
              <a:t>Й.Гайдне</a:t>
            </a:r>
            <a:endParaRPr lang="ru-RU" b="1" dirty="0" smtClean="0">
              <a:solidFill>
                <a:srgbClr val="006666"/>
              </a:solidFill>
            </a:endParaRPr>
          </a:p>
          <a:p>
            <a:r>
              <a:rPr lang="ru-RU" sz="2000" b="1" dirty="0" smtClean="0">
                <a:solidFill>
                  <a:srgbClr val="006666"/>
                </a:solidFill>
              </a:rPr>
              <a:t> </a:t>
            </a:r>
            <a:endParaRPr lang="ru-RU" sz="2000" dirty="0">
              <a:solidFill>
                <a:srgbClr val="006666"/>
              </a:solidFill>
            </a:endParaRPr>
          </a:p>
        </p:txBody>
      </p:sp>
      <p:pic>
        <p:nvPicPr>
          <p:cNvPr id="5" name="Рисунок 4" descr="1854114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4281403"/>
            <a:ext cx="2571736" cy="2576597"/>
          </a:xfrm>
          <a:prstGeom prst="rect">
            <a:avLst/>
          </a:prstGeom>
        </p:spPr>
      </p:pic>
      <p:pic>
        <p:nvPicPr>
          <p:cNvPr id="6" name="Рисунок 5" descr="201704251841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8" y="1142984"/>
            <a:ext cx="2799983" cy="4286256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302359"/>
            <a:ext cx="857256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a typeface="Times New Roman" pitchFamily="18" charset="0"/>
                <a:cs typeface="Tahoma" pitchFamily="34" charset="0"/>
              </a:rPr>
              <a:t>СПИСОК РЕКОМЕНДУЕМОЙ ЛИТЕРАТУРЫ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u="sng" dirty="0" smtClean="0"/>
              <a:t>Асафьев, Борис Владимирович</a:t>
            </a:r>
            <a:r>
              <a:rPr lang="ru-RU" sz="1400" dirty="0" smtClean="0"/>
              <a:t>. О симфонической и камерной музыке [Текст] : пояснения и прил. к программам </a:t>
            </a:r>
            <a:r>
              <a:rPr lang="ru-RU" sz="1400" dirty="0" err="1" smtClean="0"/>
              <a:t>симф</a:t>
            </a:r>
            <a:r>
              <a:rPr lang="ru-RU" sz="1400" dirty="0" smtClean="0"/>
              <a:t>. и камер. концертов / Б. Асафьев. — Л. : Музыка, 1981. — 216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u="sng" dirty="0" err="1" smtClean="0"/>
              <a:t>Баттерворт</a:t>
            </a:r>
            <a:r>
              <a:rPr lang="ru-RU" sz="1400" b="1" u="sng" dirty="0" smtClean="0"/>
              <a:t>, Нейл</a:t>
            </a:r>
            <a:r>
              <a:rPr lang="ru-RU" sz="1400" dirty="0" smtClean="0"/>
              <a:t>. Гайдн / Пер.с </a:t>
            </a:r>
            <a:r>
              <a:rPr lang="ru-RU" sz="1400" dirty="0" err="1" smtClean="0"/>
              <a:t>англ.А.Н.Виноградовой</a:t>
            </a:r>
            <a:r>
              <a:rPr lang="ru-RU" sz="1400" dirty="0" smtClean="0"/>
              <a:t>. — Челябинск : УРАЛ LTD, 1999. — 158с.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u="sng" dirty="0" smtClean="0"/>
              <a:t>Гайдн Иосиф</a:t>
            </a:r>
            <a:r>
              <a:rPr lang="ru-RU" sz="1400" dirty="0" smtClean="0"/>
              <a:t>. Вариации [Ноты] : для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Й. Гайдн. — Киев : </a:t>
            </a:r>
            <a:r>
              <a:rPr lang="ru-RU" sz="1400" dirty="0" err="1" smtClean="0"/>
              <a:t>Музична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Украiна</a:t>
            </a:r>
            <a:r>
              <a:rPr lang="ru-RU" sz="1400" dirty="0" smtClean="0"/>
              <a:t>, 1985. — 77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u="sng" dirty="0" smtClean="0"/>
              <a:t>Гайдн Иосиф</a:t>
            </a:r>
            <a:r>
              <a:rPr lang="ru-RU" sz="1400" dirty="0" smtClean="0"/>
              <a:t>. Избранные произведения [Ноты] : для </a:t>
            </a:r>
            <a:r>
              <a:rPr lang="ru-RU" sz="1400" dirty="0" err="1" smtClean="0"/>
              <a:t>фп</a:t>
            </a:r>
            <a:r>
              <a:rPr lang="ru-RU" sz="1400" dirty="0" smtClean="0"/>
              <a:t>. </a:t>
            </a:r>
            <a:r>
              <a:rPr lang="ru-RU" sz="1400" dirty="0" err="1" smtClean="0"/>
              <a:t>Вып</a:t>
            </a:r>
            <a:r>
              <a:rPr lang="ru-RU" sz="1400" dirty="0" smtClean="0"/>
              <a:t>. 1 / Й. Гайдн ; сост. Кравцова В. Е. — М. : Музыка, 1979. — 64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u="sng" dirty="0" smtClean="0"/>
              <a:t>Гайдн Иосиф</a:t>
            </a:r>
            <a:r>
              <a:rPr lang="ru-RU" sz="1400" dirty="0" smtClean="0"/>
              <a:t>. Избранные пьесы [Ноты] : для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Й. Гайдн ; сост. и ред. С. Диденко. — М. : Музыка, 1994. — 64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u="sng" dirty="0" smtClean="0"/>
              <a:t>Гайдн Иосиф</a:t>
            </a:r>
            <a:r>
              <a:rPr lang="ru-RU" sz="1400" dirty="0" smtClean="0"/>
              <a:t>. Избранные симфонии [Ноты] : </a:t>
            </a:r>
            <a:r>
              <a:rPr lang="ru-RU" sz="1400" dirty="0" err="1" smtClean="0"/>
              <a:t>перелож</a:t>
            </a:r>
            <a:r>
              <a:rPr lang="ru-RU" sz="1400" dirty="0" smtClean="0"/>
              <a:t>. для </a:t>
            </a:r>
            <a:r>
              <a:rPr lang="ru-RU" sz="1400" dirty="0" err="1" smtClean="0"/>
              <a:t>фп</a:t>
            </a:r>
            <a:r>
              <a:rPr lang="ru-RU" sz="1400" dirty="0" smtClean="0"/>
              <a:t>. в 4 руки. Т. 1. (№ № 1 - 6) / Й. Гайдн. — М. : Музыка, 1971. — 152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u="sng" dirty="0" smtClean="0"/>
              <a:t>Гайдн Иосиф</a:t>
            </a:r>
            <a:r>
              <a:rPr lang="ru-RU" sz="1400" dirty="0" smtClean="0"/>
              <a:t>. Избранные сонаты [Ноты] : для </a:t>
            </a:r>
            <a:r>
              <a:rPr lang="ru-RU" sz="1400" dirty="0" err="1" smtClean="0"/>
              <a:t>фп</a:t>
            </a:r>
            <a:r>
              <a:rPr lang="ru-RU" sz="1400" dirty="0" smtClean="0"/>
              <a:t>. Т. 1. (№ № 1 - 11) / Й. Гайдн ; вступ. ст., ред. и </a:t>
            </a:r>
            <a:r>
              <a:rPr lang="ru-RU" sz="1400" dirty="0" err="1" smtClean="0"/>
              <a:t>коммент</a:t>
            </a:r>
            <a:r>
              <a:rPr lang="ru-RU" sz="1400" dirty="0" smtClean="0"/>
              <a:t>. Л. </a:t>
            </a:r>
            <a:r>
              <a:rPr lang="ru-RU" sz="1400" dirty="0" err="1" smtClean="0"/>
              <a:t>Ройзмана</a:t>
            </a:r>
            <a:r>
              <a:rPr lang="ru-RU" sz="1400" dirty="0" smtClean="0"/>
              <a:t>. — М. : Музыка, 1971. — 127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u="sng" dirty="0" smtClean="0"/>
              <a:t>Гайдн Иосиф</a:t>
            </a:r>
            <a:r>
              <a:rPr lang="ru-RU" sz="1400" dirty="0" smtClean="0"/>
              <a:t>. Концерт ре мажор [Ноты] : для </a:t>
            </a:r>
            <a:r>
              <a:rPr lang="ru-RU" sz="1400" dirty="0" err="1" smtClean="0"/>
              <a:t>фп</a:t>
            </a:r>
            <a:r>
              <a:rPr lang="ru-RU" sz="1400" dirty="0" smtClean="0"/>
              <a:t>. с орк. : </a:t>
            </a:r>
            <a:r>
              <a:rPr lang="ru-RU" sz="1400" dirty="0" err="1" smtClean="0"/>
              <a:t>перелож</a:t>
            </a:r>
            <a:r>
              <a:rPr lang="ru-RU" sz="1400" dirty="0" smtClean="0"/>
              <a:t>. для двух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Й. Гайдн. — М. : Музыка, 1987. — 48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u="sng" dirty="0" smtClean="0"/>
              <a:t>Гайдн Иосиф</a:t>
            </a:r>
            <a:r>
              <a:rPr lang="ru-RU" sz="1400" dirty="0" smtClean="0"/>
              <a:t>. Концерт соль мажор [Ноты] : для </a:t>
            </a:r>
            <a:r>
              <a:rPr lang="ru-RU" sz="1400" dirty="0" err="1" smtClean="0"/>
              <a:t>фп</a:t>
            </a:r>
            <a:r>
              <a:rPr lang="ru-RU" sz="1400" dirty="0" smtClean="0"/>
              <a:t>. с орк. : </a:t>
            </a:r>
            <a:r>
              <a:rPr lang="ru-RU" sz="1400" dirty="0" err="1" smtClean="0"/>
              <a:t>перелож</a:t>
            </a:r>
            <a:r>
              <a:rPr lang="ru-RU" sz="1400" dirty="0" smtClean="0"/>
              <a:t>. для двух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И. Гайдн. — М. : Музыка, 1994. — 40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u="sng" dirty="0" smtClean="0"/>
              <a:t>Гайдн Иосиф</a:t>
            </a:r>
            <a:r>
              <a:rPr lang="ru-RU" sz="1400" dirty="0" smtClean="0"/>
              <a:t>. Нетрудные сонаты [Ноты] : для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Й. Гайдн. — М. : Музыка, 1965. — 112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u="sng" dirty="0" smtClean="0"/>
              <a:t>Гайдн Иосиф</a:t>
            </a:r>
            <a:r>
              <a:rPr lang="ru-RU" sz="1400" dirty="0" smtClean="0"/>
              <a:t>. Сонаты [Ноты] : для </a:t>
            </a:r>
            <a:r>
              <a:rPr lang="ru-RU" sz="1400" dirty="0" err="1" smtClean="0"/>
              <a:t>фп</a:t>
            </a:r>
            <a:r>
              <a:rPr lang="ru-RU" sz="1400" dirty="0" smtClean="0"/>
              <a:t>. 2. До мажор (1780). Ре мажор (1780). Ре мажор (соч. в Англии) / И. Гайдн. — СПб. : Композитор, 1993. — 40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u="sng" dirty="0" smtClean="0"/>
              <a:t>Гайдн Йозеф</a:t>
            </a:r>
            <a:r>
              <a:rPr lang="ru-RU" sz="1400" dirty="0" smtClean="0"/>
              <a:t>. Сонаты для фортепиано. [Вып.1]. Ми мин.(1778); Ми-бемоль </a:t>
            </a:r>
            <a:r>
              <a:rPr lang="ru-RU" sz="1400" dirty="0" err="1" smtClean="0"/>
              <a:t>маж</a:t>
            </a:r>
            <a:r>
              <a:rPr lang="ru-RU" sz="1400" dirty="0" smtClean="0"/>
              <a:t>.(1789/90) / </a:t>
            </a:r>
            <a:r>
              <a:rPr lang="ru-RU" sz="1400" dirty="0" err="1" smtClean="0"/>
              <a:t>Й.Гайдн</a:t>
            </a:r>
            <a:r>
              <a:rPr lang="ru-RU" sz="1400" dirty="0" smtClean="0"/>
              <a:t>. — СПб : Композитор, 1993. — 40с.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Как исполнять Гайдна </a:t>
            </a:r>
            <a:r>
              <a:rPr lang="ru-RU" sz="1400" dirty="0" smtClean="0"/>
              <a:t>[Текст] / сост. А. М. Меркулов. — М. : Классика-XXI, 2007. — 204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u="sng" dirty="0" err="1" smtClean="0"/>
              <a:t>Самин</a:t>
            </a:r>
            <a:r>
              <a:rPr lang="ru-RU" sz="1400" b="1" u="sng" dirty="0" smtClean="0"/>
              <a:t>, Д. </a:t>
            </a:r>
            <a:r>
              <a:rPr lang="ru-RU" sz="1400" b="1" u="sng" dirty="0" smtClean="0"/>
              <a:t>К.</a:t>
            </a:r>
            <a:r>
              <a:rPr lang="ru-RU" sz="1400" dirty="0" smtClean="0"/>
              <a:t> Сто великих композиторов / </a:t>
            </a:r>
            <a:r>
              <a:rPr lang="ru-RU" sz="1400" dirty="0" err="1" smtClean="0"/>
              <a:t>Сост.Д.К.Самин</a:t>
            </a:r>
            <a:r>
              <a:rPr lang="ru-RU" sz="1400" dirty="0" smtClean="0"/>
              <a:t>. — М. : Вече, 2004. — 576с.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u="sng" dirty="0" smtClean="0"/>
              <a:t>Стендаль</a:t>
            </a:r>
            <a:r>
              <a:rPr lang="ru-RU" sz="1400" dirty="0" smtClean="0"/>
              <a:t>. Жизнеописание Гайдна, Моцарта, </a:t>
            </a:r>
            <a:r>
              <a:rPr lang="ru-RU" sz="1400" dirty="0" err="1" smtClean="0"/>
              <a:t>Метастазио</a:t>
            </a:r>
            <a:r>
              <a:rPr lang="ru-RU" sz="1400" dirty="0" smtClean="0"/>
              <a:t>. Жизнь Россини / Стендаль; Под </a:t>
            </a:r>
            <a:r>
              <a:rPr lang="ru-RU" sz="1400" dirty="0" err="1" smtClean="0"/>
              <a:t>ред.Ю.Б.Корнеева</a:t>
            </a:r>
            <a:r>
              <a:rPr lang="ru-RU" sz="1400" dirty="0" smtClean="0"/>
              <a:t>. — М. : Музыка, 1988. — 640с.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14422"/>
            <a:ext cx="5143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Г.Доницетти</a:t>
            </a:r>
            <a:r>
              <a:rPr lang="ru-RU" dirty="0" smtClean="0"/>
              <a:t> – один из ведущих итальянских оперных композиторов стиля «бельканто» в первой половине Х</a:t>
            </a:r>
            <a:r>
              <a:rPr lang="en-US" dirty="0" smtClean="0"/>
              <a:t>I</a:t>
            </a:r>
            <a:r>
              <a:rPr lang="ru-RU" dirty="0" smtClean="0"/>
              <a:t>Х</a:t>
            </a:r>
            <a:r>
              <a:rPr lang="en-US" dirty="0" smtClean="0"/>
              <a:t> </a:t>
            </a:r>
            <a:r>
              <a:rPr lang="ru-RU" dirty="0" smtClean="0"/>
              <a:t>века. Автор более семидесяти опер, исполнявшихся на итальянском и французском языках. При такой его </a:t>
            </a:r>
            <a:r>
              <a:rPr lang="ru-RU" dirty="0" smtClean="0"/>
              <a:t>плодовитости </a:t>
            </a:r>
            <a:r>
              <a:rPr lang="ru-RU" dirty="0" smtClean="0"/>
              <a:t>все созданные им произведения отличаются тщательной проработкой в деталях. Иногда также писал либретто для своих опер. </a:t>
            </a:r>
            <a:r>
              <a:rPr lang="ru-RU" dirty="0" smtClean="0"/>
              <a:t>Вершина </a:t>
            </a:r>
            <a:r>
              <a:rPr lang="ru-RU" dirty="0" smtClean="0"/>
              <a:t>творчества композитора - оперы «Любовный напиток», «</a:t>
            </a:r>
            <a:r>
              <a:rPr lang="ru-RU" dirty="0" err="1" smtClean="0"/>
              <a:t>Лючия</a:t>
            </a:r>
            <a:r>
              <a:rPr lang="ru-RU" dirty="0" smtClean="0"/>
              <a:t> </a:t>
            </a:r>
            <a:r>
              <a:rPr lang="ru-RU" dirty="0" err="1" smtClean="0"/>
              <a:t>ди</a:t>
            </a:r>
            <a:r>
              <a:rPr lang="ru-RU" dirty="0" smtClean="0"/>
              <a:t> </a:t>
            </a:r>
            <a:r>
              <a:rPr lang="ru-RU" dirty="0" err="1" smtClean="0"/>
              <a:t>Ламмермур</a:t>
            </a:r>
            <a:r>
              <a:rPr lang="ru-RU" dirty="0" smtClean="0"/>
              <a:t>», «Фаворитка» и «Дон </a:t>
            </a:r>
            <a:r>
              <a:rPr lang="ru-RU" dirty="0" err="1" smtClean="0"/>
              <a:t>Паскуале</a:t>
            </a:r>
            <a:r>
              <a:rPr lang="ru-RU" dirty="0" smtClean="0"/>
              <a:t>». 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428604"/>
            <a:ext cx="6000792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6666"/>
                </a:solidFill>
              </a:rPr>
              <a:t>Гаэтано </a:t>
            </a:r>
            <a:r>
              <a:rPr lang="ru-RU" sz="2000" b="1" i="1" dirty="0" err="1" smtClean="0">
                <a:solidFill>
                  <a:srgbClr val="006666"/>
                </a:solidFill>
              </a:rPr>
              <a:t>Доницетти</a:t>
            </a:r>
            <a:r>
              <a:rPr lang="ru-RU" sz="2000" b="1" i="1" dirty="0" smtClean="0">
                <a:solidFill>
                  <a:srgbClr val="006666"/>
                </a:solidFill>
              </a:rPr>
              <a:t> (1797-1848) </a:t>
            </a:r>
            <a:endParaRPr lang="ru-RU" sz="2000" i="1" dirty="0">
              <a:solidFill>
                <a:srgbClr val="006666"/>
              </a:solidFill>
            </a:endParaRPr>
          </a:p>
        </p:txBody>
      </p:sp>
      <p:pic>
        <p:nvPicPr>
          <p:cNvPr id="4" name="Рисунок 3" descr="Gaetano_Donizetti_(portrait_by_Giuseppe_Rillosi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428736"/>
            <a:ext cx="2571768" cy="3495700"/>
          </a:xfrm>
          <a:prstGeom prst="rect">
            <a:avLst/>
          </a:prstGeom>
          <a:ln>
            <a:solidFill>
              <a:srgbClr val="198B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5357826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66"/>
                </a:solidFill>
              </a:rPr>
              <a:t>«Мелодии </a:t>
            </a:r>
            <a:r>
              <a:rPr lang="ru-RU" sz="2000" b="1" i="1" dirty="0" err="1" smtClean="0">
                <a:solidFill>
                  <a:srgbClr val="006666"/>
                </a:solidFill>
              </a:rPr>
              <a:t>Доницетти</a:t>
            </a:r>
            <a:r>
              <a:rPr lang="ru-RU" sz="2000" b="1" i="1" dirty="0" smtClean="0">
                <a:solidFill>
                  <a:srgbClr val="006666"/>
                </a:solidFill>
              </a:rPr>
              <a:t> своей шутливой веселостью радуют свет».</a:t>
            </a:r>
          </a:p>
          <a:p>
            <a:pPr algn="r"/>
            <a:r>
              <a:rPr lang="ru-RU" sz="2000" b="1" i="1" dirty="0" smtClean="0">
                <a:solidFill>
                  <a:srgbClr val="006666"/>
                </a:solidFill>
              </a:rPr>
              <a:t> </a:t>
            </a:r>
            <a:r>
              <a:rPr lang="ru-RU" sz="2000" b="1" dirty="0" smtClean="0">
                <a:solidFill>
                  <a:srgbClr val="006666"/>
                </a:solidFill>
              </a:rPr>
              <a:t>Г. Гейн</a:t>
            </a:r>
            <a:r>
              <a:rPr lang="ru-RU" b="1" dirty="0" smtClean="0">
                <a:solidFill>
                  <a:srgbClr val="006666"/>
                </a:solidFill>
              </a:rPr>
              <a:t>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1214422"/>
            <a:ext cx="4572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66"/>
                </a:solidFill>
              </a:rPr>
              <a:t>«Легкость, с какой </a:t>
            </a:r>
            <a:r>
              <a:rPr lang="ru-RU" sz="2000" b="1" i="1" dirty="0" err="1" smtClean="0">
                <a:solidFill>
                  <a:srgbClr val="006666"/>
                </a:solidFill>
              </a:rPr>
              <a:t>Доницетти</a:t>
            </a:r>
            <a:r>
              <a:rPr lang="ru-RU" sz="2000" b="1" i="1" dirty="0" smtClean="0">
                <a:solidFill>
                  <a:srgbClr val="006666"/>
                </a:solidFill>
              </a:rPr>
              <a:t> сочинял музыку, умение быстро уловить музыкальную мысль позволяют сравнить процесс  его творчества с естественностью плодоношения цветущих фруктовых деревьев».</a:t>
            </a:r>
          </a:p>
          <a:p>
            <a:pPr algn="ctr"/>
            <a:endParaRPr lang="ru-RU" sz="2000" b="1" i="1" dirty="0" smtClean="0">
              <a:solidFill>
                <a:srgbClr val="006666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6666"/>
                </a:solidFill>
              </a:rPr>
              <a:t>Дж. </a:t>
            </a:r>
            <a:r>
              <a:rPr lang="ru-RU" sz="2000" b="1" dirty="0" err="1" smtClean="0">
                <a:solidFill>
                  <a:srgbClr val="006666"/>
                </a:solidFill>
              </a:rPr>
              <a:t>Донати-Петтени</a:t>
            </a:r>
            <a:r>
              <a:rPr lang="ru-RU" sz="2000" b="1" dirty="0" smtClean="0">
                <a:solidFill>
                  <a:srgbClr val="006666"/>
                </a:solidFill>
              </a:rPr>
              <a:t>. </a:t>
            </a:r>
            <a:endParaRPr lang="ru-RU" sz="2000" b="1" dirty="0">
              <a:solidFill>
                <a:srgbClr val="006666"/>
              </a:solidFill>
            </a:endParaRPr>
          </a:p>
        </p:txBody>
      </p:sp>
      <p:pic>
        <p:nvPicPr>
          <p:cNvPr id="3" name="Рисунок 2" descr="зол.д.00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785794"/>
            <a:ext cx="3046880" cy="4786346"/>
          </a:xfrm>
          <a:prstGeom prst="rect">
            <a:avLst/>
          </a:prstGeom>
          <a:ln>
            <a:solidFill>
              <a:srgbClr val="198B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348" y="428604"/>
            <a:ext cx="757242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СПИСОК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РЕКОМЕНДУЕМОЙ ЛИТЕРАТУРЫ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dirty="0" smtClean="0">
              <a:ln>
                <a:noFill/>
              </a:ln>
              <a:effectLst/>
              <a:ea typeface="Times New Roman" pitchFamily="18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Донати-Петтени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Д ж.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Гаэтано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Доницетти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[Текст] / Дж.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Донати-Петтени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пер.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итал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И. Константиновой. — Л. : Музыка, 1980. — 192 с.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Доницетти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Гаэтано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Любовный напиток : Мелодрама в 2 актах:[Текст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итал.яз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.] 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Г.Доницетти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Клавир. — [Б.м.] : RICORDI, [Б.г. — 253с.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Доницетти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Гаэтано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Арии из опер [Ноты] : для Т.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Г.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Доницетти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1986. — 48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Доницетти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Гаэтано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Летние ночи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Позилиппе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[Ноты] : для голоса и дуэта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Г.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Доницетти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рус. текст С. Ю.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Левика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1964. — 68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Доницетти</a:t>
            </a:r>
            <a:r>
              <a:rPr lang="ru-RU" sz="1600" b="1" dirty="0" smtClean="0"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Гаэтано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Романс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Неморино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[Ноты] : из оперы "Любовный напиток" : для Т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Г.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Доницетти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1966. — 6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3" name="Рисунок 2" descr="215936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4286256"/>
            <a:ext cx="3929090" cy="24032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.д.00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57224" y="1214421"/>
            <a:ext cx="2643206" cy="3828813"/>
          </a:xfrm>
          <a:prstGeom prst="rect">
            <a:avLst/>
          </a:prstGeom>
          <a:ln>
            <a:solidFill>
              <a:srgbClr val="198B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4810" y="428604"/>
            <a:ext cx="4286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Основная сфера творчества </a:t>
            </a:r>
            <a:r>
              <a:rPr lang="ru-RU" dirty="0" err="1" smtClean="0"/>
              <a:t>М.Балакирева</a:t>
            </a:r>
            <a:r>
              <a:rPr lang="ru-RU" dirty="0" smtClean="0"/>
              <a:t>— инструментальная (симфоническая и фортепианная) музыка. Композитор работал преимущественно в области программного симфонизма. Образец его симфонической поэмы — «Тамара» (1882г.) М. </a:t>
            </a:r>
            <a:r>
              <a:rPr lang="ru-RU" dirty="0" err="1" smtClean="0"/>
              <a:t>Балакирев</a:t>
            </a:r>
            <a:r>
              <a:rPr lang="ru-RU" dirty="0" smtClean="0"/>
              <a:t> — один из создателей оригинального русского фортепианного стиля. Лучшее из его фортепианных произведений — восточная фантазия «</a:t>
            </a:r>
            <a:r>
              <a:rPr lang="ru-RU" dirty="0" err="1" smtClean="0"/>
              <a:t>Исламей</a:t>
            </a:r>
            <a:r>
              <a:rPr lang="ru-RU" dirty="0" smtClean="0"/>
              <a:t>» (1869), сочетающая яркую картинность, своеобразие народно-жанрового колорита с виртуозным блеском. Видное место в русской камерно-вокальной музыке занимают романсы и песни </a:t>
            </a:r>
            <a:r>
              <a:rPr lang="ru-RU" dirty="0" err="1" smtClean="0"/>
              <a:t>Балакирева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Ш.Лекок</a:t>
            </a:r>
            <a:r>
              <a:rPr lang="ru-RU" dirty="0" smtClean="0"/>
              <a:t> — создатель нового направления во французской национальной оперетте. Его творчество отличается романтическими чертами, подкупающей мягкой лирикой. Оперетты </a:t>
            </a:r>
            <a:r>
              <a:rPr lang="ru-RU" dirty="0" err="1" smtClean="0"/>
              <a:t>Лекока</a:t>
            </a:r>
            <a:r>
              <a:rPr lang="ru-RU" dirty="0" smtClean="0"/>
              <a:t> по своим жанровым признакам следуют традициям французской комической оперы с широким использованием народно-песенного начала, сочетанием трогательной чувствительности с живыми и убедительными бытовыми характеристиками. Музыка </a:t>
            </a:r>
            <a:r>
              <a:rPr lang="ru-RU" dirty="0" err="1" smtClean="0"/>
              <a:t>Лекока</a:t>
            </a:r>
            <a:r>
              <a:rPr lang="ru-RU" dirty="0" smtClean="0"/>
              <a:t> отличается яркой мелодичностью, традиционной танцевальной ритмикой, жизнерадостностью и юмором. Самыми популярными опереттами были «Дочь мадам </a:t>
            </a:r>
            <a:r>
              <a:rPr lang="ru-RU" dirty="0" err="1" smtClean="0"/>
              <a:t>Анго</a:t>
            </a:r>
            <a:r>
              <a:rPr lang="ru-RU" dirty="0" smtClean="0"/>
              <a:t>», «</a:t>
            </a:r>
            <a:r>
              <a:rPr lang="ru-RU" dirty="0" err="1" smtClean="0"/>
              <a:t>Жирофле-Жирофля</a:t>
            </a:r>
            <a:r>
              <a:rPr lang="ru-RU" dirty="0" smtClean="0"/>
              <a:t>», «Зеленый остров или Сто дев».</a:t>
            </a:r>
            <a:endParaRPr lang="ru-RU" dirty="0"/>
          </a:p>
        </p:txBody>
      </p:sp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357298"/>
            <a:ext cx="3051886" cy="3857628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28860" y="428604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6666"/>
                </a:solidFill>
              </a:rPr>
              <a:t>Шарль </a:t>
            </a:r>
            <a:r>
              <a:rPr lang="ru-RU" sz="2000" b="1" i="1" dirty="0" err="1" smtClean="0">
                <a:solidFill>
                  <a:srgbClr val="006666"/>
                </a:solidFill>
              </a:rPr>
              <a:t>Лекок</a:t>
            </a:r>
            <a:r>
              <a:rPr lang="ru-RU" sz="2000" b="1" i="1" dirty="0" smtClean="0">
                <a:solidFill>
                  <a:srgbClr val="006666"/>
                </a:solidFill>
              </a:rPr>
              <a:t> (1832-1918) </a:t>
            </a:r>
            <a:endParaRPr lang="ru-RU" sz="2000" b="1" i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ules_Massenet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1500174"/>
            <a:ext cx="2928958" cy="3786214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500042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rgbClr val="006666"/>
                </a:solidFill>
              </a:rPr>
              <a:t>Жюль</a:t>
            </a:r>
            <a:r>
              <a:rPr lang="ru-RU" sz="2000" b="1" i="1" dirty="0" smtClean="0">
                <a:solidFill>
                  <a:srgbClr val="006666"/>
                </a:solidFill>
              </a:rPr>
              <a:t> Эмиль Фредерик </a:t>
            </a:r>
            <a:r>
              <a:rPr lang="ru-RU" sz="2000" b="1" i="1" dirty="0" err="1" smtClean="0">
                <a:solidFill>
                  <a:srgbClr val="006666"/>
                </a:solidFill>
              </a:rPr>
              <a:t>Массне</a:t>
            </a:r>
            <a:r>
              <a:rPr lang="ru-RU" sz="2000" b="1" i="1" dirty="0" smtClean="0">
                <a:solidFill>
                  <a:srgbClr val="006666"/>
                </a:solidFill>
              </a:rPr>
              <a:t>  (1842-1912)</a:t>
            </a:r>
            <a:endParaRPr lang="ru-RU" sz="2000" b="1" i="1" dirty="0">
              <a:solidFill>
                <a:srgbClr val="0066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857364"/>
            <a:ext cx="4143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Французский композитор, получивший известность благодаря своим операм, которых насчитывается более тридцати. Чаще других ставились две оперы — «</a:t>
            </a:r>
            <a:r>
              <a:rPr lang="ru-RU" dirty="0" err="1" smtClean="0"/>
              <a:t>Манон</a:t>
            </a:r>
            <a:r>
              <a:rPr lang="ru-RU" dirty="0" smtClean="0"/>
              <a:t>» (1884) и «Вертер» (1892). </a:t>
            </a:r>
            <a:r>
              <a:rPr lang="ru-RU" dirty="0" err="1" smtClean="0"/>
              <a:t>Массне</a:t>
            </a:r>
            <a:r>
              <a:rPr lang="ru-RU" dirty="0" smtClean="0"/>
              <a:t> также писал оратории, балеты, произведения для оркестра, музыку к спектаклям, фортепианные пьесы, песни и другие музыкальные произведения.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14612" y="214290"/>
            <a:ext cx="621507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СПИСОК РЕКОМЕНДУЕМОЙ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ЛИТЕРАТУРЫ</a:t>
            </a:r>
            <a:endParaRPr lang="ru-RU" sz="1400" dirty="0" smtClean="0"/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/>
              <a:t>Арии и романсы из репертуара Л. Собинова </a:t>
            </a:r>
            <a:r>
              <a:rPr lang="ru-RU" sz="1400" dirty="0" smtClean="0"/>
              <a:t>[Ноты] : для Т в </a:t>
            </a:r>
            <a:r>
              <a:rPr lang="ru-RU" sz="1400" dirty="0" err="1" smtClean="0"/>
              <a:t>сопровожд</a:t>
            </a:r>
            <a:r>
              <a:rPr lang="ru-RU" sz="1400" dirty="0" smtClean="0"/>
              <a:t>.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сост. А. </a:t>
            </a:r>
            <a:r>
              <a:rPr lang="ru-RU" sz="1400" dirty="0" err="1" smtClean="0"/>
              <a:t>Орфенов</a:t>
            </a:r>
            <a:r>
              <a:rPr lang="ru-RU" sz="1400" dirty="0" smtClean="0"/>
              <a:t>. — М. : Музыка, 1972. — 164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/>
              <a:t>Арии, романсы и песни из репертуара А. В. Неждановой </a:t>
            </a:r>
            <a:r>
              <a:rPr lang="ru-RU" sz="1400" dirty="0" smtClean="0"/>
              <a:t>[Ноты] : для С в </a:t>
            </a:r>
            <a:r>
              <a:rPr lang="ru-RU" sz="1400" dirty="0" err="1" smtClean="0"/>
              <a:t>сопровожд</a:t>
            </a:r>
            <a:r>
              <a:rPr lang="ru-RU" sz="1400" dirty="0" smtClean="0"/>
              <a:t>.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сост. Б. Абрамович. — М. : Музыка, 1973. — 160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/>
              <a:t>Арии, романсы и песни из репертуара Ф. И. Шаляпина </a:t>
            </a:r>
            <a:r>
              <a:rPr lang="ru-RU" sz="1400" dirty="0" smtClean="0"/>
              <a:t>[Ноты] : для Б в </a:t>
            </a:r>
            <a:r>
              <a:rPr lang="ru-RU" sz="1400" dirty="0" err="1" smtClean="0"/>
              <a:t>сопровожд</a:t>
            </a:r>
            <a:r>
              <a:rPr lang="ru-RU" sz="1400" dirty="0" smtClean="0"/>
              <a:t>.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</a:t>
            </a:r>
            <a:r>
              <a:rPr lang="ru-RU" sz="1400" dirty="0" err="1" smtClean="0"/>
              <a:t>предисл</a:t>
            </a:r>
            <a:r>
              <a:rPr lang="ru-RU" sz="1400" dirty="0" smtClean="0"/>
              <a:t>. Е. Дмитриевской. — М. : Музыка, 1990. — 96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err="1" smtClean="0"/>
              <a:t>Друскин</a:t>
            </a:r>
            <a:r>
              <a:rPr lang="ru-RU" sz="1400" b="1" dirty="0" smtClean="0"/>
              <a:t>, Михаил Семенович</a:t>
            </a:r>
            <a:r>
              <a:rPr lang="ru-RU" sz="1400" dirty="0" smtClean="0"/>
              <a:t>. История зарубежной музыки [Текст] : учеб. для консерваторий. </a:t>
            </a:r>
            <a:r>
              <a:rPr lang="ru-RU" sz="1400" dirty="0" err="1" smtClean="0"/>
              <a:t>Вып</a:t>
            </a:r>
            <a:r>
              <a:rPr lang="ru-RU" sz="1400" dirty="0" smtClean="0"/>
              <a:t>. 4. Вторая половина XIX века / М. С. </a:t>
            </a:r>
            <a:r>
              <a:rPr lang="ru-RU" sz="1400" dirty="0" err="1" smtClean="0"/>
              <a:t>Друскин</a:t>
            </a:r>
            <a:r>
              <a:rPr lang="ru-RU" sz="1400" dirty="0" smtClean="0"/>
              <a:t>. — М. : Музыка, 2003. — 528 с. 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err="1" smtClean="0"/>
              <a:t>Кремлев</a:t>
            </a:r>
            <a:r>
              <a:rPr lang="ru-RU" sz="1400" b="1" dirty="0" smtClean="0"/>
              <a:t>, Ю. А.</a:t>
            </a:r>
            <a:r>
              <a:rPr lang="ru-RU" sz="1400" dirty="0" smtClean="0"/>
              <a:t> </a:t>
            </a:r>
            <a:r>
              <a:rPr lang="ru-RU" sz="1400" dirty="0" err="1" smtClean="0"/>
              <a:t>Жюль</a:t>
            </a:r>
            <a:r>
              <a:rPr lang="ru-RU" sz="1400" dirty="0" smtClean="0"/>
              <a:t> </a:t>
            </a:r>
            <a:r>
              <a:rPr lang="ru-RU" sz="1400" dirty="0" err="1" smtClean="0"/>
              <a:t>Массне</a:t>
            </a:r>
            <a:r>
              <a:rPr lang="ru-RU" sz="1400" dirty="0" smtClean="0"/>
              <a:t> [Текст] / Ю. </a:t>
            </a:r>
            <a:r>
              <a:rPr lang="ru-RU" sz="1400" dirty="0" err="1" smtClean="0"/>
              <a:t>Кремлев</a:t>
            </a:r>
            <a:r>
              <a:rPr lang="ru-RU" sz="1400" dirty="0" smtClean="0"/>
              <a:t>. — М. : Совет. композитор, 1969. — 248 с. 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err="1" smtClean="0"/>
              <a:t>Лекок</a:t>
            </a:r>
            <a:r>
              <a:rPr lang="ru-RU" sz="1400" b="1" dirty="0" smtClean="0"/>
              <a:t> Шарль</a:t>
            </a:r>
            <a:r>
              <a:rPr lang="ru-RU" sz="1400" dirty="0" smtClean="0"/>
              <a:t>. Песенка Анжелы [Ноты] : из оперетты "</a:t>
            </a:r>
            <a:r>
              <a:rPr lang="ru-RU" sz="1400" dirty="0" err="1" smtClean="0"/>
              <a:t>Гандольфо</a:t>
            </a:r>
            <a:r>
              <a:rPr lang="ru-RU" sz="1400" dirty="0" smtClean="0"/>
              <a:t>" / Ш. </a:t>
            </a:r>
            <a:r>
              <a:rPr lang="ru-RU" sz="1400" dirty="0" err="1" smtClean="0"/>
              <a:t>Лекок</a:t>
            </a:r>
            <a:r>
              <a:rPr lang="ru-RU" sz="1400" dirty="0" smtClean="0"/>
              <a:t> ; рус. текст М. Арцыбашева // Арии из оперетт зарубежных композиторов : для жен. голосов в </a:t>
            </a:r>
            <a:r>
              <a:rPr lang="ru-RU" sz="1400" dirty="0" err="1" smtClean="0"/>
              <a:t>сопровожд</a:t>
            </a:r>
            <a:r>
              <a:rPr lang="ru-RU" sz="1400" dirty="0" smtClean="0"/>
              <a:t>. </a:t>
            </a:r>
            <a:r>
              <a:rPr lang="ru-RU" sz="1400" dirty="0" err="1" smtClean="0"/>
              <a:t>фп</a:t>
            </a:r>
            <a:r>
              <a:rPr lang="ru-RU" sz="1400" dirty="0" smtClean="0"/>
              <a:t>. — М. — (Оперетта)., М., 1988. — С. 6-9.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err="1" smtClean="0"/>
              <a:t>Лекок</a:t>
            </a:r>
            <a:r>
              <a:rPr lang="ru-RU" sz="1400" b="1" dirty="0" smtClean="0"/>
              <a:t> Шарль</a:t>
            </a:r>
            <a:r>
              <a:rPr lang="ru-RU" sz="1400" dirty="0" smtClean="0"/>
              <a:t>. Романс </a:t>
            </a:r>
            <a:r>
              <a:rPr lang="ru-RU" sz="1400" dirty="0" err="1" smtClean="0"/>
              <a:t>Клеретты</a:t>
            </a:r>
            <a:r>
              <a:rPr lang="ru-RU" sz="1400" dirty="0" smtClean="0"/>
              <a:t> [Текст] : из оперетты "Дочь мадам </a:t>
            </a:r>
            <a:r>
              <a:rPr lang="ru-RU" sz="1400" dirty="0" err="1" smtClean="0"/>
              <a:t>Анго</a:t>
            </a:r>
            <a:r>
              <a:rPr lang="ru-RU" sz="1400" dirty="0" smtClean="0"/>
              <a:t>" / Ш. </a:t>
            </a:r>
            <a:r>
              <a:rPr lang="ru-RU" sz="1400" dirty="0" err="1" smtClean="0"/>
              <a:t>Лекок</a:t>
            </a:r>
            <a:r>
              <a:rPr lang="ru-RU" sz="1400" dirty="0" smtClean="0"/>
              <a:t> // Арии и песни из классических оперетт : для жен. голосов в </a:t>
            </a:r>
            <a:r>
              <a:rPr lang="ru-RU" sz="1400" dirty="0" err="1" smtClean="0"/>
              <a:t>сопровожд</a:t>
            </a:r>
            <a:r>
              <a:rPr lang="ru-RU" sz="1400" dirty="0" smtClean="0"/>
              <a:t>. </a:t>
            </a:r>
            <a:r>
              <a:rPr lang="ru-RU" sz="1400" dirty="0" err="1" smtClean="0"/>
              <a:t>фп</a:t>
            </a:r>
            <a:r>
              <a:rPr lang="ru-RU" sz="1400" dirty="0" smtClean="0"/>
              <a:t>. — М. — (Оперетта)., М., 1983. — С. 22-24.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err="1" smtClean="0"/>
              <a:t>Массне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Жюль</a:t>
            </a:r>
            <a:r>
              <a:rPr lang="ru-RU" sz="1400" dirty="0" smtClean="0"/>
              <a:t>. Элегия [Ноты] : для низ. голоса в </a:t>
            </a:r>
            <a:r>
              <a:rPr lang="ru-RU" sz="1400" dirty="0" err="1" smtClean="0"/>
              <a:t>сопровожд</a:t>
            </a:r>
            <a:r>
              <a:rPr lang="ru-RU" sz="1400" dirty="0" smtClean="0"/>
              <a:t>.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Ж. </a:t>
            </a:r>
            <a:r>
              <a:rPr lang="ru-RU" sz="1400" dirty="0" err="1" smtClean="0"/>
              <a:t>Массне</a:t>
            </a:r>
            <a:r>
              <a:rPr lang="ru-RU" sz="1400" dirty="0" smtClean="0"/>
              <a:t>. — М. : Музыка, 1987. — 4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/>
              <a:t>Сидорович, Д. Е</a:t>
            </a:r>
            <a:r>
              <a:rPr lang="ru-RU" sz="1400" b="1" u="sng" dirty="0" smtClean="0"/>
              <a:t>.</a:t>
            </a:r>
            <a:r>
              <a:rPr lang="ru-RU" sz="1400" dirty="0" smtClean="0"/>
              <a:t> Великие музыканты ХХ века / </a:t>
            </a:r>
            <a:r>
              <a:rPr lang="ru-RU" sz="1400" dirty="0" err="1" smtClean="0"/>
              <a:t>Авт.-сост.Д.Е.Сидорович</a:t>
            </a:r>
            <a:r>
              <a:rPr lang="ru-RU" sz="1400" dirty="0" smtClean="0"/>
              <a:t>. — М. : Мартин, 2003. — 512с. : ил. — </a:t>
            </a:r>
            <a:r>
              <a:rPr lang="ru-RU" sz="1400" dirty="0" err="1" smtClean="0"/>
              <a:t>Библиогр</a:t>
            </a:r>
            <a:r>
              <a:rPr lang="ru-RU" sz="1400" dirty="0" smtClean="0"/>
              <a:t>.: с.506-508. 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4" name="Рисунок 3" descr="зол.д.00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785926"/>
            <a:ext cx="2258098" cy="3508116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nail300_leoncaval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428736"/>
            <a:ext cx="2886080" cy="3797474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6666"/>
                </a:solidFill>
              </a:rPr>
              <a:t>Руджеро</a:t>
            </a:r>
            <a:r>
              <a:rPr lang="ru-RU" sz="2000" b="1" i="1" dirty="0" smtClean="0">
                <a:solidFill>
                  <a:srgbClr val="006666"/>
                </a:solidFill>
              </a:rPr>
              <a:t>  </a:t>
            </a:r>
            <a:r>
              <a:rPr lang="ru-RU" sz="2000" b="1" i="1" dirty="0" err="1" smtClean="0">
                <a:solidFill>
                  <a:srgbClr val="006666"/>
                </a:solidFill>
              </a:rPr>
              <a:t>Леонкавалло</a:t>
            </a:r>
            <a:r>
              <a:rPr lang="ru-RU" sz="2000" b="1" i="1" dirty="0" smtClean="0">
                <a:solidFill>
                  <a:srgbClr val="006666"/>
                </a:solidFill>
              </a:rPr>
              <a:t> (1857-1919) </a:t>
            </a:r>
            <a:endParaRPr lang="ru-RU" sz="2000" b="1" i="1" dirty="0">
              <a:solidFill>
                <a:srgbClr val="0066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142984"/>
            <a:ext cx="42148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Итальянский композитор, талантливый представитель веризма, суть которого состояла в правдивом отображении действительности, что для Италии конца Х</a:t>
            </a:r>
            <a:r>
              <a:rPr lang="en-US" dirty="0" smtClean="0"/>
              <a:t>I</a:t>
            </a:r>
            <a:r>
              <a:rPr lang="ru-RU" dirty="0" smtClean="0"/>
              <a:t>Х века было актуально. Из всего творческого наследия  </a:t>
            </a:r>
            <a:r>
              <a:rPr lang="ru-RU" dirty="0" err="1" smtClean="0"/>
              <a:t>Леонкавалло</a:t>
            </a:r>
            <a:r>
              <a:rPr lang="ru-RU" dirty="0" smtClean="0"/>
              <a:t> наиболее известна опера «Паяцы». Она же является  и самым выдающимся произведением веризма. «Паяцы» принесла  </a:t>
            </a:r>
            <a:r>
              <a:rPr lang="ru-RU" dirty="0" err="1" smtClean="0"/>
              <a:t>Леонкавалло</a:t>
            </a:r>
            <a:r>
              <a:rPr lang="ru-RU" dirty="0" smtClean="0"/>
              <a:t> популярность во всем мире. Позже композитор создал еще 19 опер, но ни одна из них не имела такого успеха, как «Паяцы». Перу </a:t>
            </a:r>
            <a:r>
              <a:rPr lang="ru-RU" dirty="0" err="1" smtClean="0"/>
              <a:t>Леонкавалло</a:t>
            </a:r>
            <a:r>
              <a:rPr lang="ru-RU" dirty="0" smtClean="0"/>
              <a:t> принадлежат и симфонические пьесы, фортепианные произведения, романсы, песни.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8992" y="357166"/>
            <a:ext cx="54292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СПИСОК РЕКОМЕНДУЕМОЙ ЛИТЕРАТУРЫ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Сидорович, Д. Е.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Великие музыканты ХХ века [Текст]  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Авт.-сост.Д.Е.Сидорович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Мартин, 2003. — 512с.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Леонкавалло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Руджеро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Паяцы [Ноты] : опера в 2 д.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перелож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для пения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Р.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Леонкавалло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либр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Р.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Леонкавалло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пер. Ю. Г.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Димитрина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Клавир. — М. : Музыка, 1980. — 176 с. : ноты. — 4.10.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Леонкавалло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Руджеро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Арии из опер [Ноты] : для голоса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Р.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Леонкавалло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1983. — 62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Леонкавалло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Руджеро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Речетатив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и ариозо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Канио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("Играть, когда точно в бреду я") [Ноты] : из оперы "Паяцы" : для Т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Р.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Леонкавалло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Музгиз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1958. — 6 с.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Леонкавалло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Руджеро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Серенада Арлекина [Ноты] : из оперы "Паяцы" / Р.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Леонкавалло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Серенада Эрнесто : из оперы "Дон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Паскуале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" / Г.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Доницетти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: для Т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Музгиз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1958. — 12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3" name="Рисунок 2" descr="зол.д.000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1357298"/>
            <a:ext cx="2142547" cy="3286148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28604"/>
            <a:ext cx="771527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СПИСОК РЕКОМЕНДУЕМОЙ ЛИТЕРАТУРЫ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Гордеева, Е. М.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Композиторы "Могучей кучки" [Текст] / Е. М. Гордеева. — М. : Музыка, 1985. — 448 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М. А.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Балакирев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Личность. Традиции. Современники [Текст] : сб. ст. и материалов / ред.-сост. Татьяна Зайцева. — СПб. : Композитор, 2004. — 336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Орлова, 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Очерки о русских композиторах XIX - начала XX века [Текст] : учеб. пособие для музык. вузов / Е. Орлова. — М. : Музыка, 1982. — 224 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Сидорович, Д. 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Великие музыканты ХХ века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Авт.-сост.Д.Е.Сидорович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Мартин, 2003. — 512с.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Стасов, Владимир Васильевич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Наша музыка [Текст] / В. В. Стасов ; общ. ред. А. 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Оголевец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Музгиз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1953. — 112 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Балакирев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Милий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Алексеевич.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Русские народные песни [Ноты] : для одного голоса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Балакирев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ред.,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предисл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промеч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Е.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Гиппиуса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Музгиз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1957. — 376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Балакирев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Милий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Алексеевич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Избранные сочинения :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Балакирев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Музгиз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1960. — 80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Балакирев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Милий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Алексеевич.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Полное собрание сочинений [Ноты] :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Т. 3, ч. 1 / М.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Балакирев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ред. К. С. Сорокина. —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Музгиз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1954. — 326 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Балакирев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Милий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Алексеевич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Увертюра на темы трех русских народных песен. Увертюра к трагедии В. Шекспира "Король Лир" [Ноты]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перелож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в 4 руки / 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Балакирев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1973. — 67 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Балакирев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Милий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Алексеевич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Избранные романсы [Ноты] : для голоса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Балакирев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1974. — 64 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Балакирев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Милий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Алексеевич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Концерт фа диез минор [Ноты] : соч. 1 : первая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публ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Балакирев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; ред.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перелож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для двух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К. Сорокина. — М. ; Л.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Музгиз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1984. — 42 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66"/>
                </a:solidFill>
              </a:rPr>
              <a:t>Александр Николаевич Скрябин (1872-1915)</a:t>
            </a:r>
            <a:endParaRPr lang="ru-RU" sz="2000" b="1" i="1" dirty="0">
              <a:solidFill>
                <a:srgbClr val="0066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929198"/>
            <a:ext cx="5000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Русский композитор и пианист, педагог, представитель символизма в музыке.</a:t>
            </a:r>
          </a:p>
          <a:p>
            <a:pPr algn="ctr"/>
            <a:r>
              <a:rPr lang="ru-RU" dirty="0" smtClean="0"/>
              <a:t>Первым использовал в исполнении музыки цвет, тем самым ввёл понятие «цветомузыка».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14422"/>
            <a:ext cx="47863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66"/>
                </a:solidFill>
              </a:rPr>
              <a:t>«Музыка Скрябина — это неудержимое, глубоко человечное стремление к свободе, к радости, к наслаждению жизнью. ...Она продолжает существовать как живой свидетель лучших чаяний своей эпохи, в условиях которой она была «взрывчатым», волнующим и беспокойным элементом культуры».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r"/>
            <a:r>
              <a:rPr lang="ru-RU" b="1" dirty="0" smtClean="0">
                <a:solidFill>
                  <a:srgbClr val="006666"/>
                </a:solidFill>
              </a:rPr>
              <a:t>Б. Асафьев</a:t>
            </a:r>
            <a:endParaRPr lang="ru-RU" b="1" dirty="0">
              <a:solidFill>
                <a:srgbClr val="006666"/>
              </a:solidFill>
            </a:endParaRPr>
          </a:p>
        </p:txBody>
      </p:sp>
      <p:pic>
        <p:nvPicPr>
          <p:cNvPr id="8" name="Рисунок 7" descr="thumbnail300_170726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43570" y="1428736"/>
            <a:ext cx="2751792" cy="3857652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.д.00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928670"/>
            <a:ext cx="2571768" cy="4012443"/>
          </a:xfrm>
          <a:prstGeom prst="rect">
            <a:avLst/>
          </a:prstGeom>
          <a:ln>
            <a:solidFill>
              <a:srgbClr val="009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14744" y="5714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А. Скрябин вошел в русскую музыку в конце 1890-х гг. и сразу заявил о себе как исключительная, ярко одаренная личность. Новаторство Скрябина проявило себя и в области мелодики, гармонии, фактуры, </a:t>
            </a:r>
            <a:r>
              <a:rPr lang="ru-RU" dirty="0" smtClean="0"/>
              <a:t>оркестровки, </a:t>
            </a:r>
            <a:r>
              <a:rPr lang="ru-RU" dirty="0" smtClean="0"/>
              <a:t>и в специфической трактовке цикла, и в оригинальности замыслов и идей, смыкавшихся в значительной мере с романтической эстетикой и поэтикой русского символизма. Несмотря на короткий по времени творческий путь, композитором создано множество произведений в жанрах симфонической и фортепианной музыки. Им написаны три симфонии, «Поэма экстаза», поэма «Прометей» для оркестра, Концерт для фортепиано с оркестром; десять сонат, поэмы, прелюдии, этюды и </a:t>
            </a:r>
            <a:r>
              <a:rPr lang="ru-RU" dirty="0" smtClean="0"/>
              <a:t>другие </a:t>
            </a:r>
            <a:r>
              <a:rPr lang="ru-RU" dirty="0" smtClean="0"/>
              <a:t>сочинения для фортепиано.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302359"/>
            <a:ext cx="850112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СПИСОК РЕКОМЕНДУЕМОЙ ЛИТЕРАТУРЫ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ahoma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Алексеев, Александр Дмитриевич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Русская фортепианная музыка. Конец XIX-начало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XXвека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/ А.Д.Алексеев. — М. : Наука, 1969. — 392с.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Федякин, Сергей Романович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Скрябин [Текст] / Сергей Федякин. — М. : Молодая гвардия, 2004. — 557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Левая, Тамара Николаевна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Скрябин и художественные искания XX века [Текст] : кн. для студентов муз. вузов / Т. Левая. — СПб. : Композитор, 2007. — 184 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Орлова, 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Очерки о русских композиторах XIX - начала XX века [Текст] : учеб. пособие для музык. вузов / Е. Орлова. — М. : Музыка, 1982. — 224 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Скрябин Александр Иванович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24 прелюдии [Ноты] : соч. 11 :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А. Скрябин ; ред. К. Игумнова и Я.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Мильштейна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1971. — 41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Скрябин Александр Иванович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Избранные пьесы [Ноты] :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Вып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2 / сост. и ред. В. Белова / А. Скрябин. — М. : Музыка, 1973. — 68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Скрябин Александр Иванович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Избранные фортепианные произведения [Ноты] / А. Скрябин. — Л. : Музыка. Ленингр.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отд-ние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1972. — 160 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Скрябин Александр Иванович.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Поэма экстаза [Ноты] : соч. 54 : для большого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симф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орк.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перелож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А. Скрябин 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перелож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Павчинского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1973. — 36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Скрябин Александр Иванович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Прелюдии [Ноты] : соч. 11 :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А. Скрябин ; ред. К. Игумнова и Я.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Мильштейна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1994. — 48 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Скрябин Александр Иванович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Произведения разных жанров [Ноты] :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А. Скрябин. — М. : Музыка, 1983. — 212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Скрябин Александр Иванович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Сонаты [Ноты] :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А. Скрябин ; ред. сонаты 1-4 К. Н. Игумнова и Я. 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Мильшейна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сонаты 5-10 Л. Н. Оборина и Я. 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Мильшейна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1964. — 243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Скрябин Александр Иванович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Этюды [Ноты] :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А. Скрябин ; ред. К. Игумнова и Я.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Мильштейна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1967. — 100 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Скрябин Александр Иванович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Симфонии [Ноты]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перелож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в 4 руки / А. Скрябин. — М. : Музыка, 1972. — 347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14356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6666"/>
                </a:solidFill>
                <a:latin typeface="Georgia" pitchFamily="18" charset="0"/>
              </a:rPr>
              <a:t>Павел Григорьевич Чесноков (1877-1944)</a:t>
            </a:r>
            <a:endParaRPr lang="ru-RU" sz="2000" b="1" i="1" dirty="0">
              <a:solidFill>
                <a:srgbClr val="006666"/>
              </a:solidFill>
              <a:latin typeface="Georgia" pitchFamily="18" charset="0"/>
            </a:endParaRPr>
          </a:p>
        </p:txBody>
      </p:sp>
      <p:pic>
        <p:nvPicPr>
          <p:cNvPr id="4" name="Рисунок 3" descr="6618f3ceb15d426eb8a1b3d05fe335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857364"/>
            <a:ext cx="2571768" cy="3680695"/>
          </a:xfrm>
          <a:prstGeom prst="rect">
            <a:avLst/>
          </a:prstGeom>
          <a:ln>
            <a:solidFill>
              <a:srgbClr val="198B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643050"/>
            <a:ext cx="50006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Русский  композитор, хоровой дирижер, автор широко исполняемых духовных композиций. С 1900-х годов Чесноков получил большую известность как регент и автор духовной музыки.  Его произведения входили в репертуар Синодального хора и других крупных хоров. После Октябрьской революции Чесноков руководил Государственной академической хоровой капеллой, был хормейстером Большого театра. С 1920 года до конца жизни преподавал </a:t>
            </a:r>
            <a:r>
              <a:rPr lang="ru-RU" dirty="0" err="1" smtClean="0"/>
              <a:t>дирижирование</a:t>
            </a:r>
            <a:r>
              <a:rPr lang="ru-RU" dirty="0" smtClean="0"/>
              <a:t> и </a:t>
            </a:r>
            <a:r>
              <a:rPr lang="ru-RU" dirty="0" err="1" smtClean="0"/>
              <a:t>хороведение</a:t>
            </a:r>
            <a:r>
              <a:rPr lang="ru-RU" dirty="0" smtClean="0"/>
              <a:t> в Московской консерватории. В 1940 году опубликовал монументальный труд по </a:t>
            </a:r>
            <a:r>
              <a:rPr lang="ru-RU" dirty="0" err="1" smtClean="0"/>
              <a:t>хороведению</a:t>
            </a:r>
            <a:r>
              <a:rPr lang="ru-RU" dirty="0" smtClean="0"/>
              <a:t> «Хор и управление им».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68" y="285728"/>
            <a:ext cx="521497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/>
              <a:t>СПИСОК РЕКОМЕНДУМЕНДУЕМОЙ ЛИТЕРАТУРЫ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600" b="1" dirty="0" err="1" smtClean="0"/>
              <a:t>Дмитревская</a:t>
            </a:r>
            <a:r>
              <a:rPr lang="ru-RU" sz="1600" b="1" dirty="0" smtClean="0"/>
              <a:t>, К</a:t>
            </a:r>
            <a:r>
              <a:rPr lang="ru-RU" sz="1600" dirty="0" smtClean="0"/>
              <a:t>. Русская советская хоровая музыка [Текст]. </a:t>
            </a:r>
            <a:r>
              <a:rPr lang="ru-RU" sz="1600" dirty="0" err="1" smtClean="0"/>
              <a:t>Вып</a:t>
            </a:r>
            <a:r>
              <a:rPr lang="ru-RU" sz="1600" dirty="0" smtClean="0"/>
              <a:t>. 1 / К. </a:t>
            </a:r>
            <a:r>
              <a:rPr lang="ru-RU" sz="1600" dirty="0" err="1" smtClean="0"/>
              <a:t>Дмитревская</a:t>
            </a:r>
            <a:r>
              <a:rPr lang="ru-RU" sz="1600" dirty="0" smtClean="0"/>
              <a:t>. — М. : Совет. композитор, 1974. — 128 с.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600" b="1" dirty="0" smtClean="0"/>
              <a:t>Птица, Клавдий Борисович. </a:t>
            </a:r>
            <a:r>
              <a:rPr lang="ru-RU" sz="1600" dirty="0" smtClean="0"/>
              <a:t>Мастера хорового искусства в Московской консерватории [Текст] / К. Птица. — М. : Музыка, 1970. — 120 с.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600" b="1" dirty="0" smtClean="0"/>
              <a:t>Чесноков, Павел Григорьевич</a:t>
            </a:r>
            <a:r>
              <a:rPr lang="ru-RU" sz="1600" dirty="0" smtClean="0"/>
              <a:t>. Избранные хоры [Ноты] : без </a:t>
            </a:r>
            <a:r>
              <a:rPr lang="ru-RU" sz="1600" dirty="0" err="1" smtClean="0"/>
              <a:t>сопровожд</a:t>
            </a:r>
            <a:r>
              <a:rPr lang="ru-RU" sz="1600" dirty="0" smtClean="0"/>
              <a:t>. и в </a:t>
            </a:r>
            <a:r>
              <a:rPr lang="ru-RU" sz="1600" dirty="0" err="1" smtClean="0"/>
              <a:t>сопровожд</a:t>
            </a:r>
            <a:r>
              <a:rPr lang="ru-RU" sz="1600" dirty="0" smtClean="0"/>
              <a:t>. </a:t>
            </a:r>
            <a:r>
              <a:rPr lang="ru-RU" sz="1600" dirty="0" err="1" smtClean="0"/>
              <a:t>фп</a:t>
            </a:r>
            <a:r>
              <a:rPr lang="ru-RU" sz="1600" dirty="0" smtClean="0"/>
              <a:t>. / П. Чесноков ; сост. А. Хазанов. — М. : Музыка, 1976. — 76 с.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600" b="1" dirty="0" smtClean="0"/>
              <a:t>Чесноков, Павел Григорьевич</a:t>
            </a:r>
            <a:r>
              <a:rPr lang="ru-RU" sz="1600" dirty="0" smtClean="0"/>
              <a:t>. Произведения для женского хора [Ноты] : в </a:t>
            </a:r>
            <a:r>
              <a:rPr lang="ru-RU" sz="1600" dirty="0" err="1" smtClean="0"/>
              <a:t>сопровожд</a:t>
            </a:r>
            <a:r>
              <a:rPr lang="ru-RU" sz="1600" dirty="0" smtClean="0"/>
              <a:t>. </a:t>
            </a:r>
            <a:r>
              <a:rPr lang="ru-RU" sz="1600" dirty="0" err="1" smtClean="0"/>
              <a:t>фп</a:t>
            </a:r>
            <a:r>
              <a:rPr lang="ru-RU" sz="1600" dirty="0" smtClean="0"/>
              <a:t>. / П. Чесноков ; сост. Н. Лебедева. — М. : </a:t>
            </a:r>
            <a:r>
              <a:rPr lang="ru-RU" sz="1600" dirty="0" err="1" smtClean="0"/>
              <a:t>Музгиз</a:t>
            </a:r>
            <a:r>
              <a:rPr lang="ru-RU" sz="1600" dirty="0" smtClean="0"/>
              <a:t>, 1962. — 86 с.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600" b="1" dirty="0" smtClean="0"/>
              <a:t>Чесноков, Павел Григорьевич</a:t>
            </a:r>
            <a:r>
              <a:rPr lang="ru-RU" sz="1600" dirty="0" smtClean="0"/>
              <a:t>. Шесть русских народных песен [Ноты] : для муж. хора и солистов / П. Чесноков. — М. : </a:t>
            </a:r>
            <a:r>
              <a:rPr lang="ru-RU" sz="1600" dirty="0" err="1" smtClean="0"/>
              <a:t>Музгиз</a:t>
            </a:r>
            <a:r>
              <a:rPr lang="ru-RU" sz="1600" dirty="0" smtClean="0"/>
              <a:t>, 1944. — 30 с.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smtClean="0"/>
              <a:t>Чесноков, Павел Григорьевич </a:t>
            </a:r>
            <a:r>
              <a:rPr lang="ru-RU" sz="1600" dirty="0" smtClean="0"/>
              <a:t>Хоры [Ноты] : для </a:t>
            </a:r>
            <a:r>
              <a:rPr lang="ru-RU" sz="1600" dirty="0" err="1" smtClean="0"/>
              <a:t>жен.голосов</a:t>
            </a:r>
            <a:r>
              <a:rPr lang="ru-RU" sz="1600" dirty="0" smtClean="0"/>
              <a:t> в </a:t>
            </a:r>
            <a:r>
              <a:rPr lang="ru-RU" sz="1600" dirty="0" err="1" smtClean="0"/>
              <a:t>сопровожд</a:t>
            </a:r>
            <a:r>
              <a:rPr lang="ru-RU" sz="1600" dirty="0" smtClean="0"/>
              <a:t>. </a:t>
            </a:r>
            <a:r>
              <a:rPr lang="ru-RU" sz="1600" dirty="0" err="1" smtClean="0"/>
              <a:t>фп</a:t>
            </a:r>
            <a:r>
              <a:rPr lang="ru-RU" sz="1600" dirty="0" smtClean="0"/>
              <a:t>. / П. Чесноков. — М. : Музыка, 1985. — 96 с. </a:t>
            </a:r>
          </a:p>
        </p:txBody>
      </p:sp>
      <p:pic>
        <p:nvPicPr>
          <p:cNvPr id="3" name="Рисунок 2" descr="зол.д.00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000108"/>
            <a:ext cx="2878060" cy="4143404"/>
          </a:xfrm>
          <a:prstGeom prst="rect">
            <a:avLst/>
          </a:prstGeom>
          <a:ln>
            <a:solidFill>
              <a:srgbClr val="198B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1393</Words>
  <PresentationFormat>Экран (4:3)</PresentationFormat>
  <Paragraphs>203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Библиотека</cp:lastModifiedBy>
  <cp:revision>133</cp:revision>
  <dcterms:modified xsi:type="dcterms:W3CDTF">2017-12-12T04:26:30Z</dcterms:modified>
</cp:coreProperties>
</file>