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2" r:id="rId5"/>
    <p:sldId id="263" r:id="rId6"/>
    <p:sldId id="264" r:id="rId7"/>
    <p:sldId id="265" r:id="rId8"/>
    <p:sldId id="259" r:id="rId9"/>
    <p:sldId id="269" r:id="rId10"/>
    <p:sldId id="267" r:id="rId11"/>
    <p:sldId id="274" r:id="rId12"/>
    <p:sldId id="275" r:id="rId13"/>
    <p:sldId id="276" r:id="rId14"/>
    <p:sldId id="273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72" autoAdjust="0"/>
    <p:restoredTop sz="94718" autoAdjust="0"/>
  </p:normalViewPr>
  <p:slideViewPr>
    <p:cSldViewPr>
      <p:cViewPr>
        <p:scale>
          <a:sx n="70" d="100"/>
          <a:sy n="70" d="100"/>
        </p:scale>
        <p:origin x="-6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blio\Рабочий стол\космическая эра\tn_224584_72a7ce90ae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143248"/>
            <a:ext cx="5572164" cy="335758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133A"/>
                </a:solidFill>
                <a:latin typeface="Bookman Old Style" pitchFamily="18" charset="0"/>
              </a:rPr>
              <a:t>Навсегда </a:t>
            </a:r>
            <a:r>
              <a:rPr lang="ru-RU" b="1" dirty="0" smtClean="0">
                <a:solidFill>
                  <a:srgbClr val="00133A"/>
                </a:solidFill>
                <a:latin typeface="Bookman Old Style" pitchFamily="18" charset="0"/>
              </a:rPr>
              <a:t>первые. </a:t>
            </a:r>
            <a:br>
              <a:rPr lang="ru-RU" b="1" dirty="0" smtClean="0">
                <a:solidFill>
                  <a:srgbClr val="00133A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00133A"/>
                </a:solidFill>
                <a:latin typeface="Bookman Old Style" pitchFamily="18" charset="0"/>
              </a:rPr>
              <a:t>Начало космической эры.</a:t>
            </a:r>
            <a:endParaRPr lang="ru-RU" sz="4000" b="1" dirty="0">
              <a:solidFill>
                <a:srgbClr val="00133A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3214710" cy="17811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ИИЦ- Научная </a:t>
            </a:r>
            <a:r>
              <a:rPr lang="ru-RU" smtClean="0">
                <a:solidFill>
                  <a:schemeClr val="bg1"/>
                </a:solidFill>
              </a:rPr>
              <a:t>библиотека представляет </a:t>
            </a:r>
            <a:r>
              <a:rPr lang="ru-RU" dirty="0" smtClean="0">
                <a:solidFill>
                  <a:schemeClr val="bg1"/>
                </a:solidFill>
              </a:rPr>
              <a:t>виртуальную выставку к 60-летию со дня запуска первого искусственного спутника Земли.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biblio\Рабочий стол\космическая эра\160862_1391589266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r="17076"/>
          <a:stretch>
            <a:fillRect/>
          </a:stretch>
        </p:blipFill>
        <p:spPr bwMode="auto">
          <a:xfrm>
            <a:off x="1" y="-1"/>
            <a:ext cx="9143999" cy="68919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71538" y="357166"/>
            <a:ext cx="7786742" cy="628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C:\Documents and Settings\biblio\Рабочий стол\космическая эра\Копия (2) скан ыгервкуяыматематики очники0001.JPG"/>
          <p:cNvPicPr>
            <a:picLocks noChangeAspect="1" noChangeArrowheads="1"/>
          </p:cNvPicPr>
          <p:nvPr/>
        </p:nvPicPr>
        <p:blipFill>
          <a:blip r:embed="rId3"/>
          <a:srcRect b="19271"/>
          <a:stretch>
            <a:fillRect/>
          </a:stretch>
        </p:blipFill>
        <p:spPr bwMode="auto">
          <a:xfrm>
            <a:off x="6429388" y="1142984"/>
            <a:ext cx="2263526" cy="4214842"/>
          </a:xfrm>
          <a:prstGeom prst="rect">
            <a:avLst/>
          </a:prstGeom>
          <a:noFill/>
        </p:spPr>
      </p:pic>
      <p:pic>
        <p:nvPicPr>
          <p:cNvPr id="6" name="Picture 3" descr="C:\Documents and Settings\biblio\Рабочий стол\космическая эра\Копия скан ыгервкуяыматематики очники0001.JPG"/>
          <p:cNvPicPr>
            <a:picLocks noChangeAspect="1" noChangeArrowheads="1"/>
          </p:cNvPicPr>
          <p:nvPr/>
        </p:nvPicPr>
        <p:blipFill>
          <a:blip r:embed="rId4"/>
          <a:srcRect r="36586"/>
          <a:stretch>
            <a:fillRect/>
          </a:stretch>
        </p:blipFill>
        <p:spPr bwMode="auto">
          <a:xfrm>
            <a:off x="214283" y="1088980"/>
            <a:ext cx="5857916" cy="4241079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14282" y="5429264"/>
            <a:ext cx="535785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800" dirty="0" smtClean="0">
                <a:solidFill>
                  <a:schemeClr val="bg1"/>
                </a:solidFill>
              </a:rPr>
              <a:t>Так спутник выглядел снаружи.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215074" y="5429264"/>
            <a:ext cx="271464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800" dirty="0" smtClean="0">
                <a:solidFill>
                  <a:schemeClr val="bg1"/>
                </a:solidFill>
              </a:rPr>
              <a:t>… а так </a:t>
            </a:r>
            <a:r>
              <a:rPr lang="ru-RU" sz="2800" dirty="0" smtClean="0">
                <a:solidFill>
                  <a:schemeClr val="bg1"/>
                </a:solidFill>
              </a:rPr>
              <a:t>изнутри.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iblio\Рабочий стол\космическая эра\IMG_583304.jpg"/>
          <p:cNvPicPr>
            <a:picLocks noChangeAspect="1" noChangeArrowheads="1"/>
          </p:cNvPicPr>
          <p:nvPr/>
        </p:nvPicPr>
        <p:blipFill>
          <a:blip r:embed="rId2">
            <a:lum bright="-30000" contrast="-30000"/>
          </a:blip>
          <a:srcRect l="1913" t="3061" r="17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Двигатели «семерки» заработали 4 октября 1957г. в 22ч.28мин.34 </a:t>
            </a:r>
            <a:r>
              <a:rPr lang="ru-RU" dirty="0" smtClean="0">
                <a:solidFill>
                  <a:schemeClr val="bg1"/>
                </a:solidFill>
              </a:rPr>
              <a:t>сек. по </a:t>
            </a:r>
            <a:r>
              <a:rPr lang="ru-RU" dirty="0" smtClean="0">
                <a:solidFill>
                  <a:schemeClr val="bg1"/>
                </a:solidFill>
              </a:rPr>
              <a:t>московскому времени на космодроме Байконур.  С этого запуска началась новая эра в истории человечества – эра космических полетов.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3" descr="C:\Documents and Settings\biblio\Рабочий стол\космическая эра\скан должники математики очники0006.JPG"/>
          <p:cNvPicPr>
            <a:picLocks noChangeAspect="1" noChangeArrowheads="1"/>
          </p:cNvPicPr>
          <p:nvPr/>
        </p:nvPicPr>
        <p:blipFill>
          <a:blip r:embed="rId3"/>
          <a:srcRect b="9246"/>
          <a:stretch>
            <a:fillRect/>
          </a:stretch>
        </p:blipFill>
        <p:spPr bwMode="auto">
          <a:xfrm>
            <a:off x="6572264" y="0"/>
            <a:ext cx="22064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iblio\Рабочий стол\космическая эра\IMG_583304.jpg"/>
          <p:cNvPicPr>
            <a:picLocks noChangeAspect="1" noChangeArrowheads="1"/>
          </p:cNvPicPr>
          <p:nvPr/>
        </p:nvPicPr>
        <p:blipFill>
          <a:blip r:embed="rId2">
            <a:lum bright="-30000" contrast="-30000"/>
          </a:blip>
          <a:srcRect l="1913" t="3061" r="17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Documents and Settings\biblio\Рабочий стол\космическая эра\скан срияяваматематики очники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54053"/>
            <a:ext cx="2359872" cy="368932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5472122" cy="564360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 вот тут нужно раскрыть одну тайну. Хотя газеты и писали о  том, что спутник легко наблюдать невооруженным глазом, на самом деле он светился слишком слабо. Тогда что же за яркая движущаяся звезда появилась на ночном небосклоне в 1957 году? </a:t>
            </a:r>
            <a:r>
              <a:rPr lang="ru-RU" dirty="0" smtClean="0">
                <a:solidFill>
                  <a:schemeClr val="bg1"/>
                </a:solidFill>
              </a:rPr>
              <a:t> Это </a:t>
            </a:r>
            <a:r>
              <a:rPr lang="ru-RU" dirty="0" smtClean="0">
                <a:solidFill>
                  <a:schemeClr val="bg1"/>
                </a:solidFill>
              </a:rPr>
              <a:t>была тоже вышедшая на орбиту вторая ступень ракеты-носителя Р-7.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Documents and Settings\biblio\Рабочий стол\космическая эра\скан должники математики очники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668631"/>
            <a:ext cx="2413915" cy="3689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iblio\Рабочий стол\космическая эра\IMG_583304.jpg"/>
          <p:cNvPicPr>
            <a:picLocks noChangeAspect="1" noChangeArrowheads="1"/>
          </p:cNvPicPr>
          <p:nvPr/>
        </p:nvPicPr>
        <p:blipFill>
          <a:blip r:embed="rId2">
            <a:lum bright="-30000" contrast="-30000"/>
          </a:blip>
          <a:srcRect l="1913" t="3061" r="17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285728"/>
            <a:ext cx="5429288" cy="6357982"/>
          </a:xfrm>
        </p:spPr>
        <p:txBody>
          <a:bodyPr>
            <a:noAutofit/>
          </a:bodyPr>
          <a:lstStyle/>
          <a:p>
            <a:r>
              <a:rPr lang="ru-RU" sz="2300" dirty="0" smtClean="0">
                <a:solidFill>
                  <a:schemeClr val="bg1"/>
                </a:solidFill>
              </a:rPr>
              <a:t>По сути, 4 октября 1957г. Земля обрела сразу три искусственных спутника. Самый крупный и яркий – упомянутая ступень – выглядел как звезда первой величины, именно о нем и писали газеты. Вторым был сам </a:t>
            </a:r>
            <a:r>
              <a:rPr lang="ru-RU" sz="2300" dirty="0" smtClean="0">
                <a:solidFill>
                  <a:schemeClr val="bg1"/>
                </a:solidFill>
              </a:rPr>
              <a:t>спутник. А </a:t>
            </a:r>
            <a:r>
              <a:rPr lang="ru-RU" sz="2300" dirty="0" smtClean="0">
                <a:solidFill>
                  <a:schemeClr val="bg1"/>
                </a:solidFill>
              </a:rPr>
              <a:t>третий объект – конический головной обтекатель, защищавший спутник при выведении на </a:t>
            </a:r>
            <a:r>
              <a:rPr lang="ru-RU" sz="2300" dirty="0" smtClean="0">
                <a:solidFill>
                  <a:schemeClr val="bg1"/>
                </a:solidFill>
              </a:rPr>
              <a:t>орбиту, можно было увидеть лишь в телескоп. Впрочем, космическое </a:t>
            </a:r>
            <a:r>
              <a:rPr lang="ru-RU" sz="2300" dirty="0" smtClean="0">
                <a:solidFill>
                  <a:schemeClr val="bg1"/>
                </a:solidFill>
              </a:rPr>
              <a:t>шоу в небе Земли продолжалось недолго. Уже 2 декабря вторая ступень « семерки», а вслед за ней, 4 января 1958г., и первый искусственный спутник вошли в атмосферу Земли и прекратили существование.</a:t>
            </a:r>
            <a:endParaRPr lang="ru-RU" sz="23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biblio\Рабочий стол\космическая эра\скан ыгервкуяыматематики очники0001.JPG"/>
          <p:cNvPicPr>
            <a:picLocks noChangeAspect="1" noChangeArrowheads="1"/>
          </p:cNvPicPr>
          <p:nvPr/>
        </p:nvPicPr>
        <p:blipFill>
          <a:blip r:embed="rId3"/>
          <a:srcRect l="48229" r="1987"/>
          <a:stretch>
            <a:fillRect/>
          </a:stretch>
        </p:blipFill>
        <p:spPr bwMode="auto">
          <a:xfrm>
            <a:off x="5500694" y="0"/>
            <a:ext cx="34290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iblio\Рабочий стол\космическая эра\IMG_583304.jpg"/>
          <p:cNvPicPr>
            <a:picLocks noChangeAspect="1" noChangeArrowheads="1"/>
          </p:cNvPicPr>
          <p:nvPr/>
        </p:nvPicPr>
        <p:blipFill>
          <a:blip r:embed="rId2">
            <a:lum bright="-30000" contrast="-30000"/>
          </a:blip>
          <a:srcRect l="1913" t="3061" r="17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498317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Первые советские сообщения о запуске  были торжественны, но скромны. </a:t>
            </a:r>
            <a:r>
              <a:rPr lang="ru-RU" dirty="0" smtClean="0">
                <a:solidFill>
                  <a:schemeClr val="bg1"/>
                </a:solidFill>
              </a:rPr>
              <a:t>И лишь после </a:t>
            </a:r>
            <a:r>
              <a:rPr lang="ru-RU" dirty="0" smtClean="0">
                <a:solidFill>
                  <a:schemeClr val="bg1"/>
                </a:solidFill>
              </a:rPr>
              <a:t>бурной реакции западных </a:t>
            </a:r>
            <a:r>
              <a:rPr lang="ru-RU" dirty="0" smtClean="0">
                <a:solidFill>
                  <a:schemeClr val="bg1"/>
                </a:solidFill>
              </a:rPr>
              <a:t>СМИ </a:t>
            </a:r>
            <a:r>
              <a:rPr lang="ru-RU" dirty="0" smtClean="0">
                <a:solidFill>
                  <a:schemeClr val="bg1"/>
                </a:solidFill>
              </a:rPr>
              <a:t>о спутнике в полную силу заговорили и в СССР. Русское слово «спутник» в одночасье приобрело необычайную популярность, зазвучало на всех языках и стало единственным названием для объектов, находящихся на орбите.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\Рабочий стол\космическая эра\IMG_583304.jpg"/>
          <p:cNvPicPr>
            <a:picLocks noChangeAspect="1" noChangeArrowheads="1"/>
          </p:cNvPicPr>
          <p:nvPr/>
        </p:nvPicPr>
        <p:blipFill>
          <a:blip r:embed="rId2">
            <a:lum bright="-30000" contrast="-30000"/>
          </a:blip>
          <a:srcRect l="1913" t="3061" r="17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2"/>
            <a:ext cx="7643866" cy="61436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«</a:t>
            </a:r>
            <a:r>
              <a:rPr lang="ru-RU" sz="3600" b="1" dirty="0" smtClean="0">
                <a:solidFill>
                  <a:schemeClr val="bg1"/>
                </a:solidFill>
              </a:rPr>
              <a:t>Он был мал, этот самый первый искусственный спутник нашей старой планеты, но его звонкие позывные разнеслись по всем материкам и среди всех народов как воплощение дерзновенной мечты человечества»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С.П. Королев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\Рабочий стол\космическая эра\IMG_583304.jpg"/>
          <p:cNvPicPr>
            <a:picLocks noChangeAspect="1" noChangeArrowheads="1"/>
          </p:cNvPicPr>
          <p:nvPr/>
        </p:nvPicPr>
        <p:blipFill>
          <a:blip r:embed="rId2">
            <a:lum bright="-30000" contrast="-30000"/>
          </a:blip>
          <a:srcRect l="1913" t="3061" r="17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7358114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СПИСОК ИСПОЛЬЗОВАННОЙ ЛИТЕРАТУРЫ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Астрономический календарь. Ежегодник. 1958  [Текст] / отв. ред. П. И. Бакулин. – М. : Государственное изд-во технико-теоретической литературы, 1957. – 304 с.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Астрономический календарь. Ежегодник. 1959  [Текст] / отв. ред. П. И. Бакулин. – М. : Государственное изд-во технико-теоретической литературы, 1958. – 372 с.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Рыжов, К. В. 100 великих изобретений  [Текст] / К. В. Рыжов. – М. : Вече, 2005. – 528 с.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Энциклопедия для детей. Космонавтика [Текст] / гл. ред. Е. Ананьева. – М. : </a:t>
            </a:r>
            <a:r>
              <a:rPr lang="ru-RU" sz="2400" dirty="0" err="1" smtClean="0">
                <a:solidFill>
                  <a:schemeClr val="bg1"/>
                </a:solidFill>
              </a:rPr>
              <a:t>Аванта</a:t>
            </a:r>
            <a:r>
              <a:rPr lang="ru-RU" sz="2400" dirty="0" smtClean="0">
                <a:solidFill>
                  <a:schemeClr val="bg1"/>
                </a:solidFill>
              </a:rPr>
              <a:t>, 2004. – 448 с.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\Рабочий стол\космическая эра\IMG_583304.jpg"/>
          <p:cNvPicPr>
            <a:picLocks noChangeAspect="1" noChangeArrowheads="1"/>
          </p:cNvPicPr>
          <p:nvPr/>
        </p:nvPicPr>
        <p:blipFill>
          <a:blip r:embed="rId2">
            <a:lum bright="-30000" contrast="-30000"/>
          </a:blip>
          <a:srcRect l="1913" t="3061" r="17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Начало освоения космического пространства – время всеобщего восторга первыми космическими достижениями. Первый спутник, первый полет человека на космическом корабле, первый выход человека в открытый Космос, первые полеты автоматических станций к Луне, Венере и Марсу позволяли строить самые дерзновенные планы о космическом будущем человечества.</a:t>
            </a: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\Рабочий стол\космическая эра\IMG_583304.jpg"/>
          <p:cNvPicPr>
            <a:picLocks noChangeAspect="1" noChangeArrowheads="1"/>
          </p:cNvPicPr>
          <p:nvPr/>
        </p:nvPicPr>
        <p:blipFill>
          <a:blip r:embed="rId2">
            <a:lum bright="-30000" contrast="-30000"/>
          </a:blip>
          <a:srcRect l="1913" t="3061" r="17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714356"/>
            <a:ext cx="4900618" cy="564360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Говорят, что основательность мечты проверяется временем. Если так, то, безусловно, мечта о космическом полете – одна из наиболее заслуживающих право на осуществление. Ведь люди лелеяли ее на протяжении тысячелетий. И не просто лелеяли, а со все возраставшими усилиями приближали тот день, когда ей предстояло стать явью.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biblio\Рабочий стол\космическая эра\скан яварявраматематики очн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0329"/>
            <a:ext cx="3500462" cy="457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biblio\Рабочий стол\космическая эра\160862_1391589266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r="17076"/>
          <a:stretch>
            <a:fillRect/>
          </a:stretch>
        </p:blipFill>
        <p:spPr bwMode="auto">
          <a:xfrm rot="10800000">
            <a:off x="1" y="-1"/>
            <a:ext cx="9143999" cy="68919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85728"/>
            <a:ext cx="4543428" cy="628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 запуске первого спутника в СССР стали думать еще в ту пору, когда шли работы над баллистической ракетой «Р-7». В 1956г. была образована группа ученых во главе с академиком Мстиславом Келдышем, которой было поручено разработать программу научных экспериментов для первого искусственного спутника Земли.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Documents and Settings\biblio\Рабочий стол\космическая эра\keldysh_mstislav_vsevolodovich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3500430" cy="4323678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5286388"/>
            <a:ext cx="3500462" cy="1206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Академик М.В. Келдыш.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\Рабочий стол\космическая эра\IMG_583304.jpg"/>
          <p:cNvPicPr>
            <a:picLocks noChangeAspect="1" noChangeArrowheads="1"/>
          </p:cNvPicPr>
          <p:nvPr/>
        </p:nvPicPr>
        <p:blipFill>
          <a:blip r:embed="rId2">
            <a:lum bright="-30000" contrast="-30000"/>
          </a:blip>
          <a:srcRect l="1913" t="3061" r="17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86808" cy="58579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имволично, </a:t>
            </a:r>
            <a:r>
              <a:rPr lang="ru-RU" dirty="0" smtClean="0">
                <a:solidFill>
                  <a:schemeClr val="bg1"/>
                </a:solidFill>
              </a:rPr>
              <a:t>что именно в </a:t>
            </a:r>
            <a:r>
              <a:rPr lang="ru-RU" dirty="0" smtClean="0">
                <a:solidFill>
                  <a:schemeClr val="bg1"/>
                </a:solidFill>
              </a:rPr>
              <a:t>1957 году, </a:t>
            </a:r>
            <a:r>
              <a:rPr lang="ru-RU" dirty="0" smtClean="0">
                <a:solidFill>
                  <a:schemeClr val="bg1"/>
                </a:solidFill>
              </a:rPr>
              <a:t>который дал начало космической эре, отмечалось 100-летие со дня </a:t>
            </a:r>
            <a:r>
              <a:rPr lang="ru-RU" dirty="0" smtClean="0">
                <a:solidFill>
                  <a:schemeClr val="bg1"/>
                </a:solidFill>
              </a:rPr>
              <a:t>рождения К.Э</a:t>
            </a:r>
            <a:r>
              <a:rPr lang="ru-RU" dirty="0" smtClean="0">
                <a:solidFill>
                  <a:schemeClr val="bg1"/>
                </a:solidFill>
              </a:rPr>
              <a:t>. Циолковского. Более того, эти два события отделяли всего 17 дней. И, конечно же, непосредственные ее творцы, в первую очередь Сергей Павлович Королев, не могли проигнорировать столь замечательное событие. Поэтому 17 сентября 1957г. – в день чествования Циолковского – Сергей Павлович Королёв выступил на торжественном заседании и сказал, что скоро в соответствии с планом Циолковского </a:t>
            </a:r>
            <a:r>
              <a:rPr lang="ru-RU" dirty="0" smtClean="0">
                <a:solidFill>
                  <a:schemeClr val="bg1"/>
                </a:solidFill>
              </a:rPr>
              <a:t>в космос полетят </a:t>
            </a:r>
            <a:r>
              <a:rPr lang="ru-RU" dirty="0" smtClean="0">
                <a:solidFill>
                  <a:schemeClr val="bg1"/>
                </a:solidFill>
              </a:rPr>
              <a:t>первые спутники.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\Рабочий стол\космическая эра\IMG_583304.jpg"/>
          <p:cNvPicPr>
            <a:picLocks noChangeAspect="1" noChangeArrowheads="1"/>
          </p:cNvPicPr>
          <p:nvPr/>
        </p:nvPicPr>
        <p:blipFill>
          <a:blip r:embed="rId2">
            <a:lum bright="-30000" contrast="-30000"/>
          </a:blip>
          <a:srcRect l="1913" t="3061" r="17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2071678"/>
            <a:ext cx="3214710" cy="4054485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Константин Эдуардович </a:t>
            </a:r>
            <a:r>
              <a:rPr lang="ru-RU" sz="2800" dirty="0" smtClean="0">
                <a:solidFill>
                  <a:schemeClr val="bg1"/>
                </a:solidFill>
              </a:rPr>
              <a:t>Циолковский, основоположник космонавтики.</a:t>
            </a:r>
          </a:p>
          <a:p>
            <a:pPr marL="0"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1857 - 1935 гг.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Documents and Settings\biblio\Рабочий стол\космическая эра\Tsiolkovsky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50000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io\Рабочий стол\космическая эра\IMG_583304.jpg"/>
          <p:cNvPicPr>
            <a:picLocks noChangeAspect="1" noChangeArrowheads="1"/>
          </p:cNvPicPr>
          <p:nvPr/>
        </p:nvPicPr>
        <p:blipFill>
          <a:blip r:embed="rId2">
            <a:lum bright="-30000" contrast="-30000"/>
          </a:blip>
          <a:srcRect l="1913" t="3061" r="17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72074"/>
            <a:ext cx="8115328" cy="121442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Совет Главных конструкторов (слева направо: М. Рязанский, Н. Пилюгин, С. Королёв, В. Глушко, В. </a:t>
            </a:r>
            <a:r>
              <a:rPr lang="ru-RU" dirty="0" err="1" smtClean="0">
                <a:solidFill>
                  <a:schemeClr val="bg1"/>
                </a:solidFill>
              </a:rPr>
              <a:t>Бармин</a:t>
            </a:r>
            <a:r>
              <a:rPr lang="ru-RU" dirty="0" smtClean="0">
                <a:solidFill>
                  <a:schemeClr val="bg1"/>
                </a:solidFill>
              </a:rPr>
              <a:t>, Н. Кузнецов)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biblio\Рабочий стол\космическая эра\скан должники математики очники0004.JPG"/>
          <p:cNvPicPr>
            <a:picLocks noChangeAspect="1" noChangeArrowheads="1"/>
          </p:cNvPicPr>
          <p:nvPr/>
        </p:nvPicPr>
        <p:blipFill>
          <a:blip r:embed="rId3"/>
          <a:srcRect b="31428"/>
          <a:stretch>
            <a:fillRect/>
          </a:stretch>
        </p:blipFill>
        <p:spPr bwMode="auto">
          <a:xfrm>
            <a:off x="0" y="285728"/>
            <a:ext cx="914400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biblio\Рабочий стол\космическая эра\160862_1391589266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r="17076"/>
          <a:stretch>
            <a:fillRect/>
          </a:stretch>
        </p:blipFill>
        <p:spPr bwMode="auto">
          <a:xfrm>
            <a:off x="1" y="-1"/>
            <a:ext cx="9143999" cy="68919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428604"/>
            <a:ext cx="4214842" cy="6215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Проблема, которую Королев взялся решить, состояла вовсе не в изготовлении спутника, а в создании средства, способного забросить его в Космос, сообщив первую космическую скорость – примерно 7,9 км/сек. Нужна была мощная ракета-носитель, и ее удалось построить. Имя ее Р-7, или просто «семерка» - среди своих.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643570" y="5214950"/>
            <a:ext cx="2581292" cy="723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МБР Р -7 на сборке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Documents and Settings\biblio\Рабочий стол\космическая эра\Копия скан должники математики очники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06" y="1000108"/>
            <a:ext cx="450059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biblio\Рабочий стол\космическая эра\160862_1391589266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r="17076"/>
          <a:stretch>
            <a:fillRect/>
          </a:stretch>
        </p:blipFill>
        <p:spPr bwMode="auto">
          <a:xfrm>
            <a:off x="1" y="-1"/>
            <a:ext cx="9143999" cy="68919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5857916" cy="607223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С.П. </a:t>
            </a:r>
            <a:r>
              <a:rPr lang="ru-RU" sz="2800" dirty="0" smtClean="0">
                <a:solidFill>
                  <a:schemeClr val="bg1"/>
                </a:solidFill>
              </a:rPr>
              <a:t>Королев поставил цель – подготовить простой и легкий спутник. Его и назвали «ПС» - простейший спутник. Внутри «ПС» не было никаких приборов, кроме двух передатчиков. В</a:t>
            </a:r>
            <a:r>
              <a:rPr lang="ru-RU" sz="2800" dirty="0" smtClean="0">
                <a:solidFill>
                  <a:schemeClr val="bg1"/>
                </a:solidFill>
              </a:rPr>
              <a:t>ыглядел </a:t>
            </a:r>
            <a:r>
              <a:rPr lang="ru-RU" sz="2800" dirty="0" smtClean="0">
                <a:solidFill>
                  <a:schemeClr val="bg1"/>
                </a:solidFill>
              </a:rPr>
              <a:t>он очень просто: блестящий (чтобы не перегревался на Солнце) металлический шарик диаметром 58 см и массой 83,6 кг с четырьмя почти  трехметровыми антеннами-усами. Но именно этому шарику судьба уготовила честь возвестить о начале космической эры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biblio\Рабочий стол\космическая эра\скан дочапри математики очники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5526" y="1500174"/>
            <a:ext cx="2552754" cy="3895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874</Words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Навсегда первые.  Начало космической эры.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Библиотека</cp:lastModifiedBy>
  <cp:revision>24</cp:revision>
  <dcterms:modified xsi:type="dcterms:W3CDTF">2017-10-10T06:16:49Z</dcterms:modified>
</cp:coreProperties>
</file>