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57" r:id="rId4"/>
    <p:sldId id="274" r:id="rId5"/>
    <p:sldId id="258" r:id="rId6"/>
    <p:sldId id="277" r:id="rId7"/>
    <p:sldId id="276" r:id="rId8"/>
    <p:sldId id="259" r:id="rId9"/>
    <p:sldId id="275" r:id="rId10"/>
    <p:sldId id="262" r:id="rId11"/>
    <p:sldId id="265" r:id="rId12"/>
    <p:sldId id="278" r:id="rId13"/>
    <p:sldId id="266" r:id="rId14"/>
    <p:sldId id="279" r:id="rId15"/>
    <p:sldId id="268" r:id="rId16"/>
    <p:sldId id="269" r:id="rId17"/>
    <p:sldId id="263" r:id="rId18"/>
    <p:sldId id="281" r:id="rId19"/>
    <p:sldId id="280" r:id="rId20"/>
    <p:sldId id="271" r:id="rId21"/>
    <p:sldId id="282" r:id="rId22"/>
    <p:sldId id="272" r:id="rId23"/>
    <p:sldId id="273" r:id="rId24"/>
    <p:sldId id="270" r:id="rId25"/>
    <p:sldId id="28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00"/>
    <a:srgbClr val="C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3FDFF-DD74-45AC-B580-0A034000CAAC}" type="datetimeFigureOut">
              <a:rPr lang="ru-RU" smtClean="0"/>
              <a:pPr/>
              <a:t>29.06.2017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DE14B-00AB-4453-BB99-34475A3430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alpha val="41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14282" y="214290"/>
            <a:ext cx="8643998"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Наш театр, </a:t>
            </a:r>
            <a:br>
              <a:rPr lang="ru-RU"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мой театр</a:t>
            </a:r>
            <a:endParaRPr lang="ru-RU"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f2d5a1940705f582a03ef2b0c0974350.jpg"/>
          <p:cNvPicPr>
            <a:picLocks noChangeAspect="1"/>
          </p:cNvPicPr>
          <p:nvPr/>
        </p:nvPicPr>
        <p:blipFill>
          <a:blip r:embed="rId2" cstate="email"/>
          <a:srcRect/>
          <a:stretch>
            <a:fillRect/>
          </a:stretch>
        </p:blipFill>
        <p:spPr>
          <a:xfrm>
            <a:off x="2214546" y="1928802"/>
            <a:ext cx="5000070" cy="3750460"/>
          </a:xfrm>
          <a:prstGeom prst="rect">
            <a:avLst/>
          </a:prstGeom>
          <a:ln>
            <a:solidFill>
              <a:srgbClr val="E20000"/>
            </a:solidFill>
          </a:ln>
          <a:effectLst>
            <a:outerShdw blurRad="292100" dist="139700" dir="2700000" algn="tl" rotWithShape="0">
              <a:srgbClr val="333333">
                <a:alpha val="65000"/>
              </a:srgbClr>
            </a:outerShdw>
          </a:effectLst>
        </p:spPr>
      </p:pic>
      <p:sp>
        <p:nvSpPr>
          <p:cNvPr id="5" name="TextBox 4"/>
          <p:cNvSpPr txBox="1"/>
          <p:nvPr/>
        </p:nvSpPr>
        <p:spPr>
          <a:xfrm>
            <a:off x="142844" y="5857892"/>
            <a:ext cx="8858312" cy="707886"/>
          </a:xfrm>
          <a:prstGeom prst="rect">
            <a:avLst/>
          </a:prstGeom>
          <a:noFill/>
        </p:spPr>
        <p:txBody>
          <a:bodyPr wrap="square" rtlCol="0">
            <a:spAutoFit/>
          </a:bodyPr>
          <a:lstStyle/>
          <a:p>
            <a:pPr algn="ctr"/>
            <a:r>
              <a:rPr lang="ru-RU" sz="2000" b="1" i="1" dirty="0" smtClean="0">
                <a:solidFill>
                  <a:srgbClr val="C40000"/>
                </a:solidFill>
              </a:rPr>
              <a:t>ИИЦ- Научная библиотека представляет виртуальную выставку </a:t>
            </a:r>
          </a:p>
          <a:p>
            <a:pPr algn="ctr"/>
            <a:r>
              <a:rPr lang="ru-RU" sz="2000" b="1" i="1" dirty="0" smtClean="0">
                <a:solidFill>
                  <a:srgbClr val="C40000"/>
                </a:solidFill>
              </a:rPr>
              <a:t>к 105-летию </a:t>
            </a:r>
            <a:r>
              <a:rPr lang="ru-RU" sz="2000" b="1" i="1" dirty="0" smtClean="0">
                <a:solidFill>
                  <a:srgbClr val="C40000"/>
                </a:solidFill>
              </a:rPr>
              <a:t>открытия </a:t>
            </a:r>
            <a:r>
              <a:rPr lang="ru-RU" sz="2000" b="1" i="1" dirty="0" smtClean="0">
                <a:solidFill>
                  <a:srgbClr val="C40000"/>
                </a:solidFill>
              </a:rPr>
              <a:t>Екатеринбургского театра оперы и балета</a:t>
            </a:r>
            <a:endParaRPr lang="ru-RU" sz="2000" b="1" i="1" dirty="0">
              <a:solidFill>
                <a:srgbClr val="C4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02.JPG"/>
          <p:cNvPicPr>
            <a:picLocks noChangeAspect="1"/>
          </p:cNvPicPr>
          <p:nvPr/>
        </p:nvPicPr>
        <p:blipFill>
          <a:blip r:embed="rId2" cstate="email"/>
          <a:stretch>
            <a:fillRect/>
          </a:stretch>
        </p:blipFill>
        <p:spPr>
          <a:xfrm>
            <a:off x="5786446" y="1285860"/>
            <a:ext cx="2864774" cy="4143380"/>
          </a:xfrm>
          <a:prstGeom prst="rect">
            <a:avLst/>
          </a:prstGeom>
          <a:ln>
            <a:solidFill>
              <a:srgbClr val="00B0F0"/>
            </a:solidFill>
          </a:ln>
          <a:effectLst>
            <a:outerShdw blurRad="292100" dist="139700" dir="2700000" algn="tl" rotWithShape="0">
              <a:srgbClr val="333333">
                <a:alpha val="65000"/>
              </a:srgbClr>
            </a:outerShdw>
          </a:effectLst>
        </p:spPr>
      </p:pic>
      <p:sp>
        <p:nvSpPr>
          <p:cNvPr id="3" name="TextBox 2"/>
          <p:cNvSpPr txBox="1"/>
          <p:nvPr/>
        </p:nvSpPr>
        <p:spPr>
          <a:xfrm>
            <a:off x="428596" y="1428736"/>
            <a:ext cx="4714908" cy="3693319"/>
          </a:xfrm>
          <a:prstGeom prst="rect">
            <a:avLst/>
          </a:prstGeom>
          <a:noFill/>
        </p:spPr>
        <p:txBody>
          <a:bodyPr wrap="square" rtlCol="0">
            <a:spAutoFit/>
          </a:bodyPr>
          <a:lstStyle/>
          <a:p>
            <a:pPr algn="ctr"/>
            <a:r>
              <a:rPr lang="ru-RU" dirty="0" smtClean="0"/>
              <a:t>Период становления и возмужания свердловской оперы пришелся на 1924-34 годы. Это «золотое десятилетие» ознаменовалось появлением оперного режиссера  В. </a:t>
            </a:r>
            <a:r>
              <a:rPr lang="ru-RU" dirty="0" err="1" smtClean="0"/>
              <a:t>Лосского</a:t>
            </a:r>
            <a:r>
              <a:rPr lang="ru-RU" dirty="0" smtClean="0"/>
              <a:t>. Его постановка «</a:t>
            </a:r>
            <a:r>
              <a:rPr lang="ru-RU" dirty="0" err="1" smtClean="0"/>
              <a:t>Аиды</a:t>
            </a:r>
            <a:r>
              <a:rPr lang="ru-RU" dirty="0" smtClean="0"/>
              <a:t>» стала вехой, обозначившей наступление в  свердловском театре «эры постановочного </a:t>
            </a:r>
            <a:r>
              <a:rPr lang="ru-RU" dirty="0" err="1" smtClean="0"/>
              <a:t>монументализма</a:t>
            </a:r>
            <a:r>
              <a:rPr lang="ru-RU" dirty="0" smtClean="0"/>
              <a:t>». Театр в эти годы ведет огромную просветительскую работу: проводит лекции, концерты, организует встречи с трудящимися города и области. С 1937 года опера комплектует постоянную труппу.</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jyki_type1.jpg"/>
          <p:cNvPicPr>
            <a:picLocks noChangeAspect="1"/>
          </p:cNvPicPr>
          <p:nvPr/>
        </p:nvPicPr>
        <p:blipFill>
          <a:blip r:embed="rId2" cstate="email"/>
          <a:stretch>
            <a:fillRect/>
          </a:stretch>
        </p:blipFill>
        <p:spPr>
          <a:xfrm>
            <a:off x="357158" y="1000108"/>
            <a:ext cx="4357718" cy="3533713"/>
          </a:xfrm>
          <a:prstGeom prst="rect">
            <a:avLst/>
          </a:prstGeom>
          <a:ln>
            <a:solidFill>
              <a:srgbClr val="00B0F0"/>
            </a:solidFill>
          </a:ln>
          <a:effectLst>
            <a:outerShdw blurRad="292100" dist="139700" dir="2700000" algn="tl" rotWithShape="0">
              <a:srgbClr val="333333">
                <a:alpha val="65000"/>
              </a:srgbClr>
            </a:outerShdw>
          </a:effectLst>
        </p:spPr>
      </p:pic>
      <p:sp>
        <p:nvSpPr>
          <p:cNvPr id="5" name="Прямоугольник 4"/>
          <p:cNvSpPr/>
          <p:nvPr/>
        </p:nvSpPr>
        <p:spPr>
          <a:xfrm>
            <a:off x="142844" y="4786322"/>
            <a:ext cx="4572000" cy="646331"/>
          </a:xfrm>
          <a:prstGeom prst="rect">
            <a:avLst/>
          </a:prstGeom>
        </p:spPr>
        <p:txBody>
          <a:bodyPr>
            <a:spAutoFit/>
          </a:bodyPr>
          <a:lstStyle/>
          <a:p>
            <a:pPr algn="ctr"/>
            <a:r>
              <a:rPr lang="ru-RU" i="1" dirty="0" smtClean="0"/>
              <a:t>Здание театра в советское время </a:t>
            </a:r>
          </a:p>
          <a:p>
            <a:pPr algn="ctr"/>
            <a:r>
              <a:rPr lang="ru-RU" i="1" dirty="0" smtClean="0"/>
              <a:t>до 1982 года.</a:t>
            </a:r>
            <a:endParaRPr lang="ru-RU" i="1" dirty="0"/>
          </a:p>
        </p:txBody>
      </p:sp>
      <p:sp>
        <p:nvSpPr>
          <p:cNvPr id="6" name="TextBox 5"/>
          <p:cNvSpPr txBox="1"/>
          <p:nvPr/>
        </p:nvSpPr>
        <p:spPr>
          <a:xfrm>
            <a:off x="5072066" y="1714488"/>
            <a:ext cx="3357586" cy="3970318"/>
          </a:xfrm>
          <a:prstGeom prst="rect">
            <a:avLst/>
          </a:prstGeom>
          <a:noFill/>
        </p:spPr>
        <p:txBody>
          <a:bodyPr wrap="square" rtlCol="0">
            <a:spAutoFit/>
          </a:bodyPr>
          <a:lstStyle/>
          <a:p>
            <a:pPr algn="ctr"/>
            <a:r>
              <a:rPr lang="ru-RU" dirty="0" smtClean="0"/>
              <a:t>Свердловский театр оперы и балета называли кузницей музыкальных кадров. Здесь начинали свою профессиональную карьеру немало замечательных оперных певцов: И.Козловский, С. Лемешев, И.Архипова, </a:t>
            </a:r>
            <a:r>
              <a:rPr lang="ru-RU" dirty="0" err="1" smtClean="0"/>
              <a:t>Б.Штоколов</a:t>
            </a:r>
            <a:r>
              <a:rPr lang="ru-RU" dirty="0" smtClean="0"/>
              <a:t>, Ю.Гуляев. В театре работали крупнейшие дирижеры нашей страны – </a:t>
            </a:r>
            <a:r>
              <a:rPr lang="ru-RU" dirty="0" err="1" smtClean="0"/>
              <a:t>А.Пазовский</a:t>
            </a:r>
            <a:r>
              <a:rPr lang="ru-RU" dirty="0" smtClean="0"/>
              <a:t>, Л.Штейнберг, </a:t>
            </a:r>
            <a:r>
              <a:rPr lang="ru-RU" dirty="0" err="1" smtClean="0"/>
              <a:t>А.Маргулян</a:t>
            </a:r>
            <a:r>
              <a:rPr lang="ru-RU" dirty="0" smtClean="0"/>
              <a:t>, балетмейстер В.Преображенский.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57166"/>
            <a:ext cx="8215370" cy="2585323"/>
          </a:xfrm>
          <a:prstGeom prst="rect">
            <a:avLst/>
          </a:prstGeom>
          <a:noFill/>
        </p:spPr>
        <p:txBody>
          <a:bodyPr wrap="square" rtlCol="0">
            <a:spAutoFit/>
          </a:bodyPr>
          <a:lstStyle/>
          <a:p>
            <a:pPr algn="ctr"/>
            <a:r>
              <a:rPr lang="ru-RU" dirty="0" smtClean="0"/>
              <a:t>Иван Семенович Козловский проработал в Екатеринбургском театре в течение двух сезонов в 1924 – 1926 годах, исполнил двадцать четыре партии. Это во многом определило его дальнейшую судьбу. Именно  здесь он стал настоящим артистом, отсюда был приглашен в Большой театр, где проработал почти тридцать лет. В Свердловске певец осваивал классический оперный репертуар и быстро вошел в спектакли «Евгений Онегин», «Севильский цирюльник», «Фауст», «</a:t>
            </a:r>
            <a:r>
              <a:rPr lang="ru-RU" dirty="0" err="1" smtClean="0"/>
              <a:t>Риголетто</a:t>
            </a:r>
            <a:r>
              <a:rPr lang="ru-RU" dirty="0" smtClean="0"/>
              <a:t>», «Травиата» и другие.</a:t>
            </a:r>
          </a:p>
          <a:p>
            <a:pPr algn="ctr"/>
            <a:endParaRPr lang="ru-RU" dirty="0" smtClean="0"/>
          </a:p>
          <a:p>
            <a:pPr algn="ctr"/>
            <a:endParaRPr lang="ru-RU" dirty="0" smtClean="0"/>
          </a:p>
        </p:txBody>
      </p:sp>
      <p:pic>
        <p:nvPicPr>
          <p:cNvPr id="4" name="Рисунок 3" descr="Алябьев0011.JPG"/>
          <p:cNvPicPr>
            <a:picLocks noChangeAspect="1"/>
          </p:cNvPicPr>
          <p:nvPr/>
        </p:nvPicPr>
        <p:blipFill>
          <a:blip r:embed="rId2" cstate="email"/>
          <a:srcRect/>
          <a:stretch>
            <a:fillRect/>
          </a:stretch>
        </p:blipFill>
        <p:spPr>
          <a:xfrm>
            <a:off x="785786" y="2857496"/>
            <a:ext cx="4560940" cy="2714644"/>
          </a:xfrm>
          <a:prstGeom prst="rect">
            <a:avLst/>
          </a:prstGeom>
          <a:ln>
            <a:solidFill>
              <a:schemeClr val="bg1"/>
            </a:solidFill>
          </a:ln>
          <a:effectLst>
            <a:outerShdw blurRad="292100" dist="139700" dir="2700000" algn="tl" rotWithShape="0">
              <a:srgbClr val="333333">
                <a:alpha val="65000"/>
              </a:srgbClr>
            </a:outerShdw>
          </a:effectLst>
        </p:spPr>
      </p:pic>
      <p:sp>
        <p:nvSpPr>
          <p:cNvPr id="5" name="Прямоугольник 4"/>
          <p:cNvSpPr/>
          <p:nvPr/>
        </p:nvSpPr>
        <p:spPr>
          <a:xfrm>
            <a:off x="5715008" y="5500702"/>
            <a:ext cx="2901885" cy="369332"/>
          </a:xfrm>
          <a:prstGeom prst="rect">
            <a:avLst/>
          </a:prstGeom>
        </p:spPr>
        <p:txBody>
          <a:bodyPr wrap="none">
            <a:spAutoFit/>
          </a:bodyPr>
          <a:lstStyle/>
          <a:p>
            <a:r>
              <a:rPr lang="ru-RU" i="1" dirty="0" smtClean="0"/>
              <a:t>Ленский – Иван Козловский</a:t>
            </a:r>
            <a:endParaRPr lang="ru-RU"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12.JPG"/>
          <p:cNvPicPr>
            <a:picLocks noChangeAspect="1"/>
          </p:cNvPicPr>
          <p:nvPr/>
        </p:nvPicPr>
        <p:blipFill>
          <a:blip r:embed="rId2" cstate="email"/>
          <a:srcRect/>
          <a:stretch>
            <a:fillRect/>
          </a:stretch>
        </p:blipFill>
        <p:spPr>
          <a:xfrm>
            <a:off x="2275344" y="357166"/>
            <a:ext cx="6511498" cy="3643338"/>
          </a:xfrm>
          <a:prstGeom prst="rect">
            <a:avLst/>
          </a:prstGeom>
          <a:ln>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285720" y="857232"/>
            <a:ext cx="1571636" cy="2585323"/>
          </a:xfrm>
          <a:prstGeom prst="rect">
            <a:avLst/>
          </a:prstGeom>
          <a:noFill/>
        </p:spPr>
        <p:txBody>
          <a:bodyPr wrap="square" rtlCol="0">
            <a:spAutoFit/>
          </a:bodyPr>
          <a:lstStyle/>
          <a:p>
            <a:pPr algn="ctr"/>
            <a:r>
              <a:rPr lang="ru-RU" i="1" dirty="0" smtClean="0"/>
              <a:t>Сцена из оперы «</a:t>
            </a:r>
            <a:r>
              <a:rPr lang="ru-RU" i="1" dirty="0" err="1" smtClean="0"/>
              <a:t>Лоэнгрин</a:t>
            </a:r>
            <a:r>
              <a:rPr lang="ru-RU" i="1" dirty="0" smtClean="0"/>
              <a:t>», 1925 г. Режиссёр </a:t>
            </a:r>
            <a:r>
              <a:rPr lang="ru-RU" i="1" dirty="0" err="1" smtClean="0"/>
              <a:t>А.Улуханов</a:t>
            </a:r>
            <a:r>
              <a:rPr lang="ru-RU" i="1" dirty="0" smtClean="0"/>
              <a:t>.</a:t>
            </a:r>
          </a:p>
          <a:p>
            <a:pPr algn="ctr"/>
            <a:r>
              <a:rPr lang="ru-RU" i="1" dirty="0" err="1" smtClean="0"/>
              <a:t>Лоэнгрин</a:t>
            </a:r>
            <a:r>
              <a:rPr lang="ru-RU" i="1" dirty="0" smtClean="0"/>
              <a:t> – И.Козловский.</a:t>
            </a:r>
            <a:endParaRPr lang="ru-RU" i="1" dirty="0"/>
          </a:p>
        </p:txBody>
      </p:sp>
      <p:sp>
        <p:nvSpPr>
          <p:cNvPr id="6" name="Прямоугольник 5"/>
          <p:cNvSpPr/>
          <p:nvPr/>
        </p:nvSpPr>
        <p:spPr>
          <a:xfrm>
            <a:off x="571472" y="4929198"/>
            <a:ext cx="8358246" cy="1200329"/>
          </a:xfrm>
          <a:prstGeom prst="rect">
            <a:avLst/>
          </a:prstGeom>
        </p:spPr>
        <p:txBody>
          <a:bodyPr wrap="square">
            <a:spAutoFit/>
          </a:bodyPr>
          <a:lstStyle/>
          <a:p>
            <a:pPr algn="ctr"/>
            <a:r>
              <a:rPr lang="ru-RU" dirty="0" smtClean="0"/>
              <a:t>«И.С.Козловский сделался любимцем публики с первых выступлений. Единственный лирический тенор, он пел очень часто и всегда имел успех».</a:t>
            </a:r>
          </a:p>
          <a:p>
            <a:pPr algn="r"/>
            <a:endParaRPr lang="ru-RU" i="1" dirty="0" smtClean="0"/>
          </a:p>
          <a:p>
            <a:pPr algn="r"/>
            <a:r>
              <a:rPr lang="ru-RU" i="1" dirty="0" smtClean="0"/>
              <a:t> Василий Ухов, артист театра.</a:t>
            </a:r>
            <a:endParaRPr lang="ru-RU"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18.BMP"/>
          <p:cNvPicPr>
            <a:picLocks noChangeAspect="1"/>
          </p:cNvPicPr>
          <p:nvPr/>
        </p:nvPicPr>
        <p:blipFill>
          <a:blip r:embed="rId2" cstate="email"/>
          <a:srcRect/>
          <a:stretch>
            <a:fillRect/>
          </a:stretch>
        </p:blipFill>
        <p:spPr>
          <a:xfrm>
            <a:off x="6000760" y="785794"/>
            <a:ext cx="2428892" cy="3724301"/>
          </a:xfrm>
          <a:prstGeom prst="rect">
            <a:avLst/>
          </a:prstGeom>
          <a:ln w="28575">
            <a:solidFill>
              <a:schemeClr val="bg1"/>
            </a:solidFill>
          </a:ln>
          <a:effectLst>
            <a:outerShdw blurRad="292100" dist="139700" dir="2700000" algn="tl" rotWithShape="0">
              <a:srgbClr val="333333">
                <a:alpha val="65000"/>
              </a:srgbClr>
            </a:outerShdw>
          </a:effectLst>
        </p:spPr>
      </p:pic>
      <p:sp>
        <p:nvSpPr>
          <p:cNvPr id="3" name="Прямоугольник 2"/>
          <p:cNvSpPr/>
          <p:nvPr/>
        </p:nvSpPr>
        <p:spPr>
          <a:xfrm>
            <a:off x="5715008" y="4929198"/>
            <a:ext cx="3071818" cy="923330"/>
          </a:xfrm>
          <a:prstGeom prst="rect">
            <a:avLst/>
          </a:prstGeom>
        </p:spPr>
        <p:txBody>
          <a:bodyPr wrap="square">
            <a:spAutoFit/>
          </a:bodyPr>
          <a:lstStyle/>
          <a:p>
            <a:pPr algn="ctr"/>
            <a:r>
              <a:rPr lang="ru-RU" i="1" dirty="0" smtClean="0"/>
              <a:t>Альфред – Сергей Лемешев («Травиата»). Спектакль Большого театра. 1930-е гг.</a:t>
            </a:r>
            <a:endParaRPr lang="ru-RU" i="1" dirty="0"/>
          </a:p>
        </p:txBody>
      </p:sp>
      <p:sp>
        <p:nvSpPr>
          <p:cNvPr id="4" name="Прямоугольник 3"/>
          <p:cNvSpPr/>
          <p:nvPr/>
        </p:nvSpPr>
        <p:spPr>
          <a:xfrm>
            <a:off x="642910" y="785794"/>
            <a:ext cx="4357686" cy="3970318"/>
          </a:xfrm>
          <a:prstGeom prst="rect">
            <a:avLst/>
          </a:prstGeom>
        </p:spPr>
        <p:txBody>
          <a:bodyPr wrap="square">
            <a:spAutoFit/>
          </a:bodyPr>
          <a:lstStyle/>
          <a:p>
            <a:pPr algn="ctr"/>
            <a:r>
              <a:rPr lang="ru-RU" dirty="0" smtClean="0"/>
              <a:t>В Свердловском театре у Сергея Яковлевича Лемешева все было первым. Первая труппа, самый первый в жизни сезон, начавшийся так удачно.  Дебютировал певец на свердловской сцене 10 октября 1926 года в роли Берендея в «Снегурочке», заменив заболевшего артиста. В течение сезона Лемешев изучил весь теноровый репертуар с концертмейстером </a:t>
            </a:r>
            <a:r>
              <a:rPr lang="ru-RU" dirty="0" err="1" smtClean="0"/>
              <a:t>Кутеповой</a:t>
            </a:r>
            <a:r>
              <a:rPr lang="ru-RU" dirty="0" smtClean="0"/>
              <a:t> – </a:t>
            </a:r>
            <a:r>
              <a:rPr lang="ru-RU" dirty="0" smtClean="0"/>
              <a:t> </a:t>
            </a:r>
            <a:r>
              <a:rPr lang="ru-RU" dirty="0" smtClean="0"/>
              <a:t>всего этих партий было тринадцать. Высокий творческий уровень театра обеспечил Лемешеву дорогу в большую певческую жизнь.</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Алябьев0016.JPG"/>
          <p:cNvPicPr>
            <a:picLocks noChangeAspect="1"/>
          </p:cNvPicPr>
          <p:nvPr/>
        </p:nvPicPr>
        <p:blipFill>
          <a:blip r:embed="rId2" cstate="email"/>
          <a:srcRect/>
          <a:stretch>
            <a:fillRect/>
          </a:stretch>
        </p:blipFill>
        <p:spPr>
          <a:xfrm>
            <a:off x="214282" y="3214686"/>
            <a:ext cx="2385657" cy="3357562"/>
          </a:xfrm>
          <a:prstGeom prst="rect">
            <a:avLst/>
          </a:prstGeom>
          <a:ln w="38100">
            <a:solidFill>
              <a:schemeClr val="bg1"/>
            </a:solidFill>
          </a:ln>
          <a:effectLst>
            <a:outerShdw blurRad="292100" dist="139700" dir="2700000" algn="tl" rotWithShape="0">
              <a:srgbClr val="333333">
                <a:alpha val="65000"/>
              </a:srgbClr>
            </a:outerShdw>
          </a:effectLst>
        </p:spPr>
      </p:pic>
      <p:pic>
        <p:nvPicPr>
          <p:cNvPr id="2" name="Рисунок 1" descr="Алябьев0016.JPG"/>
          <p:cNvPicPr>
            <a:picLocks noChangeAspect="1"/>
          </p:cNvPicPr>
          <p:nvPr/>
        </p:nvPicPr>
        <p:blipFill>
          <a:blip r:embed="rId3" cstate="email"/>
          <a:srcRect/>
          <a:stretch>
            <a:fillRect/>
          </a:stretch>
        </p:blipFill>
        <p:spPr>
          <a:xfrm>
            <a:off x="1614842" y="142851"/>
            <a:ext cx="2385654" cy="3357587"/>
          </a:xfrm>
          <a:prstGeom prst="rect">
            <a:avLst/>
          </a:prstGeom>
          <a:ln w="28575">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2857488" y="5715016"/>
            <a:ext cx="3071834" cy="646331"/>
          </a:xfrm>
          <a:prstGeom prst="rect">
            <a:avLst/>
          </a:prstGeom>
          <a:noFill/>
        </p:spPr>
        <p:txBody>
          <a:bodyPr wrap="square" rtlCol="0">
            <a:spAutoFit/>
          </a:bodyPr>
          <a:lstStyle/>
          <a:p>
            <a:pPr algn="ctr"/>
            <a:r>
              <a:rPr lang="ru-RU" i="1" dirty="0" err="1" smtClean="0"/>
              <a:t>Кармен</a:t>
            </a:r>
            <a:r>
              <a:rPr lang="ru-RU" i="1" dirty="0" smtClean="0"/>
              <a:t> – Ирина Архипова, </a:t>
            </a:r>
            <a:r>
              <a:rPr lang="ru-RU" i="1" dirty="0" err="1" smtClean="0"/>
              <a:t>Хозе</a:t>
            </a:r>
            <a:r>
              <a:rPr lang="ru-RU" i="1" dirty="0" smtClean="0"/>
              <a:t> – Марио </a:t>
            </a:r>
            <a:r>
              <a:rPr lang="ru-RU" i="1" dirty="0" err="1" smtClean="0"/>
              <a:t>Дель</a:t>
            </a:r>
            <a:r>
              <a:rPr lang="ru-RU" i="1" dirty="0" smtClean="0"/>
              <a:t> Монако</a:t>
            </a:r>
            <a:endParaRPr lang="ru-RU" i="1" dirty="0"/>
          </a:p>
        </p:txBody>
      </p:sp>
      <p:sp>
        <p:nvSpPr>
          <p:cNvPr id="5" name="TextBox 4"/>
          <p:cNvSpPr txBox="1"/>
          <p:nvPr/>
        </p:nvSpPr>
        <p:spPr>
          <a:xfrm>
            <a:off x="4357686" y="928670"/>
            <a:ext cx="4286280" cy="4524315"/>
          </a:xfrm>
          <a:prstGeom prst="rect">
            <a:avLst/>
          </a:prstGeom>
          <a:noFill/>
        </p:spPr>
        <p:txBody>
          <a:bodyPr wrap="square" rtlCol="0">
            <a:spAutoFit/>
          </a:bodyPr>
          <a:lstStyle/>
          <a:p>
            <a:pPr algn="ctr"/>
            <a:r>
              <a:rPr lang="ru-RU" dirty="0" smtClean="0"/>
              <a:t>Из партий, которые пела Ирина Константиновна Архипова на сцене Свердловского театра оперы и балета в 1954-1956 годах, она особенно любила </a:t>
            </a:r>
            <a:r>
              <a:rPr lang="ru-RU" dirty="0" err="1" smtClean="0"/>
              <a:t>Кармен</a:t>
            </a:r>
            <a:r>
              <a:rPr lang="ru-RU" dirty="0" smtClean="0"/>
              <a:t>. После ее дебюта публика сразу поняла, что от этой певицы можно ждать много. Голос, помноженный на яркую внешность и колоссальную работоспособность, давал впечатляющий результат. У Ирины Архиповой было роскошное, исключительно выразительное меццо-сопрано. На свердловской сцене она спела Любашу в «Царская невесте», Полину в «Пиковой даме», </a:t>
            </a:r>
            <a:r>
              <a:rPr lang="ru-RU" dirty="0" err="1" smtClean="0"/>
              <a:t>Амнеис</a:t>
            </a:r>
            <a:r>
              <a:rPr lang="ru-RU" dirty="0" smtClean="0"/>
              <a:t> в «Аиде» и </a:t>
            </a:r>
            <a:r>
              <a:rPr lang="ru-RU" dirty="0" smtClean="0"/>
              <a:t>другие партии.</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17.JPG"/>
          <p:cNvPicPr>
            <a:picLocks noChangeAspect="1"/>
          </p:cNvPicPr>
          <p:nvPr/>
        </p:nvPicPr>
        <p:blipFill>
          <a:blip r:embed="rId2" cstate="email"/>
          <a:srcRect/>
          <a:stretch>
            <a:fillRect/>
          </a:stretch>
        </p:blipFill>
        <p:spPr>
          <a:xfrm>
            <a:off x="428596" y="642918"/>
            <a:ext cx="4500594" cy="3000396"/>
          </a:xfrm>
          <a:prstGeom prst="rect">
            <a:avLst/>
          </a:prstGeom>
          <a:ln w="762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857224" y="4071942"/>
            <a:ext cx="3500462" cy="646331"/>
          </a:xfrm>
          <a:prstGeom prst="rect">
            <a:avLst/>
          </a:prstGeom>
          <a:noFill/>
        </p:spPr>
        <p:txBody>
          <a:bodyPr wrap="square" rtlCol="0">
            <a:spAutoFit/>
          </a:bodyPr>
          <a:lstStyle/>
          <a:p>
            <a:pPr algn="ctr"/>
            <a:r>
              <a:rPr lang="ru-RU" i="1" dirty="0" smtClean="0"/>
              <a:t>Борис </a:t>
            </a:r>
            <a:r>
              <a:rPr lang="ru-RU" i="1" dirty="0" err="1" smtClean="0"/>
              <a:t>Штоколов</a:t>
            </a:r>
            <a:r>
              <a:rPr lang="ru-RU" i="1" dirty="0" smtClean="0"/>
              <a:t> – Борис Годунов </a:t>
            </a:r>
          </a:p>
          <a:p>
            <a:pPr algn="ctr"/>
            <a:r>
              <a:rPr lang="ru-RU" i="1" dirty="0" smtClean="0"/>
              <a:t>и  Мефистофель («Фауст»)</a:t>
            </a:r>
            <a:endParaRPr lang="ru-RU" i="1" dirty="0"/>
          </a:p>
        </p:txBody>
      </p:sp>
      <p:sp>
        <p:nvSpPr>
          <p:cNvPr id="4" name="TextBox 3"/>
          <p:cNvSpPr txBox="1"/>
          <p:nvPr/>
        </p:nvSpPr>
        <p:spPr>
          <a:xfrm>
            <a:off x="5643570" y="714356"/>
            <a:ext cx="2857520" cy="5355312"/>
          </a:xfrm>
          <a:prstGeom prst="rect">
            <a:avLst/>
          </a:prstGeom>
          <a:noFill/>
        </p:spPr>
        <p:txBody>
          <a:bodyPr wrap="square" rtlCol="0">
            <a:spAutoFit/>
          </a:bodyPr>
          <a:lstStyle/>
          <a:p>
            <a:pPr algn="ctr"/>
            <a:r>
              <a:rPr lang="ru-RU" dirty="0" smtClean="0"/>
              <a:t>В Свердловский оперный театр Борис </a:t>
            </a:r>
            <a:r>
              <a:rPr lang="ru-RU" dirty="0" err="1" smtClean="0"/>
              <a:t>Штоколов</a:t>
            </a:r>
            <a:r>
              <a:rPr lang="ru-RU" dirty="0" smtClean="0"/>
              <a:t> пришел еще студентом Уральской консерватории. Он выходил на сцену в 1951-1959 годах и оставил о себе память большой работой, ставшей финалом его «уральского периода», - спел партию Бориса Годунова. Его удивительный </a:t>
            </a:r>
            <a:r>
              <a:rPr lang="ru-RU" dirty="0" smtClean="0"/>
              <a:t>голос, </a:t>
            </a:r>
            <a:r>
              <a:rPr lang="ru-RU" dirty="0" smtClean="0"/>
              <a:t>бархатный, «</a:t>
            </a:r>
            <a:r>
              <a:rPr lang="ru-RU" dirty="0" err="1" smtClean="0"/>
              <a:t>шаляпинского</a:t>
            </a:r>
            <a:r>
              <a:rPr lang="ru-RU" dirty="0" smtClean="0"/>
              <a:t>» </a:t>
            </a:r>
            <a:r>
              <a:rPr lang="ru-RU" dirty="0" smtClean="0"/>
              <a:t>тембра, </a:t>
            </a:r>
            <a:r>
              <a:rPr lang="ru-RU" dirty="0" smtClean="0"/>
              <a:t>вызывал восторг публики. </a:t>
            </a:r>
            <a:r>
              <a:rPr lang="ru-RU" dirty="0" err="1" smtClean="0"/>
              <a:t>Штоколов</a:t>
            </a:r>
            <a:r>
              <a:rPr lang="ru-RU" dirty="0" smtClean="0"/>
              <a:t> часто пел </a:t>
            </a:r>
            <a:r>
              <a:rPr lang="ru-RU" dirty="0" err="1" smtClean="0"/>
              <a:t>шаляпинский</a:t>
            </a:r>
            <a:r>
              <a:rPr lang="ru-RU" dirty="0" smtClean="0"/>
              <a:t> репертуар, гордился сходством с великим артистом.</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03.JPG"/>
          <p:cNvPicPr>
            <a:picLocks noChangeAspect="1"/>
          </p:cNvPicPr>
          <p:nvPr/>
        </p:nvPicPr>
        <p:blipFill>
          <a:blip r:embed="rId2" cstate="email"/>
          <a:srcRect r="-471"/>
          <a:stretch>
            <a:fillRect/>
          </a:stretch>
        </p:blipFill>
        <p:spPr>
          <a:xfrm>
            <a:off x="500034" y="357166"/>
            <a:ext cx="2857520" cy="1643074"/>
          </a:xfrm>
          <a:prstGeom prst="rect">
            <a:avLst/>
          </a:prstGeom>
          <a:ln>
            <a:solidFill>
              <a:srgbClr val="00B0F0"/>
            </a:solidFill>
          </a:ln>
          <a:effectLst>
            <a:outerShdw blurRad="292100" dist="139700" dir="2700000" algn="tl" rotWithShape="0">
              <a:srgbClr val="333333">
                <a:alpha val="65000"/>
              </a:srgbClr>
            </a:outerShdw>
          </a:effectLst>
        </p:spPr>
      </p:pic>
      <p:pic>
        <p:nvPicPr>
          <p:cNvPr id="3" name="Рисунок 2" descr="Алябьев0004.JPG"/>
          <p:cNvPicPr>
            <a:picLocks noChangeAspect="1"/>
          </p:cNvPicPr>
          <p:nvPr/>
        </p:nvPicPr>
        <p:blipFill>
          <a:blip r:embed="rId3" cstate="email"/>
          <a:stretch>
            <a:fillRect/>
          </a:stretch>
        </p:blipFill>
        <p:spPr>
          <a:xfrm>
            <a:off x="785786" y="1857364"/>
            <a:ext cx="2857520" cy="4040857"/>
          </a:xfrm>
          <a:prstGeom prst="rect">
            <a:avLst/>
          </a:prstGeom>
          <a:ln>
            <a:solidFill>
              <a:srgbClr val="00B0F0"/>
            </a:solidFill>
          </a:ln>
          <a:effectLst>
            <a:outerShdw blurRad="292100" dist="139700" dir="2700000" algn="tl" rotWithShape="0">
              <a:srgbClr val="333333">
                <a:alpha val="65000"/>
              </a:srgbClr>
            </a:outerShdw>
          </a:effectLst>
        </p:spPr>
      </p:pic>
      <p:sp>
        <p:nvSpPr>
          <p:cNvPr id="8193" name="Rectangle 1"/>
          <p:cNvSpPr>
            <a:spLocks noChangeArrowheads="1"/>
          </p:cNvSpPr>
          <p:nvPr/>
        </p:nvSpPr>
        <p:spPr bwMode="auto">
          <a:xfrm>
            <a:off x="4143372" y="571480"/>
            <a:ext cx="450059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45433F"/>
                </a:solidFill>
                <a:effectLst/>
                <a:ea typeface="Times New Roman" pitchFamily="18" charset="0"/>
                <a:cs typeface="Tahoma" pitchFamily="34" charset="0"/>
              </a:rPr>
              <a:t>Пик восторгов екатеринбургской публики был связан сначала с именем талантливого дирижера Евгения Колобова, а затем с творческим тандемом дирижера Евгения Бражника и режиссера Александра </a:t>
            </a:r>
            <a:r>
              <a:rPr kumimoji="0" lang="ru-RU" b="0" i="0" u="none" strike="noStrike" cap="none" normalizeH="0" baseline="0" dirty="0" err="1" smtClean="0">
                <a:ln>
                  <a:noFill/>
                </a:ln>
                <a:solidFill>
                  <a:srgbClr val="45433F"/>
                </a:solidFill>
                <a:effectLst/>
                <a:ea typeface="Times New Roman" pitchFamily="18" charset="0"/>
                <a:cs typeface="Tahoma" pitchFamily="34" charset="0"/>
              </a:rPr>
              <a:t>Тителя</a:t>
            </a:r>
            <a:r>
              <a:rPr kumimoji="0" lang="ru-RU" b="0" i="0" u="none" strike="noStrike" cap="none" normalizeH="0" baseline="0" dirty="0" smtClean="0">
                <a:ln>
                  <a:noFill/>
                </a:ln>
                <a:solidFill>
                  <a:srgbClr val="45433F"/>
                </a:solidFill>
                <a:effectLst/>
                <a:ea typeface="Times New Roman" pitchFamily="18" charset="0"/>
                <a:cs typeface="Tahoma" pitchFamily="34" charset="0"/>
              </a:rPr>
              <a:t>. Евгений Колобов в Екатеринбургском театре провел самые счастливые годы своей биографии, годы, насыщенные подлинным творчеством</a:t>
            </a:r>
            <a:r>
              <a:rPr kumimoji="0" lang="ru-RU" b="0" i="0" u="none" strike="noStrike" cap="none" normalizeH="0" baseline="0" dirty="0" smtClean="0">
                <a:ln>
                  <a:noFill/>
                </a:ln>
                <a:solidFill>
                  <a:srgbClr val="45433F"/>
                </a:solidFill>
                <a:effectLst/>
                <a:ea typeface="Times New Roman" pitchFamily="18" charset="0"/>
                <a:cs typeface="Tahoma" pitchFamily="34" charset="0"/>
              </a:rPr>
              <a:t>. Его </a:t>
            </a:r>
            <a:r>
              <a:rPr kumimoji="0" lang="ru-RU" b="0" i="0" u="none" strike="noStrike" cap="none" normalizeH="0" baseline="0" dirty="0" smtClean="0">
                <a:ln>
                  <a:noFill/>
                </a:ln>
                <a:solidFill>
                  <a:srgbClr val="45433F"/>
                </a:solidFill>
                <a:effectLst/>
                <a:ea typeface="Times New Roman" pitchFamily="18" charset="0"/>
                <a:cs typeface="Tahoma" pitchFamily="34" charset="0"/>
              </a:rPr>
              <a:t>постановки становились музыкальным событием. Опера Андрея Петрова «Петр I» и Джузеппе Верди «Сила судьбы» ,спектакли «Борис Годунов» Модеста Мусоргского,«Сказки Гофмана» Жака Оффенбаха были </a:t>
            </a:r>
            <a:r>
              <a:rPr kumimoji="0" lang="ru-RU" b="0" i="0" u="none" strike="noStrike" cap="none" normalizeH="0" baseline="0" dirty="0" smtClean="0">
                <a:ln>
                  <a:noFill/>
                </a:ln>
                <a:solidFill>
                  <a:srgbClr val="45433F"/>
                </a:solidFill>
                <a:effectLst/>
                <a:ea typeface="Times New Roman" pitchFamily="18" charset="0"/>
                <a:cs typeface="Tahoma" pitchFamily="34" charset="0"/>
              </a:rPr>
              <a:t>лучшими </a:t>
            </a:r>
            <a:r>
              <a:rPr kumimoji="0" lang="ru-RU" b="0" i="0" u="none" strike="noStrike" cap="none" normalizeH="0" baseline="0" dirty="0" smtClean="0">
                <a:ln>
                  <a:noFill/>
                </a:ln>
                <a:solidFill>
                  <a:srgbClr val="45433F"/>
                </a:solidFill>
                <a:effectLst/>
                <a:ea typeface="Times New Roman" pitchFamily="18" charset="0"/>
                <a:cs typeface="Tahoma" pitchFamily="34" charset="0"/>
              </a:rPr>
              <a:t>из созданного союзом Александра </a:t>
            </a:r>
            <a:r>
              <a:rPr kumimoji="0" lang="ru-RU" b="0" i="0" u="none" strike="noStrike" cap="none" normalizeH="0" baseline="0" dirty="0" err="1" smtClean="0">
                <a:ln>
                  <a:noFill/>
                </a:ln>
                <a:solidFill>
                  <a:srgbClr val="45433F"/>
                </a:solidFill>
                <a:effectLst/>
                <a:ea typeface="Times New Roman" pitchFamily="18" charset="0"/>
                <a:cs typeface="Tahoma" pitchFamily="34" charset="0"/>
              </a:rPr>
              <a:t>Тителя</a:t>
            </a:r>
            <a:r>
              <a:rPr kumimoji="0" lang="ru-RU" b="0" i="0" u="none" strike="noStrike" cap="none" normalizeH="0" baseline="0" dirty="0" smtClean="0">
                <a:ln>
                  <a:noFill/>
                </a:ln>
                <a:solidFill>
                  <a:srgbClr val="45433F"/>
                </a:solidFill>
                <a:effectLst/>
                <a:ea typeface="Times New Roman" pitchFamily="18" charset="0"/>
                <a:cs typeface="Tahoma" pitchFamily="34" charset="0"/>
              </a:rPr>
              <a:t> и Евгения Бражника. Они закрепили на многие годы термин «свердловский феномен».</a:t>
            </a:r>
            <a:endParaRPr kumimoji="0" lang="ru-RU" b="0" i="0" u="none" strike="noStrike" cap="none" normalizeH="0" baseline="0" dirty="0" smtClean="0">
              <a:ln>
                <a:noFill/>
              </a:ln>
              <a:solidFill>
                <a:schemeClr val="tx1"/>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36" cy="3139321"/>
          </a:xfrm>
          <a:prstGeom prst="rect">
            <a:avLst/>
          </a:prstGeom>
          <a:noFill/>
        </p:spPr>
        <p:txBody>
          <a:bodyPr wrap="square" rtlCol="0">
            <a:spAutoFit/>
          </a:bodyPr>
          <a:lstStyle/>
          <a:p>
            <a:pPr algn="ctr"/>
            <a:r>
              <a:rPr lang="ru-RU" dirty="0" smtClean="0"/>
              <a:t>В истории балетной труппы было немало талантливых артистов: Нина </a:t>
            </a:r>
            <a:r>
              <a:rPr lang="ru-RU" dirty="0" err="1" smtClean="0"/>
              <a:t>Млодзинская</a:t>
            </a:r>
            <a:r>
              <a:rPr lang="ru-RU" dirty="0" smtClean="0"/>
              <a:t>, Клавдия </a:t>
            </a:r>
            <a:r>
              <a:rPr lang="ru-RU" dirty="0" err="1" smtClean="0"/>
              <a:t>Черменская</a:t>
            </a:r>
            <a:r>
              <a:rPr lang="ru-RU" dirty="0" smtClean="0"/>
              <a:t>, Маргарита </a:t>
            </a:r>
            <a:r>
              <a:rPr lang="ru-RU" dirty="0" err="1" smtClean="0"/>
              <a:t>Окатова</a:t>
            </a:r>
            <a:r>
              <a:rPr lang="ru-RU" dirty="0" smtClean="0"/>
              <a:t>, Елена </a:t>
            </a:r>
            <a:r>
              <a:rPr lang="ru-RU" dirty="0" err="1" smtClean="0"/>
              <a:t>Гускина</a:t>
            </a:r>
            <a:r>
              <a:rPr lang="ru-RU" dirty="0" smtClean="0"/>
              <a:t>, Нина </a:t>
            </a:r>
            <a:r>
              <a:rPr lang="ru-RU" dirty="0" err="1" smtClean="0"/>
              <a:t>Меновщикова</a:t>
            </a:r>
            <a:r>
              <a:rPr lang="ru-RU" dirty="0" smtClean="0"/>
              <a:t>.</a:t>
            </a:r>
          </a:p>
          <a:p>
            <a:pPr algn="ctr"/>
            <a:r>
              <a:rPr lang="ru-RU" dirty="0" smtClean="0"/>
              <a:t>Балерина Клавдия Григорьевна </a:t>
            </a:r>
            <a:r>
              <a:rPr lang="ru-RU" dirty="0" err="1" smtClean="0"/>
              <a:t>Черменская</a:t>
            </a:r>
            <a:r>
              <a:rPr lang="ru-RU" dirty="0" smtClean="0"/>
              <a:t> властвовала на сцене Свердловского театра на протяжении почти двух десятилетий. «Эпоха </a:t>
            </a:r>
            <a:r>
              <a:rPr lang="ru-RU" dirty="0" err="1" smtClean="0"/>
              <a:t>Черменской</a:t>
            </a:r>
            <a:r>
              <a:rPr lang="ru-RU" dirty="0" smtClean="0"/>
              <a:t>» началась в 1944 году, а завершилась в 1964, когда балерина перешла на работу педагога-репетитора. Лучшим ее созданием бала Одетта-Одиллия в «Лебедином озере». Для балерины контрастное различие этих образов было творческим счастьем, возможностью показать себя, высечь искру из столкновения доброго и злого начал. Высокое мастерство помогало </a:t>
            </a:r>
            <a:r>
              <a:rPr lang="ru-RU" dirty="0" err="1" smtClean="0"/>
              <a:t>Черменской</a:t>
            </a:r>
            <a:r>
              <a:rPr lang="ru-RU" dirty="0" smtClean="0"/>
              <a:t> рисовать самые разные образы, воплощать разные стили и эстетические варианты: </a:t>
            </a:r>
            <a:r>
              <a:rPr lang="ru-RU" dirty="0" err="1" smtClean="0"/>
              <a:t>Китри</a:t>
            </a:r>
            <a:r>
              <a:rPr lang="ru-RU" dirty="0" smtClean="0"/>
              <a:t> в «Дон Кихоте», </a:t>
            </a:r>
            <a:r>
              <a:rPr lang="ru-RU" dirty="0" err="1" smtClean="0"/>
              <a:t>Эсмеральда</a:t>
            </a:r>
            <a:r>
              <a:rPr lang="ru-RU" dirty="0" smtClean="0"/>
              <a:t>, </a:t>
            </a:r>
            <a:r>
              <a:rPr lang="ru-RU" dirty="0" err="1" smtClean="0"/>
              <a:t>Лауренсия</a:t>
            </a:r>
            <a:r>
              <a:rPr lang="ru-RU" dirty="0" smtClean="0"/>
              <a:t>, </a:t>
            </a:r>
            <a:r>
              <a:rPr lang="ru-RU" dirty="0" err="1" smtClean="0"/>
              <a:t>Доврская</a:t>
            </a:r>
            <a:r>
              <a:rPr lang="ru-RU" dirty="0" smtClean="0"/>
              <a:t> дева в «Пер </a:t>
            </a:r>
            <a:r>
              <a:rPr lang="ru-RU" dirty="0" err="1" smtClean="0"/>
              <a:t>Гюнте</a:t>
            </a:r>
            <a:r>
              <a:rPr lang="ru-RU" dirty="0" smtClean="0"/>
              <a:t>», </a:t>
            </a:r>
            <a:r>
              <a:rPr lang="ru-RU" dirty="0" err="1" smtClean="0"/>
              <a:t>Медора</a:t>
            </a:r>
            <a:r>
              <a:rPr lang="ru-RU" dirty="0" smtClean="0"/>
              <a:t> в «Корсаре» </a:t>
            </a:r>
            <a:r>
              <a:rPr lang="ru-RU" dirty="0" err="1" smtClean="0"/>
              <a:t>Адана</a:t>
            </a:r>
            <a:r>
              <a:rPr lang="ru-RU" dirty="0" smtClean="0"/>
              <a:t>.</a:t>
            </a:r>
            <a:endParaRPr lang="ru-RU" dirty="0"/>
          </a:p>
        </p:txBody>
      </p:sp>
      <p:pic>
        <p:nvPicPr>
          <p:cNvPr id="4" name="Рисунок 3" descr="14702_280 (1).jpg"/>
          <p:cNvPicPr>
            <a:picLocks noChangeAspect="1"/>
          </p:cNvPicPr>
          <p:nvPr/>
        </p:nvPicPr>
        <p:blipFill>
          <a:blip r:embed="rId2"/>
          <a:stretch>
            <a:fillRect/>
          </a:stretch>
        </p:blipFill>
        <p:spPr>
          <a:xfrm>
            <a:off x="1142976" y="3643314"/>
            <a:ext cx="4071966" cy="2719492"/>
          </a:xfrm>
          <a:prstGeom prst="rect">
            <a:avLst/>
          </a:prstGeom>
          <a:ln>
            <a:solidFill>
              <a:srgbClr val="00B0F0"/>
            </a:solidFill>
          </a:ln>
          <a:effectLst>
            <a:outerShdw blurRad="292100" dist="139700" dir="2700000" algn="tl" rotWithShape="0">
              <a:srgbClr val="333333">
                <a:alpha val="65000"/>
              </a:srgbClr>
            </a:outerShdw>
          </a:effectLst>
        </p:spPr>
      </p:pic>
      <p:sp>
        <p:nvSpPr>
          <p:cNvPr id="5" name="TextBox 4"/>
          <p:cNvSpPr txBox="1"/>
          <p:nvPr/>
        </p:nvSpPr>
        <p:spPr>
          <a:xfrm>
            <a:off x="5286380" y="5500702"/>
            <a:ext cx="2786082" cy="646331"/>
          </a:xfrm>
          <a:prstGeom prst="rect">
            <a:avLst/>
          </a:prstGeom>
          <a:noFill/>
        </p:spPr>
        <p:txBody>
          <a:bodyPr wrap="square" rtlCol="0">
            <a:spAutoFit/>
          </a:bodyPr>
          <a:lstStyle/>
          <a:p>
            <a:pPr algn="ctr"/>
            <a:r>
              <a:rPr lang="ru-RU" i="1" dirty="0" err="1" smtClean="0"/>
              <a:t>Медора</a:t>
            </a:r>
            <a:r>
              <a:rPr lang="ru-RU" i="1" dirty="0" smtClean="0"/>
              <a:t> – Клавдия </a:t>
            </a:r>
            <a:r>
              <a:rPr lang="ru-RU" i="1" dirty="0" err="1" smtClean="0"/>
              <a:t>Черменская</a:t>
            </a:r>
            <a:r>
              <a:rPr lang="ru-RU" i="1" dirty="0" smtClean="0"/>
              <a:t> («Корсар»)</a:t>
            </a:r>
            <a:endParaRPr lang="ru-RU"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14290"/>
            <a:ext cx="8358246" cy="2031325"/>
          </a:xfrm>
          <a:prstGeom prst="rect">
            <a:avLst/>
          </a:prstGeom>
          <a:noFill/>
        </p:spPr>
        <p:txBody>
          <a:bodyPr wrap="square" rtlCol="0">
            <a:spAutoFit/>
          </a:bodyPr>
          <a:lstStyle/>
          <a:p>
            <a:pPr algn="ctr"/>
            <a:r>
              <a:rPr lang="ru-RU" dirty="0" smtClean="0"/>
              <a:t>Нина </a:t>
            </a:r>
            <a:r>
              <a:rPr lang="ru-RU" dirty="0" err="1" smtClean="0"/>
              <a:t>Меновщикова</a:t>
            </a:r>
            <a:r>
              <a:rPr lang="ru-RU" dirty="0" smtClean="0"/>
              <a:t> начала работу в Свердловском театре в 1956 году. </a:t>
            </a:r>
            <a:r>
              <a:rPr lang="ru-RU" dirty="0" err="1" smtClean="0"/>
              <a:t>Меновщиковой</a:t>
            </a:r>
            <a:r>
              <a:rPr lang="ru-RU" dirty="0" smtClean="0"/>
              <a:t> довелось пережить самые бурные проявления зрительского восторга. Всю свою творческую жизнь </a:t>
            </a:r>
            <a:r>
              <a:rPr lang="ru-RU" dirty="0" err="1" smtClean="0"/>
              <a:t>Меновщикова</a:t>
            </a:r>
            <a:r>
              <a:rPr lang="ru-RU" dirty="0" smtClean="0"/>
              <a:t> оставалась верной хранительницей традиций классического танца, русского балета ленинградской школы, на которую опиралось обучение в Пермском хореографическом училище. После окончания балетной карьеры  (1979-1982 годы) свердловская прима работала педагогом-консультантом в Финской национальной опере.</a:t>
            </a:r>
            <a:endParaRPr lang="ru-RU" dirty="0"/>
          </a:p>
        </p:txBody>
      </p:sp>
      <p:pic>
        <p:nvPicPr>
          <p:cNvPr id="4" name="Рисунок 3" descr="Алябьев0018.JPG"/>
          <p:cNvPicPr>
            <a:picLocks noChangeAspect="1"/>
          </p:cNvPicPr>
          <p:nvPr/>
        </p:nvPicPr>
        <p:blipFill>
          <a:blip r:embed="rId2" cstate="email"/>
          <a:srcRect/>
          <a:stretch>
            <a:fillRect/>
          </a:stretch>
        </p:blipFill>
        <p:spPr>
          <a:xfrm>
            <a:off x="4214810" y="2571744"/>
            <a:ext cx="2357454" cy="3495537"/>
          </a:xfrm>
          <a:prstGeom prst="rect">
            <a:avLst/>
          </a:prstGeom>
          <a:ln>
            <a:solidFill>
              <a:schemeClr val="bg1"/>
            </a:solidFill>
          </a:ln>
          <a:effectLst>
            <a:outerShdw blurRad="292100" dist="139700" dir="2700000" algn="tl" rotWithShape="0">
              <a:srgbClr val="333333">
                <a:alpha val="65000"/>
              </a:srgbClr>
            </a:outerShdw>
          </a:effectLst>
        </p:spPr>
      </p:pic>
      <p:sp>
        <p:nvSpPr>
          <p:cNvPr id="5" name="Прямоугольник 4"/>
          <p:cNvSpPr/>
          <p:nvPr/>
        </p:nvSpPr>
        <p:spPr>
          <a:xfrm>
            <a:off x="6643702" y="5143512"/>
            <a:ext cx="2500298" cy="1477328"/>
          </a:xfrm>
          <a:prstGeom prst="rect">
            <a:avLst/>
          </a:prstGeom>
        </p:spPr>
        <p:txBody>
          <a:bodyPr wrap="square">
            <a:spAutoFit/>
          </a:bodyPr>
          <a:lstStyle/>
          <a:p>
            <a:pPr algn="ctr"/>
            <a:r>
              <a:rPr lang="ru-RU" i="1" dirty="0" smtClean="0"/>
              <a:t>Лиза – Нина </a:t>
            </a:r>
            <a:r>
              <a:rPr lang="ru-RU" i="1" dirty="0" err="1" smtClean="0"/>
              <a:t>Меновщикова</a:t>
            </a:r>
            <a:r>
              <a:rPr lang="ru-RU" i="1" dirty="0" smtClean="0"/>
              <a:t>, </a:t>
            </a:r>
          </a:p>
          <a:p>
            <a:pPr algn="ctr"/>
            <a:r>
              <a:rPr lang="ru-RU" i="1" dirty="0" smtClean="0"/>
              <a:t>Колен- Юрий Супрунов </a:t>
            </a:r>
          </a:p>
          <a:p>
            <a:pPr algn="ctr"/>
            <a:r>
              <a:rPr lang="ru-RU" i="1" dirty="0" smtClean="0"/>
              <a:t>(«Тщетная предосторожность»)</a:t>
            </a:r>
            <a:endParaRPr lang="ru-RU" i="1" dirty="0"/>
          </a:p>
        </p:txBody>
      </p:sp>
      <p:pic>
        <p:nvPicPr>
          <p:cNvPr id="6" name="Рисунок 5" descr="Алябьев0018.JPG"/>
          <p:cNvPicPr>
            <a:picLocks noChangeAspect="1"/>
          </p:cNvPicPr>
          <p:nvPr/>
        </p:nvPicPr>
        <p:blipFill>
          <a:blip r:embed="rId3" cstate="email"/>
          <a:srcRect/>
          <a:stretch>
            <a:fillRect/>
          </a:stretch>
        </p:blipFill>
        <p:spPr>
          <a:xfrm>
            <a:off x="1785918" y="2571744"/>
            <a:ext cx="2357454" cy="3495536"/>
          </a:xfrm>
          <a:prstGeom prst="rect">
            <a:avLst/>
          </a:prstGeom>
          <a:ln>
            <a:solidFill>
              <a:schemeClr val="bg1"/>
            </a:solidFill>
          </a:ln>
          <a:effectLst>
            <a:outerShdw blurRad="292100" dist="139700" dir="2700000" algn="tl" rotWithShape="0">
              <a:srgbClr val="333333">
                <a:alpha val="65000"/>
              </a:srgbClr>
            </a:outerShdw>
          </a:effectLst>
        </p:spPr>
      </p:pic>
      <p:sp>
        <p:nvSpPr>
          <p:cNvPr id="7" name="Прямоугольник 6"/>
          <p:cNvSpPr/>
          <p:nvPr/>
        </p:nvSpPr>
        <p:spPr>
          <a:xfrm>
            <a:off x="142844" y="4643446"/>
            <a:ext cx="1714512" cy="1477328"/>
          </a:xfrm>
          <a:prstGeom prst="rect">
            <a:avLst/>
          </a:prstGeom>
        </p:spPr>
        <p:txBody>
          <a:bodyPr wrap="square">
            <a:spAutoFit/>
          </a:bodyPr>
          <a:lstStyle/>
          <a:p>
            <a:pPr algn="ctr"/>
            <a:r>
              <a:rPr lang="ru-RU" i="1" dirty="0" smtClean="0"/>
              <a:t>Никия –Нина </a:t>
            </a:r>
            <a:r>
              <a:rPr lang="ru-RU" i="1" dirty="0" err="1" smtClean="0"/>
              <a:t>Меновщикова</a:t>
            </a:r>
            <a:r>
              <a:rPr lang="ru-RU" i="1" dirty="0" smtClean="0"/>
              <a:t>, </a:t>
            </a:r>
          </a:p>
          <a:p>
            <a:pPr algn="ctr"/>
            <a:r>
              <a:rPr lang="ru-RU" i="1" dirty="0" smtClean="0"/>
              <a:t>Раб –Вячеслав </a:t>
            </a:r>
            <a:r>
              <a:rPr lang="ru-RU" i="1" dirty="0" err="1" smtClean="0"/>
              <a:t>Наумкин</a:t>
            </a:r>
            <a:r>
              <a:rPr lang="ru-RU" i="1" dirty="0" smtClean="0"/>
              <a:t> («Баядерка»)</a:t>
            </a:r>
            <a:endParaRPr lang="ru-RU"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9124" y="357166"/>
            <a:ext cx="3714776" cy="5355312"/>
          </a:xfrm>
          <a:prstGeom prst="rect">
            <a:avLst/>
          </a:prstGeom>
          <a:noFill/>
        </p:spPr>
        <p:txBody>
          <a:bodyPr wrap="square" rtlCol="0">
            <a:spAutoFit/>
          </a:bodyPr>
          <a:lstStyle/>
          <a:p>
            <a:pPr algn="ctr"/>
            <a:r>
              <a:rPr lang="ru-RU" dirty="0" smtClean="0"/>
              <a:t>Театр оперы и балета в Екатеринбурге – один из старейших в России. Свой первый сезон он открыл в 1912 году. На Дровяной площади (сейчас Площадь Парижской коммуны) было построено здание Нового городского театра (зрительный зал на 1200 мест) на месте деревянного цирка.  Городской театр построен на народные деньги по проекту архитектора В.Н.Семенова по типу известных Венского и Одесского оперных театров. Театр открылся оперой М.И.Глинки «Жизнь за царя». Постановкой «Волшебной флейты» </a:t>
            </a:r>
            <a:r>
              <a:rPr lang="ru-RU" dirty="0" err="1" smtClean="0"/>
              <a:t>Р.Дриго</a:t>
            </a:r>
            <a:r>
              <a:rPr lang="ru-RU" dirty="0" smtClean="0"/>
              <a:t> в 1914 году началась летопись балета.</a:t>
            </a:r>
            <a:endParaRPr lang="ru-RU" dirty="0"/>
          </a:p>
        </p:txBody>
      </p:sp>
      <p:pic>
        <p:nvPicPr>
          <p:cNvPr id="7" name="Рисунок 6" descr="Алябьев0008.JPG"/>
          <p:cNvPicPr>
            <a:picLocks noChangeAspect="1"/>
          </p:cNvPicPr>
          <p:nvPr/>
        </p:nvPicPr>
        <p:blipFill>
          <a:blip r:embed="rId2" cstate="email"/>
          <a:stretch>
            <a:fillRect/>
          </a:stretch>
        </p:blipFill>
        <p:spPr>
          <a:xfrm>
            <a:off x="642910" y="928670"/>
            <a:ext cx="3438365" cy="4071966"/>
          </a:xfrm>
          <a:prstGeom prst="rect">
            <a:avLst/>
          </a:prstGeom>
          <a:ln>
            <a:solidFill>
              <a:srgbClr val="00B0F0"/>
            </a:solid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19.JPG"/>
          <p:cNvPicPr>
            <a:picLocks noChangeAspect="1"/>
          </p:cNvPicPr>
          <p:nvPr/>
        </p:nvPicPr>
        <p:blipFill>
          <a:blip r:embed="rId2" cstate="email"/>
          <a:srcRect/>
          <a:stretch>
            <a:fillRect/>
          </a:stretch>
        </p:blipFill>
        <p:spPr>
          <a:xfrm>
            <a:off x="3286116" y="357166"/>
            <a:ext cx="5357850" cy="3643338"/>
          </a:xfrm>
          <a:prstGeom prst="rect">
            <a:avLst/>
          </a:prstGeom>
          <a:ln w="76200">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428596" y="4643446"/>
            <a:ext cx="8286808" cy="1754326"/>
          </a:xfrm>
          <a:prstGeom prst="rect">
            <a:avLst/>
          </a:prstGeom>
          <a:noFill/>
        </p:spPr>
        <p:txBody>
          <a:bodyPr wrap="square" rtlCol="0">
            <a:spAutoFit/>
          </a:bodyPr>
          <a:lstStyle/>
          <a:p>
            <a:pPr algn="ctr"/>
            <a:r>
              <a:rPr lang="ru-RU" dirty="0" smtClean="0"/>
              <a:t>«Дирижер Евгений Колобов – дар богов. Единственный в своем роде. Он не был исполнителем. Он был творцом. И музыку творил каждый вечер новую – свою. Это были его Глинка, его Верди, его Беллини…»</a:t>
            </a:r>
          </a:p>
          <a:p>
            <a:pPr algn="r"/>
            <a:endParaRPr lang="ru-RU" dirty="0" smtClean="0"/>
          </a:p>
          <a:p>
            <a:pPr algn="r"/>
            <a:r>
              <a:rPr lang="ru-RU" dirty="0" smtClean="0"/>
              <a:t> </a:t>
            </a:r>
            <a:r>
              <a:rPr lang="ru-RU" i="1" dirty="0" smtClean="0"/>
              <a:t>Музыкальный критик Валерий Кичигин. </a:t>
            </a:r>
          </a:p>
          <a:p>
            <a:pPr algn="r"/>
            <a:r>
              <a:rPr lang="ru-RU" i="1" dirty="0" smtClean="0"/>
              <a:t>Газета «Культура», 2006 </a:t>
            </a:r>
            <a:r>
              <a:rPr lang="ru-RU" i="1" smtClean="0"/>
              <a:t>г. </a:t>
            </a:r>
            <a:r>
              <a:rPr lang="ru-RU" i="1" dirty="0" smtClean="0"/>
              <a:t>№ 8.</a:t>
            </a:r>
            <a:endParaRPr lang="ru-RU" i="1" dirty="0"/>
          </a:p>
        </p:txBody>
      </p:sp>
      <p:sp>
        <p:nvSpPr>
          <p:cNvPr id="5" name="TextBox 4"/>
          <p:cNvSpPr txBox="1"/>
          <p:nvPr/>
        </p:nvSpPr>
        <p:spPr>
          <a:xfrm>
            <a:off x="428596" y="1142984"/>
            <a:ext cx="2500330" cy="2308324"/>
          </a:xfrm>
          <a:prstGeom prst="rect">
            <a:avLst/>
          </a:prstGeom>
          <a:noFill/>
        </p:spPr>
        <p:txBody>
          <a:bodyPr wrap="square" rtlCol="0">
            <a:spAutoFit/>
          </a:bodyPr>
          <a:lstStyle/>
          <a:p>
            <a:pPr algn="ctr"/>
            <a:r>
              <a:rPr lang="ru-RU" i="1" dirty="0" smtClean="0"/>
              <a:t>Художник Н.В.Ситников, режиссер В.А.Каждан, дирижёр Е.В.Колобов, солист оперы Н.Н.Голышев. Премьера оперы «Травиата», 1975 г.</a:t>
            </a:r>
            <a:endParaRPr lang="ru-RU"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14290"/>
            <a:ext cx="821537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dirty="0" smtClean="0">
                <a:solidFill>
                  <a:srgbClr val="000000"/>
                </a:solidFill>
                <a:ea typeface="Times New Roman" pitchFamily="18" charset="0"/>
                <a:cs typeface="Arial" pitchFamily="34" charset="0"/>
              </a:rPr>
              <a:t>Театр дважды удостаивался Государственной премии СССР: в </a:t>
            </a:r>
            <a:r>
              <a:rPr lang="ru-RU" dirty="0" smtClean="0">
                <a:ea typeface="Times New Roman" pitchFamily="18" charset="0"/>
                <a:cs typeface="Arial" pitchFamily="34" charset="0"/>
              </a:rPr>
              <a:t>1946 </a:t>
            </a:r>
            <a:r>
              <a:rPr lang="ru-RU" dirty="0" smtClean="0">
                <a:ea typeface="Times New Roman" pitchFamily="18" charset="0"/>
                <a:cs typeface="Arial" pitchFamily="34" charset="0"/>
              </a:rPr>
              <a:t>году –  </a:t>
            </a:r>
            <a:r>
              <a:rPr lang="ru-RU" dirty="0" smtClean="0">
                <a:solidFill>
                  <a:srgbClr val="000000"/>
                </a:solidFill>
                <a:ea typeface="Times New Roman" pitchFamily="18" charset="0"/>
                <a:cs typeface="Arial" pitchFamily="34" charset="0"/>
              </a:rPr>
              <a:t>за </a:t>
            </a:r>
            <a:r>
              <a:rPr lang="ru-RU" dirty="0" smtClean="0">
                <a:solidFill>
                  <a:srgbClr val="000000"/>
                </a:solidFill>
                <a:ea typeface="Times New Roman" pitchFamily="18" charset="0"/>
                <a:cs typeface="Arial" pitchFamily="34" charset="0"/>
              </a:rPr>
              <a:t>постановку оперы «Отелло» </a:t>
            </a:r>
            <a:r>
              <a:rPr lang="ru-RU" dirty="0" smtClean="0">
                <a:ea typeface="Times New Roman" pitchFamily="18" charset="0"/>
                <a:cs typeface="Arial" pitchFamily="34" charset="0"/>
              </a:rPr>
              <a:t>и в 1987 году </a:t>
            </a:r>
            <a:r>
              <a:rPr lang="ru-RU" dirty="0" smtClean="0">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за сценическое рождение оперы В. </a:t>
            </a:r>
            <a:r>
              <a:rPr lang="ru-RU" dirty="0" err="1" smtClean="0">
                <a:solidFill>
                  <a:srgbClr val="000000"/>
                </a:solidFill>
                <a:ea typeface="Times New Roman" pitchFamily="18" charset="0"/>
                <a:cs typeface="Arial" pitchFamily="34" charset="0"/>
              </a:rPr>
              <a:t>Кобекина</a:t>
            </a:r>
            <a:r>
              <a:rPr lang="ru-RU" dirty="0" smtClean="0">
                <a:solidFill>
                  <a:srgbClr val="000000"/>
                </a:solidFill>
                <a:ea typeface="Times New Roman" pitchFamily="18" charset="0"/>
                <a:cs typeface="Arial" pitchFamily="34" charset="0"/>
              </a:rPr>
              <a:t> «Пророк». В 1966 </a:t>
            </a:r>
            <a:r>
              <a:rPr lang="ru-RU" dirty="0" smtClean="0">
                <a:solidFill>
                  <a:srgbClr val="000000"/>
                </a:solidFill>
                <a:ea typeface="Times New Roman" pitchFamily="18" charset="0"/>
                <a:cs typeface="Arial" pitchFamily="34" charset="0"/>
              </a:rPr>
              <a:t>году театру было </a:t>
            </a:r>
            <a:r>
              <a:rPr lang="ru-RU" dirty="0" smtClean="0">
                <a:solidFill>
                  <a:srgbClr val="000000"/>
                </a:solidFill>
                <a:ea typeface="Times New Roman" pitchFamily="18" charset="0"/>
                <a:cs typeface="Arial" pitchFamily="34" charset="0"/>
              </a:rPr>
              <a:t>присвоено звание </a:t>
            </a:r>
            <a:r>
              <a:rPr lang="ru-RU" dirty="0" smtClean="0">
                <a:solidFill>
                  <a:srgbClr val="000000"/>
                </a:solidFill>
                <a:ea typeface="Times New Roman" pitchFamily="18" charset="0"/>
                <a:cs typeface="Arial" pitchFamily="34" charset="0"/>
              </a:rPr>
              <a:t>Академического</a:t>
            </a:r>
            <a:r>
              <a:rPr lang="ru-RU" dirty="0" smtClean="0">
                <a:solidFill>
                  <a:srgbClr val="000000"/>
                </a:solidFill>
                <a:ea typeface="Times New Roman" pitchFamily="18" charset="0"/>
                <a:cs typeface="Arial" pitchFamily="34" charset="0"/>
              </a:rPr>
              <a:t>. В советский период гастрольные маршруты труппы </a:t>
            </a:r>
            <a:r>
              <a:rPr lang="ru-RU" dirty="0" smtClean="0">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более ста городов СССР, участие во многих театральных фестивалях, в том числе и за рубежом</a:t>
            </a:r>
            <a:r>
              <a:rPr lang="ru-RU" dirty="0" smtClean="0">
                <a:solidFill>
                  <a:srgbClr val="000000"/>
                </a:solidFill>
                <a:ea typeface="Times New Roman" pitchFamily="18" charset="0"/>
                <a:cs typeface="Arial" pitchFamily="34" charset="0"/>
              </a:rPr>
              <a:t>. </a:t>
            </a:r>
            <a:r>
              <a:rPr kumimoji="0" lang="ru-RU" b="0" i="0" u="none" strike="noStrike" cap="none" normalizeH="0" baseline="0" dirty="0" smtClean="0">
                <a:ln>
                  <a:noFill/>
                </a:ln>
                <a:solidFill>
                  <a:srgbClr val="000000"/>
                </a:solidFill>
                <a:effectLst/>
                <a:ea typeface="Times New Roman" pitchFamily="18" charset="0"/>
                <a:cs typeface="Arial" pitchFamily="34" charset="0"/>
              </a:rPr>
              <a:t>В </a:t>
            </a:r>
            <a:r>
              <a:rPr kumimoji="0" lang="ru-RU" b="0" i="0" u="none" strike="noStrike" cap="none" normalizeH="0" baseline="0" dirty="0" smtClean="0">
                <a:ln>
                  <a:noFill/>
                </a:ln>
                <a:solidFill>
                  <a:srgbClr val="000000"/>
                </a:solidFill>
                <a:effectLst/>
                <a:ea typeface="Times New Roman" pitchFamily="18" charset="0"/>
                <a:cs typeface="Arial" pitchFamily="34" charset="0"/>
              </a:rPr>
              <a:t>1990-е годы театр переживал кризис. В </a:t>
            </a:r>
            <a:r>
              <a:rPr kumimoji="0" lang="ru-RU" b="0" i="0" u="none" strike="noStrike" cap="none" normalizeH="0" baseline="0" dirty="0" smtClean="0">
                <a:ln>
                  <a:noFill/>
                </a:ln>
                <a:effectLst/>
                <a:ea typeface="Times New Roman" pitchFamily="18" charset="0"/>
                <a:cs typeface="Arial" pitchFamily="34" charset="0"/>
              </a:rPr>
              <a:t>2006 году</a:t>
            </a:r>
            <a:r>
              <a:rPr lang="ru-RU" dirty="0" smtClean="0">
                <a:ea typeface="Times New Roman" pitchFamily="18" charset="0"/>
                <a:cs typeface="Arial" pitchFamily="34" charset="0"/>
              </a:rPr>
              <a:t> </a:t>
            </a:r>
            <a:r>
              <a:rPr kumimoji="0" lang="ru-RU" b="0" i="0" u="none" strike="noStrike" cap="none" normalizeH="0" baseline="0" dirty="0" smtClean="0">
                <a:ln>
                  <a:noFill/>
                </a:ln>
                <a:solidFill>
                  <a:srgbClr val="000000"/>
                </a:solidFill>
                <a:effectLst/>
                <a:ea typeface="Times New Roman" pitchFamily="18" charset="0"/>
                <a:cs typeface="Arial" pitchFamily="34" charset="0"/>
              </a:rPr>
              <a:t>с приходом нового директора театр получил второе рождение.</a:t>
            </a:r>
            <a:endParaRPr kumimoji="0" lang="ru-RU" b="0" i="0" u="none" strike="noStrike" cap="none" normalizeH="0" baseline="0" dirty="0" smtClean="0">
              <a:ln>
                <a:noFill/>
              </a:ln>
              <a:solidFill>
                <a:schemeClr val="tx1"/>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Times New Roman" pitchFamily="18" charset="0"/>
                <a:cs typeface="Arial" pitchFamily="34" charset="0"/>
              </a:rPr>
              <a:t>Оркестр театра — профессиональный коллектив, в состав которого входят заслуженные артисты России, лауреаты Всероссийских и Международных конкурсов. У театра сложились культурные связи и творческие контакты с Италией, Германией, США, Англией, Кореей и др. На его сцене часто выступают именитые гастролеры, проходят международные музыкальные фестивали.</a:t>
            </a:r>
            <a:endParaRPr kumimoji="0" lang="ru-RU" b="0" i="0" u="none" strike="noStrike" cap="none" normalizeH="0" baseline="0" dirty="0" smtClean="0">
              <a:ln>
                <a:noFill/>
              </a:ln>
              <a:solidFill>
                <a:schemeClr val="tx1"/>
              </a:solidFill>
              <a:effectLst/>
            </a:endParaRPr>
          </a:p>
        </p:txBody>
      </p:sp>
      <p:pic>
        <p:nvPicPr>
          <p:cNvPr id="3" name="Рисунок 2" descr="Алябьев0006.JPG"/>
          <p:cNvPicPr>
            <a:picLocks noChangeAspect="1"/>
          </p:cNvPicPr>
          <p:nvPr/>
        </p:nvPicPr>
        <p:blipFill>
          <a:blip r:embed="rId2" cstate="email"/>
          <a:srcRect/>
          <a:stretch>
            <a:fillRect/>
          </a:stretch>
        </p:blipFill>
        <p:spPr>
          <a:xfrm>
            <a:off x="2148573" y="3929066"/>
            <a:ext cx="1923361" cy="2786082"/>
          </a:xfrm>
          <a:prstGeom prst="rect">
            <a:avLst/>
          </a:prstGeom>
          <a:ln>
            <a:solidFill>
              <a:srgbClr val="00B0F0"/>
            </a:solidFill>
          </a:ln>
          <a:effectLst>
            <a:outerShdw blurRad="292100" dist="139700" dir="2700000" algn="tl" rotWithShape="0">
              <a:srgbClr val="333333">
                <a:alpha val="65000"/>
              </a:srgbClr>
            </a:outerShdw>
          </a:effectLst>
        </p:spPr>
      </p:pic>
      <p:pic>
        <p:nvPicPr>
          <p:cNvPr id="4" name="Рисунок 3" descr="Алябьев0004.JPG"/>
          <p:cNvPicPr>
            <a:picLocks noChangeAspect="1"/>
          </p:cNvPicPr>
          <p:nvPr/>
        </p:nvPicPr>
        <p:blipFill>
          <a:blip r:embed="rId3" cstate="email"/>
          <a:stretch>
            <a:fillRect/>
          </a:stretch>
        </p:blipFill>
        <p:spPr>
          <a:xfrm>
            <a:off x="4357686" y="3929066"/>
            <a:ext cx="2012889" cy="2746646"/>
          </a:xfrm>
          <a:prstGeom prst="rect">
            <a:avLst/>
          </a:prstGeom>
          <a:ln>
            <a:solidFill>
              <a:srgbClr val="00B0F0"/>
            </a:solid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20.JPG"/>
          <p:cNvPicPr>
            <a:picLocks noChangeAspect="1"/>
          </p:cNvPicPr>
          <p:nvPr/>
        </p:nvPicPr>
        <p:blipFill>
          <a:blip r:embed="rId2" cstate="email"/>
          <a:srcRect/>
          <a:stretch>
            <a:fillRect/>
          </a:stretch>
        </p:blipFill>
        <p:spPr>
          <a:xfrm>
            <a:off x="428596" y="357166"/>
            <a:ext cx="6007489" cy="2786082"/>
          </a:xfrm>
          <a:prstGeom prst="rect">
            <a:avLst/>
          </a:prstGeom>
          <a:ln>
            <a:solidFill>
              <a:srgbClr val="00B0F0"/>
            </a:solidFill>
          </a:ln>
          <a:effectLst>
            <a:outerShdw blurRad="292100" dist="139700" dir="2700000" algn="tl" rotWithShape="0">
              <a:srgbClr val="333333">
                <a:alpha val="65000"/>
              </a:srgbClr>
            </a:outerShdw>
          </a:effectLst>
        </p:spPr>
      </p:pic>
      <p:sp>
        <p:nvSpPr>
          <p:cNvPr id="3" name="TextBox 2"/>
          <p:cNvSpPr txBox="1"/>
          <p:nvPr/>
        </p:nvSpPr>
        <p:spPr>
          <a:xfrm>
            <a:off x="357158" y="3357562"/>
            <a:ext cx="2643206" cy="923330"/>
          </a:xfrm>
          <a:prstGeom prst="rect">
            <a:avLst/>
          </a:prstGeom>
          <a:noFill/>
        </p:spPr>
        <p:txBody>
          <a:bodyPr wrap="square" rtlCol="0">
            <a:spAutoFit/>
          </a:bodyPr>
          <a:lstStyle/>
          <a:p>
            <a:pPr algn="ctr"/>
            <a:r>
              <a:rPr lang="ru-RU" i="1" dirty="0" smtClean="0"/>
              <a:t>Сцена из оперы «Борис Годунов», 2012 г.</a:t>
            </a:r>
            <a:br>
              <a:rPr lang="ru-RU" i="1" dirty="0" smtClean="0"/>
            </a:br>
            <a:r>
              <a:rPr lang="ru-RU" i="1" dirty="0" smtClean="0"/>
              <a:t>Режиссер </a:t>
            </a:r>
            <a:r>
              <a:rPr lang="ru-RU" i="1" dirty="0" err="1" smtClean="0"/>
              <a:t>А.Титель</a:t>
            </a:r>
            <a:r>
              <a:rPr lang="ru-RU" i="1" dirty="0" smtClean="0"/>
              <a:t>.</a:t>
            </a:r>
            <a:endParaRPr lang="ru-RU" i="1" dirty="0"/>
          </a:p>
        </p:txBody>
      </p:sp>
      <p:sp>
        <p:nvSpPr>
          <p:cNvPr id="4" name="TextBox 3"/>
          <p:cNvSpPr txBox="1"/>
          <p:nvPr/>
        </p:nvSpPr>
        <p:spPr>
          <a:xfrm>
            <a:off x="6215074" y="5643578"/>
            <a:ext cx="2643206" cy="646331"/>
          </a:xfrm>
          <a:prstGeom prst="rect">
            <a:avLst/>
          </a:prstGeom>
          <a:noFill/>
        </p:spPr>
        <p:txBody>
          <a:bodyPr wrap="square" rtlCol="0">
            <a:spAutoFit/>
          </a:bodyPr>
          <a:lstStyle/>
          <a:p>
            <a:pPr algn="ctr"/>
            <a:r>
              <a:rPr lang="ru-RU" i="1" dirty="0" smtClean="0"/>
              <a:t>Борис Годунов – </a:t>
            </a:r>
          </a:p>
          <a:p>
            <a:pPr algn="ctr"/>
            <a:r>
              <a:rPr lang="ru-RU" i="1" dirty="0" smtClean="0"/>
              <a:t>Алексей Тихомиров.</a:t>
            </a:r>
            <a:endParaRPr lang="ru-RU" i="1" dirty="0"/>
          </a:p>
        </p:txBody>
      </p:sp>
      <p:pic>
        <p:nvPicPr>
          <p:cNvPr id="5" name="Рисунок 4" descr="Алябьев0020.JPG"/>
          <p:cNvPicPr>
            <a:picLocks noChangeAspect="1"/>
          </p:cNvPicPr>
          <p:nvPr/>
        </p:nvPicPr>
        <p:blipFill>
          <a:blip r:embed="rId3" cstate="email"/>
          <a:srcRect/>
          <a:stretch>
            <a:fillRect/>
          </a:stretch>
        </p:blipFill>
        <p:spPr>
          <a:xfrm>
            <a:off x="6643702" y="3357562"/>
            <a:ext cx="1714512" cy="1928826"/>
          </a:xfrm>
          <a:prstGeom prst="rect">
            <a:avLst/>
          </a:prstGeom>
          <a:ln>
            <a:solidFill>
              <a:srgbClr val="00B0F0"/>
            </a:solid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21.JPG"/>
          <p:cNvPicPr>
            <a:picLocks noChangeAspect="1"/>
          </p:cNvPicPr>
          <p:nvPr/>
        </p:nvPicPr>
        <p:blipFill>
          <a:blip r:embed="rId2" cstate="email"/>
          <a:srcRect/>
          <a:stretch>
            <a:fillRect/>
          </a:stretch>
        </p:blipFill>
        <p:spPr>
          <a:xfrm>
            <a:off x="500034" y="357166"/>
            <a:ext cx="4750627" cy="2500330"/>
          </a:xfrm>
          <a:prstGeom prst="rect">
            <a:avLst/>
          </a:prstGeom>
          <a:ln>
            <a:solidFill>
              <a:srgbClr val="00B0F0"/>
            </a:solidFill>
          </a:ln>
          <a:effectLst>
            <a:outerShdw blurRad="292100" dist="139700" dir="2700000" algn="tl" rotWithShape="0">
              <a:srgbClr val="333333">
                <a:alpha val="65000"/>
              </a:srgbClr>
            </a:outerShdw>
          </a:effectLst>
        </p:spPr>
      </p:pic>
      <p:sp>
        <p:nvSpPr>
          <p:cNvPr id="3" name="TextBox 2"/>
          <p:cNvSpPr txBox="1"/>
          <p:nvPr/>
        </p:nvSpPr>
        <p:spPr>
          <a:xfrm>
            <a:off x="5429256" y="1000108"/>
            <a:ext cx="3429024" cy="1200329"/>
          </a:xfrm>
          <a:prstGeom prst="rect">
            <a:avLst/>
          </a:prstGeom>
          <a:noFill/>
        </p:spPr>
        <p:txBody>
          <a:bodyPr wrap="square" rtlCol="0">
            <a:spAutoFit/>
          </a:bodyPr>
          <a:lstStyle/>
          <a:p>
            <a:pPr algn="ctr"/>
            <a:r>
              <a:rPr lang="ru-RU" i="1" dirty="0" smtClean="0"/>
              <a:t>Сцена из балета «Вариации Сальери» (Вечер одноактных балетов), 2013 г. Хореограф В.Самодуров</a:t>
            </a:r>
            <a:endParaRPr lang="ru-RU" i="1" dirty="0"/>
          </a:p>
        </p:txBody>
      </p:sp>
      <p:sp>
        <p:nvSpPr>
          <p:cNvPr id="4" name="TextBox 3"/>
          <p:cNvSpPr txBox="1"/>
          <p:nvPr/>
        </p:nvSpPr>
        <p:spPr>
          <a:xfrm>
            <a:off x="1000100" y="5286388"/>
            <a:ext cx="3143272" cy="923330"/>
          </a:xfrm>
          <a:prstGeom prst="rect">
            <a:avLst/>
          </a:prstGeom>
          <a:noFill/>
        </p:spPr>
        <p:txBody>
          <a:bodyPr wrap="square" rtlCol="0">
            <a:spAutoFit/>
          </a:bodyPr>
          <a:lstStyle/>
          <a:p>
            <a:pPr algn="ctr"/>
            <a:r>
              <a:rPr lang="ru-RU" i="1" dirty="0" smtClean="0"/>
              <a:t>Сцена из балета «Пахита». Хореография М.Петипа, балетмейстер </a:t>
            </a:r>
            <a:r>
              <a:rPr lang="ru-RU" i="1" dirty="0" err="1" smtClean="0"/>
              <a:t>В.Мухамедов</a:t>
            </a:r>
            <a:endParaRPr lang="ru-RU" i="1" dirty="0"/>
          </a:p>
        </p:txBody>
      </p:sp>
      <p:pic>
        <p:nvPicPr>
          <p:cNvPr id="5" name="Рисунок 4" descr="Алябьев0021.JPG"/>
          <p:cNvPicPr>
            <a:picLocks noChangeAspect="1"/>
          </p:cNvPicPr>
          <p:nvPr/>
        </p:nvPicPr>
        <p:blipFill>
          <a:blip r:embed="rId3" cstate="email"/>
          <a:srcRect r="-820"/>
          <a:stretch>
            <a:fillRect/>
          </a:stretch>
        </p:blipFill>
        <p:spPr>
          <a:xfrm>
            <a:off x="4643438" y="3357562"/>
            <a:ext cx="3786214" cy="2974882"/>
          </a:xfrm>
          <a:prstGeom prst="rect">
            <a:avLst/>
          </a:prstGeom>
          <a:ln>
            <a:solidFill>
              <a:srgbClr val="00B0F0"/>
            </a:solid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7929618" cy="2585323"/>
          </a:xfrm>
          <a:prstGeom prst="rect">
            <a:avLst/>
          </a:prstGeom>
          <a:noFill/>
        </p:spPr>
        <p:txBody>
          <a:bodyPr wrap="square" rtlCol="0">
            <a:spAutoFit/>
          </a:bodyPr>
          <a:lstStyle/>
          <a:p>
            <a:pPr algn="ctr"/>
            <a:r>
              <a:rPr lang="ru-RU" dirty="0" smtClean="0"/>
              <a:t>Сложности переходного времени с начала 1990-х годов сполна испытал на себе театр. Они до конца не изжиты. Но сделан важный шаг вперед. Директор театра Андрей Шишкин и его команда сумели вернуть зрителя в театр. Уже не первый сезон главным дирижером является молодой талантливый дирижер большого театра Павел </a:t>
            </a:r>
            <a:r>
              <a:rPr lang="ru-RU" dirty="0" err="1" smtClean="0"/>
              <a:t>Клиничев</a:t>
            </a:r>
            <a:r>
              <a:rPr lang="ru-RU" dirty="0" smtClean="0"/>
              <a:t>. Сотрудничество с уральцами он ознаменовал постановкой оперы Сергея Прокофьева «Любовь к трем апельсинам», подарившей театру премию «Золотая маска». Театр все шире распахнут в мир. Не раз он выезжал со своими спектаклями в Европу, Азию.  А каким будет завтрашний день театра? </a:t>
            </a:r>
            <a:endParaRPr lang="ru-RU" dirty="0"/>
          </a:p>
        </p:txBody>
      </p:sp>
      <p:pic>
        <p:nvPicPr>
          <p:cNvPr id="3" name="Рисунок 2" descr="Алябьев0001.JPG"/>
          <p:cNvPicPr>
            <a:picLocks noChangeAspect="1"/>
          </p:cNvPicPr>
          <p:nvPr/>
        </p:nvPicPr>
        <p:blipFill>
          <a:blip r:embed="rId2" cstate="email"/>
          <a:srcRect/>
          <a:stretch>
            <a:fillRect/>
          </a:stretch>
        </p:blipFill>
        <p:spPr>
          <a:xfrm>
            <a:off x="1214414" y="3286124"/>
            <a:ext cx="5143536" cy="3150416"/>
          </a:xfrm>
          <a:prstGeom prst="rect">
            <a:avLst/>
          </a:prstGeom>
          <a:ln>
            <a:solidFill>
              <a:srgbClr val="00B0F0"/>
            </a:solidFill>
          </a:ln>
          <a:effectLst>
            <a:outerShdw blurRad="292100" dist="139700" dir="2700000" algn="tl" rotWithShape="0">
              <a:srgbClr val="333333">
                <a:alpha val="65000"/>
              </a:srgbClr>
            </a:outerShdw>
          </a:effectLst>
        </p:spPr>
      </p:pic>
      <p:sp>
        <p:nvSpPr>
          <p:cNvPr id="4" name="TextBox 3"/>
          <p:cNvSpPr txBox="1"/>
          <p:nvPr/>
        </p:nvSpPr>
        <p:spPr>
          <a:xfrm>
            <a:off x="7072330" y="4572008"/>
            <a:ext cx="1857388" cy="923330"/>
          </a:xfrm>
          <a:prstGeom prst="rect">
            <a:avLst/>
          </a:prstGeom>
          <a:noFill/>
        </p:spPr>
        <p:txBody>
          <a:bodyPr wrap="square" rtlCol="0">
            <a:spAutoFit/>
          </a:bodyPr>
          <a:lstStyle/>
          <a:p>
            <a:r>
              <a:rPr lang="ru-RU" dirty="0" smtClean="0"/>
              <a:t>Сцены из оперы Россини «Граф Ори», 2012 год.</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86050" y="357166"/>
            <a:ext cx="585788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Список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использованной литературы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Ковина</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 Юбилей – дело тонкое [Текст] / Е.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Ковина</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Театральный сезон. – 2009. - № 12. – С.12-13.</a:t>
            </a: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Курлапов</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 И. Созвездие мастеров екатеринбургской оперы [Текст] / Н. И.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Курлапов</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Екатеринбург: издательство «Дорога», 1999. – 104 с.</a:t>
            </a: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Матафонова</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Ю. Голоса из ХХ века [Текст] / Ю.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Матафонова</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Екатеринбург : Сократ, 2014. – 190 с.</a:t>
            </a: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Мугинштейн</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 В движении истории [Текст] / М.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Мугинштейн</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Советская музыка. – 1986. - № 2. – С. 80-84.</a:t>
            </a: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Савинов, Н. Победы высокого творческого напряжения [Текст] / Н. Савинов // Музыкальная жизнь. – 1979. - № 22. – С. 7-9.</a:t>
            </a:r>
            <a:endParaRPr kumimoji="0" lang="ru-RU"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Свердловский государственный театр оперы и балета им. А. В. Луначарского [Текст] / сост.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М.Кадушевич</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М. :  Советская Россия,  1962.  – 60 с.</a:t>
            </a:r>
            <a:endParaRPr kumimoji="0" lang="ru-RU" b="0" i="0" u="none" strike="noStrike" cap="none" normalizeH="0" baseline="0" dirty="0" smtClean="0">
              <a:ln>
                <a:noFill/>
              </a:ln>
              <a:solidFill>
                <a:schemeClr val="tx1"/>
              </a:solidFill>
              <a:effectLst/>
              <a:latin typeface="Arial" pitchFamily="34" charset="0"/>
            </a:endParaRPr>
          </a:p>
        </p:txBody>
      </p:sp>
      <p:pic>
        <p:nvPicPr>
          <p:cNvPr id="3" name="Рисунок 2" descr="Алябьев0018.JPG"/>
          <p:cNvPicPr>
            <a:picLocks noChangeAspect="1"/>
          </p:cNvPicPr>
          <p:nvPr/>
        </p:nvPicPr>
        <p:blipFill>
          <a:blip r:embed="rId2" cstate="email"/>
          <a:srcRect/>
          <a:stretch>
            <a:fillRect/>
          </a:stretch>
        </p:blipFill>
        <p:spPr>
          <a:xfrm>
            <a:off x="285720" y="1785926"/>
            <a:ext cx="2222515" cy="2500330"/>
          </a:xfrm>
          <a:prstGeom prst="rect">
            <a:avLst/>
          </a:prstGeom>
          <a:ln>
            <a:solidFill>
              <a:schemeClr val="accent2">
                <a:lumMod val="60000"/>
                <a:lumOff val="40000"/>
              </a:schemeClr>
            </a:solid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10.JPG"/>
          <p:cNvPicPr>
            <a:picLocks noChangeAspect="1"/>
          </p:cNvPicPr>
          <p:nvPr/>
        </p:nvPicPr>
        <p:blipFill>
          <a:blip r:embed="rId2" cstate="email"/>
          <a:srcRect/>
          <a:stretch>
            <a:fillRect/>
          </a:stretch>
        </p:blipFill>
        <p:spPr>
          <a:xfrm>
            <a:off x="785786" y="3127662"/>
            <a:ext cx="3643338" cy="3444610"/>
          </a:xfrm>
          <a:prstGeom prst="rect">
            <a:avLst/>
          </a:prstGeom>
          <a:ln>
            <a:solidFill>
              <a:srgbClr val="00B0F0"/>
            </a:solidFill>
          </a:ln>
          <a:effectLst>
            <a:outerShdw blurRad="292100" dist="139700" dir="2700000" algn="tl" rotWithShape="0">
              <a:srgbClr val="333333">
                <a:alpha val="65000"/>
              </a:srgbClr>
            </a:outerShdw>
          </a:effectLst>
        </p:spPr>
      </p:pic>
      <p:pic>
        <p:nvPicPr>
          <p:cNvPr id="3" name="Рисунок 2" descr="Алябьев0010.JPG"/>
          <p:cNvPicPr>
            <a:picLocks noChangeAspect="1"/>
          </p:cNvPicPr>
          <p:nvPr/>
        </p:nvPicPr>
        <p:blipFill>
          <a:blip r:embed="rId3" cstate="email"/>
          <a:srcRect/>
          <a:stretch>
            <a:fillRect/>
          </a:stretch>
        </p:blipFill>
        <p:spPr>
          <a:xfrm>
            <a:off x="6215074" y="1643050"/>
            <a:ext cx="1785950" cy="2643207"/>
          </a:xfrm>
          <a:prstGeom prst="rect">
            <a:avLst/>
          </a:prstGeom>
          <a:ln>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5214942" y="5857892"/>
            <a:ext cx="3643338" cy="369332"/>
          </a:xfrm>
          <a:prstGeom prst="rect">
            <a:avLst/>
          </a:prstGeom>
          <a:noFill/>
        </p:spPr>
        <p:txBody>
          <a:bodyPr wrap="square" rtlCol="0">
            <a:spAutoFit/>
          </a:bodyPr>
          <a:lstStyle/>
          <a:p>
            <a:r>
              <a:rPr lang="ru-RU" i="1" dirty="0" smtClean="0"/>
              <a:t>Эскизы проекта нового театра</a:t>
            </a:r>
            <a:endParaRPr lang="ru-RU" i="1" dirty="0"/>
          </a:p>
        </p:txBody>
      </p:sp>
      <p:sp>
        <p:nvSpPr>
          <p:cNvPr id="5" name="TextBox 4"/>
          <p:cNvSpPr txBox="1"/>
          <p:nvPr/>
        </p:nvSpPr>
        <p:spPr>
          <a:xfrm>
            <a:off x="5429256" y="642918"/>
            <a:ext cx="3071834" cy="923330"/>
          </a:xfrm>
          <a:prstGeom prst="rect">
            <a:avLst/>
          </a:prstGeom>
          <a:noFill/>
        </p:spPr>
        <p:txBody>
          <a:bodyPr wrap="square" rtlCol="0">
            <a:spAutoFit/>
          </a:bodyPr>
          <a:lstStyle/>
          <a:p>
            <a:pPr algn="ctr"/>
            <a:r>
              <a:rPr lang="ru-RU" i="1" dirty="0" smtClean="0"/>
              <a:t>Архитектор В.Н.Семенов, автор проекта театра «Светлана»</a:t>
            </a:r>
            <a:endParaRPr lang="ru-RU" i="1" dirty="0"/>
          </a:p>
        </p:txBody>
      </p:sp>
      <p:sp>
        <p:nvSpPr>
          <p:cNvPr id="6" name="TextBox 5"/>
          <p:cNvSpPr txBox="1"/>
          <p:nvPr/>
        </p:nvSpPr>
        <p:spPr>
          <a:xfrm>
            <a:off x="571472" y="571480"/>
            <a:ext cx="4643470" cy="2031325"/>
          </a:xfrm>
          <a:prstGeom prst="rect">
            <a:avLst/>
          </a:prstGeom>
          <a:noFill/>
        </p:spPr>
        <p:txBody>
          <a:bodyPr wrap="square" rtlCol="0">
            <a:spAutoFit/>
          </a:bodyPr>
          <a:lstStyle/>
          <a:p>
            <a:pPr algn="ctr"/>
            <a:r>
              <a:rPr lang="ru-RU" dirty="0" smtClean="0"/>
              <a:t>Вопрос об открытии профессионального театра в Екатеринбурге обсуждался начиная с 1902 года. Из 21 проекта, представленного на конкурс, был выбран один – проект «Светлана» инженера их Пятигорска В.Н.Семенова. Строительство театра смогли начать лишь в 1910 году.</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85728"/>
            <a:ext cx="85011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t>Здание театра.</a:t>
            </a:r>
          </a:p>
          <a:p>
            <a:pPr algn="ctr"/>
            <a:r>
              <a:rPr lang="ru-RU" dirty="0" smtClean="0"/>
              <a:t>Фасад театра выходил на Главный проспект (ныне – проспект Ленина). Центральный выступ, акцентирующий вход, декорирован нарядными балконами с балюстрадами, лепными украшениями, аттиком, завершенным в центре скульптурной группой из трех муз. Все фасадные плоскости также декорированы многочисленными лепными деталями: розетками, растительными орнаментами, скульптурными барельефами. Венчающая часть здания украшена балюстрадами с изящными башенками. Театр неоднократно менялся, в 1981-82 проведена существенная реконструкция здания, завершившаяся к 26 декабря 1982.</a:t>
            </a:r>
          </a:p>
          <a:p>
            <a:pPr algn="ctr"/>
            <a:r>
              <a:rPr lang="ru-RU" dirty="0" smtClean="0"/>
              <a:t> </a:t>
            </a:r>
            <a:endParaRPr lang="ru-RU" dirty="0"/>
          </a:p>
        </p:txBody>
      </p:sp>
      <p:pic>
        <p:nvPicPr>
          <p:cNvPr id="3" name="Рисунок 2" descr="Алябьев0005.JPG"/>
          <p:cNvPicPr>
            <a:picLocks noChangeAspect="1"/>
          </p:cNvPicPr>
          <p:nvPr/>
        </p:nvPicPr>
        <p:blipFill>
          <a:blip r:embed="rId2" cstate="email"/>
          <a:srcRect/>
          <a:stretch>
            <a:fillRect/>
          </a:stretch>
        </p:blipFill>
        <p:spPr>
          <a:xfrm>
            <a:off x="1142976" y="3286124"/>
            <a:ext cx="6858048" cy="2286016"/>
          </a:xfrm>
          <a:prstGeom prst="rect">
            <a:avLst/>
          </a:prstGeom>
          <a:ln w="76200">
            <a:solidFill>
              <a:schemeClr val="bg1"/>
            </a:solidFill>
          </a:ln>
        </p:spPr>
      </p:pic>
      <p:sp>
        <p:nvSpPr>
          <p:cNvPr id="4" name="TextBox 3"/>
          <p:cNvSpPr txBox="1"/>
          <p:nvPr/>
        </p:nvSpPr>
        <p:spPr>
          <a:xfrm>
            <a:off x="1643042" y="5786454"/>
            <a:ext cx="5929354" cy="646331"/>
          </a:xfrm>
          <a:prstGeom prst="rect">
            <a:avLst/>
          </a:prstGeom>
          <a:noFill/>
        </p:spPr>
        <p:txBody>
          <a:bodyPr wrap="square" rtlCol="0">
            <a:spAutoFit/>
          </a:bodyPr>
          <a:lstStyle/>
          <a:p>
            <a:pPr algn="ctr"/>
            <a:r>
              <a:rPr lang="ru-RU" i="1" dirty="0" smtClean="0"/>
              <a:t>Музы на фасаде театра: Талия, Мельпомена, Терпсихора. Балконы театра. Фрагменты фриза</a:t>
            </a:r>
            <a:endParaRPr lang="ru-RU"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Алябьев0009.JPG"/>
          <p:cNvPicPr>
            <a:picLocks noChangeAspect="1"/>
          </p:cNvPicPr>
          <p:nvPr/>
        </p:nvPicPr>
        <p:blipFill>
          <a:blip r:embed="rId2" cstate="email"/>
          <a:srcRect/>
          <a:stretch>
            <a:fillRect/>
          </a:stretch>
        </p:blipFill>
        <p:spPr>
          <a:xfrm>
            <a:off x="1357290" y="1428736"/>
            <a:ext cx="2000264" cy="3286148"/>
          </a:xfrm>
          <a:prstGeom prst="rect">
            <a:avLst/>
          </a:prstGeom>
          <a:ln>
            <a:solidFill>
              <a:srgbClr val="00B0F0"/>
            </a:solidFill>
          </a:ln>
          <a:effectLst>
            <a:outerShdw blurRad="292100" dist="139700" dir="2700000" algn="tl" rotWithShape="0">
              <a:srgbClr val="333333">
                <a:alpha val="65000"/>
              </a:srgbClr>
            </a:outerShdw>
          </a:effectLst>
        </p:spPr>
      </p:pic>
      <p:sp>
        <p:nvSpPr>
          <p:cNvPr id="4" name="Прямоугольник 3"/>
          <p:cNvSpPr/>
          <p:nvPr/>
        </p:nvSpPr>
        <p:spPr>
          <a:xfrm>
            <a:off x="214282" y="5214950"/>
            <a:ext cx="4572000" cy="646331"/>
          </a:xfrm>
          <a:prstGeom prst="rect">
            <a:avLst/>
          </a:prstGeom>
        </p:spPr>
        <p:txBody>
          <a:bodyPr>
            <a:spAutoFit/>
          </a:bodyPr>
          <a:lstStyle/>
          <a:p>
            <a:pPr algn="ctr"/>
            <a:r>
              <a:rPr lang="ru-RU" i="1" dirty="0" smtClean="0"/>
              <a:t>Председатель первой дирекции Екатеринбургской оперы П.Ф.Давыдов</a:t>
            </a:r>
            <a:endParaRPr lang="ru-RU" i="1" dirty="0"/>
          </a:p>
        </p:txBody>
      </p:sp>
      <p:sp>
        <p:nvSpPr>
          <p:cNvPr id="6" name="TextBox 5"/>
          <p:cNvSpPr txBox="1"/>
          <p:nvPr/>
        </p:nvSpPr>
        <p:spPr>
          <a:xfrm>
            <a:off x="4643438" y="714356"/>
            <a:ext cx="4214842" cy="4801314"/>
          </a:xfrm>
          <a:prstGeom prst="rect">
            <a:avLst/>
          </a:prstGeom>
          <a:noFill/>
        </p:spPr>
        <p:txBody>
          <a:bodyPr wrap="square" rtlCol="0">
            <a:spAutoFit/>
          </a:bodyPr>
          <a:lstStyle/>
          <a:p>
            <a:pPr algn="ctr"/>
            <a:r>
              <a:rPr lang="ru-RU" dirty="0" smtClean="0"/>
              <a:t>Театральная дирекция во главе с П.Давыдовым сделала всё, чтобы создать в Екатеринбурге театр высокого уровня. Еще в мае 1912 года на заседании дирекции был утвержден репертуар сезона. В нем значились лучшие оперы русских и западноевропейских композиторов, предложенные опытным режиссёром </a:t>
            </a:r>
            <a:r>
              <a:rPr lang="ru-RU" dirty="0" err="1" smtClean="0"/>
              <a:t>А.Альтшуллером</a:t>
            </a:r>
            <a:r>
              <a:rPr lang="ru-RU" dirty="0" smtClean="0"/>
              <a:t>. За дирижерский пульт встал выходец из Италии </a:t>
            </a:r>
            <a:r>
              <a:rPr lang="ru-RU" dirty="0" err="1" smtClean="0"/>
              <a:t>Сильвио</a:t>
            </a:r>
            <a:r>
              <a:rPr lang="ru-RU" dirty="0" smtClean="0"/>
              <a:t> </a:t>
            </a:r>
            <a:r>
              <a:rPr lang="ru-RU" dirty="0" err="1" smtClean="0"/>
              <a:t>Барбини</a:t>
            </a:r>
            <a:r>
              <a:rPr lang="ru-RU" dirty="0" smtClean="0"/>
              <a:t>, имевший большой опыт работы в ряде оперных театров Европы, Южной Америки, России.</a:t>
            </a:r>
          </a:p>
          <a:p>
            <a:pPr algn="ctr"/>
            <a:r>
              <a:rPr lang="ru-RU" dirty="0" smtClean="0"/>
              <a:t>За пять месяцев первого сезона было поставлено 37 опер, состоялось 143 спектакля.</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ябьев0005.JPG"/>
          <p:cNvPicPr>
            <a:picLocks noChangeAspect="1"/>
          </p:cNvPicPr>
          <p:nvPr/>
        </p:nvPicPr>
        <p:blipFill>
          <a:blip r:embed="rId2" cstate="email"/>
          <a:srcRect l="-268"/>
          <a:stretch>
            <a:fillRect/>
          </a:stretch>
        </p:blipFill>
        <p:spPr>
          <a:xfrm>
            <a:off x="285720" y="714356"/>
            <a:ext cx="8215370" cy="3714776"/>
          </a:xfrm>
          <a:prstGeom prst="rect">
            <a:avLst/>
          </a:prstGeom>
          <a:ln w="5715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1214414" y="5072074"/>
            <a:ext cx="6357982" cy="369332"/>
          </a:xfrm>
          <a:prstGeom prst="rect">
            <a:avLst/>
          </a:prstGeom>
          <a:noFill/>
        </p:spPr>
        <p:txBody>
          <a:bodyPr wrap="square" rtlCol="0">
            <a:spAutoFit/>
          </a:bodyPr>
          <a:lstStyle/>
          <a:p>
            <a:pPr algn="ctr"/>
            <a:r>
              <a:rPr lang="ru-RU" i="1" dirty="0" smtClean="0"/>
              <a:t>Труппа первого театрального сезона 1912-1913 года.</a:t>
            </a:r>
            <a:endParaRPr lang="ru-RU"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500042"/>
            <a:ext cx="7786742" cy="2585323"/>
          </a:xfrm>
          <a:prstGeom prst="rect">
            <a:avLst/>
          </a:prstGeom>
          <a:noFill/>
        </p:spPr>
        <p:txBody>
          <a:bodyPr wrap="square" rtlCol="0">
            <a:spAutoFit/>
          </a:bodyPr>
          <a:lstStyle/>
          <a:p>
            <a:pPr algn="ctr"/>
            <a:r>
              <a:rPr lang="ru-RU" dirty="0" smtClean="0"/>
              <a:t>«Заключительный прощальный спектакль состоялся 24 февраля 1913 года – сборный, составленный из отдельных актов разных опер. Трогательно было прощание публики с артистами. Овациям и вызовам не было конца. Вызывали не только участников спектакля, но и </a:t>
            </a:r>
            <a:r>
              <a:rPr lang="ru-RU" dirty="0" smtClean="0"/>
              <a:t>не занятых </a:t>
            </a:r>
            <a:r>
              <a:rPr lang="ru-RU" dirty="0" smtClean="0"/>
              <a:t>в нем артистов. Всем артистам были сделаны ценные подарки из уральских камней. Прощание растянулось далеко за полночь. Никто не хотел расходиться». </a:t>
            </a:r>
          </a:p>
          <a:p>
            <a:pPr algn="ctr"/>
            <a:endParaRPr lang="ru-RU" dirty="0" smtClean="0"/>
          </a:p>
          <a:p>
            <a:pPr algn="r"/>
            <a:r>
              <a:rPr lang="ru-RU" i="1" dirty="0" smtClean="0"/>
              <a:t>Из воспоминаний артистки театра </a:t>
            </a:r>
          </a:p>
          <a:p>
            <a:pPr algn="r"/>
            <a:r>
              <a:rPr lang="ru-RU" i="1" dirty="0" smtClean="0"/>
              <a:t>сезона 1912-13 годов Марии Ростовской </a:t>
            </a:r>
            <a:endParaRPr lang="ru-RU" i="1" dirty="0"/>
          </a:p>
        </p:txBody>
      </p:sp>
      <p:pic>
        <p:nvPicPr>
          <p:cNvPr id="3" name="Рисунок 2" descr="Алябьев0004.JPG"/>
          <p:cNvPicPr>
            <a:picLocks noChangeAspect="1"/>
          </p:cNvPicPr>
          <p:nvPr/>
        </p:nvPicPr>
        <p:blipFill>
          <a:blip r:embed="rId2" cstate="email"/>
          <a:srcRect/>
          <a:stretch>
            <a:fillRect/>
          </a:stretch>
        </p:blipFill>
        <p:spPr>
          <a:xfrm rot="5400000">
            <a:off x="1140821" y="3288279"/>
            <a:ext cx="3004705" cy="2857520"/>
          </a:xfrm>
          <a:prstGeom prst="rect">
            <a:avLst/>
          </a:prstGeom>
          <a:ln>
            <a:solidFill>
              <a:srgbClr val="00B0F0"/>
            </a:solidFill>
          </a:ln>
          <a:effectLst>
            <a:outerShdw blurRad="292100" dist="139700" dir="2700000" algn="tl" rotWithShape="0">
              <a:srgbClr val="333333">
                <a:alpha val="65000"/>
              </a:srgbClr>
            </a:outerShdw>
          </a:effectLst>
        </p:spPr>
      </p:pic>
      <p:sp>
        <p:nvSpPr>
          <p:cNvPr id="5" name="TextBox 4"/>
          <p:cNvSpPr txBox="1"/>
          <p:nvPr/>
        </p:nvSpPr>
        <p:spPr>
          <a:xfrm>
            <a:off x="4214810" y="5572140"/>
            <a:ext cx="3429024" cy="646331"/>
          </a:xfrm>
          <a:prstGeom prst="rect">
            <a:avLst/>
          </a:prstGeom>
          <a:noFill/>
        </p:spPr>
        <p:txBody>
          <a:bodyPr wrap="square" rtlCol="0">
            <a:spAutoFit/>
          </a:bodyPr>
          <a:lstStyle/>
          <a:p>
            <a:pPr algn="ctr"/>
            <a:r>
              <a:rPr lang="ru-RU" i="1" dirty="0" smtClean="0"/>
              <a:t>Мария Ростовская – </a:t>
            </a:r>
          </a:p>
          <a:p>
            <a:pPr algn="ctr"/>
            <a:r>
              <a:rPr lang="ru-RU" i="1" dirty="0" smtClean="0"/>
              <a:t>первая солистка театра</a:t>
            </a:r>
            <a:endParaRPr lang="ru-RU"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Алябьев0001.JPG"/>
          <p:cNvPicPr>
            <a:picLocks noChangeAspect="1"/>
          </p:cNvPicPr>
          <p:nvPr/>
        </p:nvPicPr>
        <p:blipFill>
          <a:blip r:embed="rId2" cstate="email"/>
          <a:stretch>
            <a:fillRect/>
          </a:stretch>
        </p:blipFill>
        <p:spPr>
          <a:xfrm>
            <a:off x="1643042" y="3071810"/>
            <a:ext cx="2677986" cy="3571876"/>
          </a:xfrm>
          <a:prstGeom prst="rect">
            <a:avLst/>
          </a:prstGeom>
          <a:ln>
            <a:solidFill>
              <a:srgbClr val="00B0F0"/>
            </a:solidFill>
          </a:ln>
        </p:spPr>
      </p:pic>
      <p:pic>
        <p:nvPicPr>
          <p:cNvPr id="2" name="Рисунок 1" descr="Алябьев.JPG"/>
          <p:cNvPicPr>
            <a:picLocks noChangeAspect="1"/>
          </p:cNvPicPr>
          <p:nvPr/>
        </p:nvPicPr>
        <p:blipFill>
          <a:blip r:embed="rId3" cstate="email"/>
          <a:stretch>
            <a:fillRect/>
          </a:stretch>
        </p:blipFill>
        <p:spPr>
          <a:xfrm>
            <a:off x="428596" y="785794"/>
            <a:ext cx="2596671" cy="3286124"/>
          </a:xfrm>
          <a:prstGeom prst="rect">
            <a:avLst/>
          </a:prstGeom>
          <a:ln>
            <a:solidFill>
              <a:srgbClr val="00B0F0"/>
            </a:solidFill>
          </a:ln>
          <a:effectLst>
            <a:outerShdw blurRad="292100" dist="139700" dir="2700000" algn="tl" rotWithShape="0">
              <a:srgbClr val="333333">
                <a:alpha val="65000"/>
              </a:srgbClr>
            </a:outerShdw>
          </a:effectLst>
        </p:spPr>
      </p:pic>
      <p:sp>
        <p:nvSpPr>
          <p:cNvPr id="4" name="TextBox 3"/>
          <p:cNvSpPr txBox="1"/>
          <p:nvPr/>
        </p:nvSpPr>
        <p:spPr>
          <a:xfrm>
            <a:off x="4714876" y="714356"/>
            <a:ext cx="3786214" cy="4801314"/>
          </a:xfrm>
          <a:prstGeom prst="rect">
            <a:avLst/>
          </a:prstGeom>
          <a:noFill/>
        </p:spPr>
        <p:txBody>
          <a:bodyPr wrap="square" rtlCol="0">
            <a:spAutoFit/>
          </a:bodyPr>
          <a:lstStyle/>
          <a:p>
            <a:pPr algn="ctr"/>
            <a:r>
              <a:rPr lang="ru-RU" dirty="0" smtClean="0"/>
              <a:t>В течение последующих  театральных сезонов состав труппы значительно </a:t>
            </a:r>
            <a:r>
              <a:rPr lang="ru-RU" dirty="0" smtClean="0"/>
              <a:t>меняется</a:t>
            </a:r>
            <a:r>
              <a:rPr lang="ru-RU" dirty="0" smtClean="0"/>
              <a:t>, кроме того  постоянно приезжают гастролирующие труппы. Публика знакомится с новыми постановками опер, в числе которых преобладают русские оперы, имеющие большой успех. Политические события не могли не повлиять на жизнь театра: идут спектакли и концерты в пользу вдов и сирот, на нужды войны и в пользу воинов. За сезон 1917-18 годов прошло 49 опер, причем оперы патриотического характера пользовались особым вниманием публики.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714752"/>
            <a:ext cx="7786742" cy="2862322"/>
          </a:xfrm>
          <a:prstGeom prst="rect">
            <a:avLst/>
          </a:prstGeom>
        </p:spPr>
        <p:txBody>
          <a:bodyPr wrap="square">
            <a:spAutoFit/>
          </a:bodyPr>
          <a:lstStyle/>
          <a:p>
            <a:pPr algn="ctr"/>
            <a:r>
              <a:rPr lang="ru-RU" dirty="0" smtClean="0"/>
              <a:t>После Октябрьской революции театр открылся в 1919 году. Перед театром встала очень важная задача приобщения к оперному искусству нового зрителя: рабочих, крестьян, красноармейцев. В 1922 году была создана балетная труппа, первый спектакль труппы — «</a:t>
            </a:r>
            <a:r>
              <a:rPr lang="ru-RU" dirty="0" err="1" smtClean="0"/>
              <a:t>Коппелия</a:t>
            </a:r>
            <a:r>
              <a:rPr lang="ru-RU" dirty="0" smtClean="0"/>
              <a:t>» Делиба. В 1925—26 годах главным режиссёром был известный певец и оперный режиссёр Александр Иванович </a:t>
            </a:r>
            <a:r>
              <a:rPr lang="ru-RU" dirty="0" err="1" smtClean="0"/>
              <a:t>Улуханов</a:t>
            </a:r>
            <a:r>
              <a:rPr lang="ru-RU" dirty="0" smtClean="0"/>
              <a:t> — им поставлены оперы «Сказка о царе </a:t>
            </a:r>
            <a:r>
              <a:rPr lang="ru-RU" dirty="0" err="1" smtClean="0"/>
              <a:t>Салтане</a:t>
            </a:r>
            <a:r>
              <a:rPr lang="ru-RU" dirty="0" smtClean="0"/>
              <a:t>» и «Вертер». С 1931 года у театра новое название — Свердловский театр оперы и балета им. А. В. Луначарского. В 1936 году площадь перед зданием театра была благоустроена по проекту архитектора С. В. Домбровского. </a:t>
            </a:r>
            <a:endParaRPr lang="ru-RU" dirty="0"/>
          </a:p>
        </p:txBody>
      </p:sp>
      <p:pic>
        <p:nvPicPr>
          <p:cNvPr id="5" name="Рисунок 4" descr="Алябьев0013.JPG"/>
          <p:cNvPicPr>
            <a:picLocks noChangeAspect="1"/>
          </p:cNvPicPr>
          <p:nvPr/>
        </p:nvPicPr>
        <p:blipFill>
          <a:blip r:embed="rId2" cstate="email"/>
          <a:srcRect/>
          <a:stretch>
            <a:fillRect/>
          </a:stretch>
        </p:blipFill>
        <p:spPr>
          <a:xfrm>
            <a:off x="642910" y="285728"/>
            <a:ext cx="5300700" cy="3000396"/>
          </a:xfrm>
          <a:prstGeom prst="rect">
            <a:avLst/>
          </a:prstGeom>
          <a:ln>
            <a:solidFill>
              <a:srgbClr val="00B0F0"/>
            </a:solidFill>
          </a:ln>
          <a:effectLst>
            <a:outerShdw blurRad="292100" dist="139700" dir="2700000" algn="tl" rotWithShape="0">
              <a:srgbClr val="333333">
                <a:alpha val="65000"/>
              </a:srgbClr>
            </a:outerShdw>
          </a:effectLst>
        </p:spPr>
      </p:pic>
      <p:sp>
        <p:nvSpPr>
          <p:cNvPr id="6" name="Прямоугольник 5"/>
          <p:cNvSpPr/>
          <p:nvPr/>
        </p:nvSpPr>
        <p:spPr>
          <a:xfrm>
            <a:off x="6000760" y="2143116"/>
            <a:ext cx="2500330" cy="1200329"/>
          </a:xfrm>
          <a:prstGeom prst="rect">
            <a:avLst/>
          </a:prstGeom>
        </p:spPr>
        <p:txBody>
          <a:bodyPr wrap="square">
            <a:spAutoFit/>
          </a:bodyPr>
          <a:lstStyle/>
          <a:p>
            <a:pPr algn="ctr"/>
            <a:r>
              <a:rPr lang="ru-RU" i="1" dirty="0" smtClean="0"/>
              <a:t>Государственный театр оперы и балета им. А.В.Луначарского, 1937 г.</a:t>
            </a:r>
            <a:endParaRPr lang="ru-RU" i="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1743</Words>
  <PresentationFormat>Экран (4:3)</PresentationFormat>
  <Paragraphs>75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Наш театр,  мой театр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театр,  мой театр</dc:title>
  <cp:lastModifiedBy>User</cp:lastModifiedBy>
  <cp:revision>112</cp:revision>
  <dcterms:modified xsi:type="dcterms:W3CDTF">2017-06-29T06:02:56Z</dcterms:modified>
</cp:coreProperties>
</file>