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7" r:id="rId12"/>
    <p:sldId id="268" r:id="rId13"/>
    <p:sldId id="269" r:id="rId14"/>
    <p:sldId id="263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EE"/>
    <a:srgbClr val="29B3FF"/>
    <a:srgbClr val="411B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ln w="12700">
                  <a:solidFill>
                    <a:srgbClr val="411BCB"/>
                  </a:solidFill>
                  <a:prstDash val="solid"/>
                </a:ln>
                <a:solidFill>
                  <a:srgbClr val="29B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«Певец младой, </a:t>
            </a:r>
            <a:endParaRPr lang="ru-RU" sz="5400" b="1" i="1" dirty="0">
              <a:ln w="12700">
                <a:solidFill>
                  <a:srgbClr val="411BCB"/>
                </a:solidFill>
                <a:prstDash val="solid"/>
              </a:ln>
              <a:solidFill>
                <a:srgbClr val="29B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214422"/>
            <a:ext cx="62760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ln w="12700">
                  <a:solidFill>
                    <a:srgbClr val="411BCB"/>
                  </a:solidFill>
                  <a:prstDash val="solid"/>
                </a:ln>
                <a:solidFill>
                  <a:srgbClr val="29B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судьбой гонимый»</a:t>
            </a:r>
            <a:endParaRPr lang="ru-RU" sz="5400" b="1" i="1" dirty="0">
              <a:ln w="12700">
                <a:solidFill>
                  <a:srgbClr val="411BCB"/>
                </a:solidFill>
                <a:prstDash val="solid"/>
              </a:ln>
              <a:solidFill>
                <a:srgbClr val="29B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Рисунок 5" descr="video-genii-i-zlodei-uhodyashchey-epohi-alyabiev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2357430"/>
            <a:ext cx="4191029" cy="3143272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929190" y="4786322"/>
            <a:ext cx="4000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9B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ИИЦ-Научная</a:t>
            </a: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9B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 библиотека представляет виртуальную выставку к 230–</a:t>
            </a:r>
            <a:r>
              <a:rPr lang="ru-RU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9B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летию</a:t>
            </a:r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9B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 </a:t>
            </a:r>
          </a:p>
          <a:p>
            <a:pPr algn="ctr"/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9B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со дня рождения Александра </a:t>
            </a:r>
            <a:r>
              <a:rPr lang="ru-RU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9B3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Алябьева</a:t>
            </a:r>
            <a:endParaRPr lang="ru-RU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9B3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Алябьев0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28860" y="1071546"/>
            <a:ext cx="2222508" cy="3090765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Алябьев001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285728"/>
            <a:ext cx="2426400" cy="3286124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857752" y="285728"/>
            <a:ext cx="38576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 приговору суда </a:t>
            </a:r>
            <a:r>
              <a:rPr lang="ru-RU" dirty="0" err="1" smtClean="0"/>
              <a:t>Алябьев</a:t>
            </a:r>
            <a:r>
              <a:rPr lang="ru-RU" dirty="0" smtClean="0"/>
              <a:t> был лишен всех чинов, званий и наград и сослан в </a:t>
            </a:r>
            <a:r>
              <a:rPr lang="ru-RU" dirty="0" smtClean="0"/>
              <a:t>Сибирь, </a:t>
            </a:r>
            <a:r>
              <a:rPr lang="ru-RU" dirty="0" smtClean="0"/>
              <a:t>в Тобольск. Кроме того на композитора было наложено церковное покаяние на семь лет. Три раза в неделю публично, во время церковной службы, осужденный должен был становиться на колени и читать молитвы. Духовные сочинения, написанные </a:t>
            </a:r>
            <a:r>
              <a:rPr lang="ru-RU" dirty="0" err="1" smtClean="0"/>
              <a:t>Алябьевым</a:t>
            </a:r>
            <a:r>
              <a:rPr lang="ru-RU" dirty="0" smtClean="0"/>
              <a:t> в период ссылки, помогли ему «откупиться» от столь унизительной процедуры. Кроме того   это дало импульс к дальнейшему творчеству. В </a:t>
            </a:r>
            <a:r>
              <a:rPr lang="ru-RU" dirty="0" smtClean="0"/>
              <a:t>сибирской </a:t>
            </a:r>
            <a:r>
              <a:rPr lang="ru-RU" dirty="0" smtClean="0"/>
              <a:t>ссылке во всей силе развернулась стихия одаренности </a:t>
            </a:r>
            <a:r>
              <a:rPr lang="ru-RU" dirty="0" err="1" smtClean="0"/>
              <a:t>Алябьева</a:t>
            </a:r>
            <a:r>
              <a:rPr lang="ru-RU" dirty="0" smtClean="0"/>
              <a:t> – романсное лирическое творчество.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Алябьев002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000760" y="1071546"/>
            <a:ext cx="2214578" cy="3571900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42910" y="928670"/>
            <a:ext cx="45720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Романсовое творчество композитора прокладывало себе широкую дорогу по всей стране. В 1828-1831 годах появились многие лучшие его романсы и песни. Имя «Северного певца» – под таким титулом обычно печатались в эти годы романсы </a:t>
            </a:r>
            <a:r>
              <a:rPr lang="ru-RU" dirty="0" err="1" smtClean="0"/>
              <a:t>Алябьева</a:t>
            </a:r>
            <a:r>
              <a:rPr lang="ru-RU" dirty="0" smtClean="0"/>
              <a:t> в Москве и Петербурге – приобретало все большую популярность. Романсовый стиль </a:t>
            </a:r>
            <a:r>
              <a:rPr lang="ru-RU" dirty="0" err="1" smtClean="0"/>
              <a:t>Алябьева</a:t>
            </a:r>
            <a:r>
              <a:rPr lang="ru-RU" dirty="0" smtClean="0"/>
              <a:t>  в этот период достиг высокой зрелости. Все больше стирались черты сентиментализма, все ярче проступали романтические устремления. В 1820-30-х годах </a:t>
            </a:r>
            <a:r>
              <a:rPr lang="ru-RU" dirty="0" err="1" smtClean="0"/>
              <a:t>тобольский</a:t>
            </a:r>
            <a:r>
              <a:rPr lang="ru-RU" dirty="0" smtClean="0"/>
              <a:t> композитор был наряду с молодым М. Глинкой  самым крупным мастером романса в России.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00760" y="5143512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Обложка одного из изданий романса А. </a:t>
            </a:r>
            <a:r>
              <a:rPr lang="ru-RU" i="1" dirty="0" err="1" smtClean="0"/>
              <a:t>Алябьева</a:t>
            </a:r>
            <a:endParaRPr lang="ru-R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ябьев002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42910" y="571480"/>
            <a:ext cx="2500330" cy="3643338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643306" y="571480"/>
            <a:ext cx="46434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эти годы получает развитие автобиографическая линия творчества композитора. Она обретает местную, сибирскую окраску, которая наиболее выражена в романсе «Иртыш» на слова </a:t>
            </a:r>
            <a:r>
              <a:rPr lang="ru-RU" dirty="0" err="1" smtClean="0"/>
              <a:t>тобольского</a:t>
            </a:r>
            <a:r>
              <a:rPr lang="ru-RU" dirty="0" smtClean="0"/>
              <a:t> поэта И. </a:t>
            </a:r>
            <a:r>
              <a:rPr lang="ru-RU" dirty="0" err="1" smtClean="0"/>
              <a:t>Веттера</a:t>
            </a:r>
            <a:r>
              <a:rPr lang="ru-RU" dirty="0" smtClean="0"/>
              <a:t>. Это взволнованный рассказ изгнанника, полный тоски, мрачных дум и возмущения:</a:t>
            </a:r>
          </a:p>
          <a:p>
            <a:endParaRPr lang="ru-RU" dirty="0" smtClean="0"/>
          </a:p>
          <a:p>
            <a:r>
              <a:rPr lang="ru-RU" dirty="0" smtClean="0"/>
              <a:t>             Певец младой, судьбой гонимый,</a:t>
            </a:r>
          </a:p>
          <a:p>
            <a:r>
              <a:rPr lang="ru-RU" dirty="0" smtClean="0"/>
              <a:t>             При бреге быстрых вод сидел</a:t>
            </a:r>
          </a:p>
          <a:p>
            <a:r>
              <a:rPr lang="ru-RU" dirty="0" smtClean="0"/>
              <a:t>             И, грустью скорбною томимый,</a:t>
            </a:r>
          </a:p>
          <a:p>
            <a:r>
              <a:rPr lang="ru-RU" dirty="0" smtClean="0"/>
              <a:t>             Разлуку с родиною пел.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Автобиографическими являются также и другие произведения </a:t>
            </a:r>
            <a:r>
              <a:rPr lang="ru-RU" dirty="0" err="1" smtClean="0"/>
              <a:t>Алябьева</a:t>
            </a:r>
            <a:r>
              <a:rPr lang="ru-RU" dirty="0" smtClean="0"/>
              <a:t> на слова </a:t>
            </a:r>
            <a:r>
              <a:rPr lang="ru-RU" dirty="0" err="1" smtClean="0"/>
              <a:t>Веттера</a:t>
            </a:r>
            <a:r>
              <a:rPr lang="ru-RU" dirty="0" smtClean="0"/>
              <a:t> – «Сибирская песня»  и «Прощание с соловьем на Севере», а также романс «Живой мертвец» на слова Д.Раевского.</a:t>
            </a:r>
          </a:p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лябьев002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429256" y="2928934"/>
            <a:ext cx="2214578" cy="3357586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57158" y="642918"/>
            <a:ext cx="47149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 увлечением обращается </a:t>
            </a:r>
            <a:r>
              <a:rPr lang="ru-RU" dirty="0" err="1" smtClean="0"/>
              <a:t>Алябьев</a:t>
            </a:r>
            <a:r>
              <a:rPr lang="ru-RU" dirty="0" smtClean="0"/>
              <a:t> в сибирском изгнании к поэзии А.Пушкина. Его вдохновляет пушкинская  «Зимняя дорога». Композитор с помощью скупых </a:t>
            </a:r>
            <a:r>
              <a:rPr lang="ru-RU" dirty="0" err="1" smtClean="0"/>
              <a:t>мелодическо-гармонических</a:t>
            </a:r>
            <a:r>
              <a:rPr lang="ru-RU" dirty="0" smtClean="0"/>
              <a:t> средств создает впечатляющий лирический пейзаж, </a:t>
            </a:r>
            <a:r>
              <a:rPr lang="ru-RU" dirty="0" smtClean="0"/>
              <a:t>передает </a:t>
            </a:r>
            <a:r>
              <a:rPr lang="ru-RU" dirty="0" smtClean="0"/>
              <a:t>настроение  одинокого раздумья на фоне безбрежной заснеженной равнины.  В романсе «Пробуждение» </a:t>
            </a:r>
            <a:r>
              <a:rPr lang="ru-RU" dirty="0" err="1" smtClean="0"/>
              <a:t>Алябьев</a:t>
            </a:r>
            <a:r>
              <a:rPr lang="ru-RU" dirty="0" smtClean="0"/>
              <a:t> делит лирическое повествование на три части. Они создают развернутую картину переживаний героя. Глубиной чувства, горькими раздумьями привлекают композитора стихотворение </a:t>
            </a:r>
          </a:p>
          <a:p>
            <a:pPr algn="ctr"/>
            <a:r>
              <a:rPr lang="ru-RU" dirty="0" smtClean="0"/>
              <a:t>«Я помню чудное мгновенье» и овеянная мрачной романтикой баллада «Два ворона». На стихи Пушкина создаются романсы  «Предчувствие», «Цветок», «Если жизнь тебя обманет», «Черкесская песня». </a:t>
            </a:r>
            <a:endParaRPr lang="ru-RU" dirty="0"/>
          </a:p>
        </p:txBody>
      </p:sp>
      <p:pic>
        <p:nvPicPr>
          <p:cNvPr id="3" name="Рисунок 2" descr="Алябьев002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357950" y="285728"/>
            <a:ext cx="2210534" cy="2857520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лябьев00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472747">
            <a:off x="4709598" y="434703"/>
            <a:ext cx="2394873" cy="3214685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Алябьев000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1041547">
            <a:off x="2178380" y="316474"/>
            <a:ext cx="2414251" cy="3282903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57224" y="4214818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Немало пришлось ссыльному </a:t>
            </a:r>
            <a:r>
              <a:rPr lang="ru-RU" dirty="0" err="1" smtClean="0"/>
              <a:t>Алябьеву</a:t>
            </a:r>
            <a:r>
              <a:rPr lang="ru-RU" dirty="0" smtClean="0"/>
              <a:t> испытать притеснения властей, хотя местная интеллигенция старалась облегчить его участь. Тем не менее композитор развернул широкую интересную деятельность. </a:t>
            </a:r>
            <a:r>
              <a:rPr lang="ru-RU" dirty="0" err="1" smtClean="0"/>
              <a:t>Тобольский</a:t>
            </a:r>
            <a:r>
              <a:rPr lang="ru-RU" dirty="0" smtClean="0"/>
              <a:t> казачий оркестр, обслуживавший преимущественно офицерские балы, он превратил в концертирующий </a:t>
            </a:r>
            <a:r>
              <a:rPr lang="ru-RU" dirty="0" smtClean="0"/>
              <a:t>коллектив, проявив </a:t>
            </a:r>
            <a:r>
              <a:rPr lang="ru-RU" dirty="0" smtClean="0"/>
              <a:t>себя талантливым педагогом и дирижером. Под его управлением исполнялись произведения музыкальной классики и сочинения самого </a:t>
            </a:r>
            <a:r>
              <a:rPr lang="ru-RU" dirty="0" err="1" smtClean="0"/>
              <a:t>Алябьева</a:t>
            </a:r>
            <a:r>
              <a:rPr lang="ru-RU" dirty="0" smtClean="0"/>
              <a:t> – симфонические и вокально-симфонические.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3582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Подходил четвертый год ссылки. Состояние здоровья композитора ухудшалось: мучил ревматизм, полученный в тюремной камере, начало падать зрение. Благодаря постоянным хлопотам родных, особенно сестры Екатерины, </a:t>
            </a:r>
            <a:r>
              <a:rPr lang="ru-RU" dirty="0" err="1" smtClean="0"/>
              <a:t>Алябьев</a:t>
            </a:r>
            <a:r>
              <a:rPr lang="ru-RU" dirty="0" smtClean="0"/>
              <a:t> был отправлен на Кавказ для лечения. Кавказский период (полтора года) ознаменовался новыми яркими достижениями – создан цикл романсов «Кавказский пленник», отличающийся разнообразием тематики.  Впервые в русском романсе зазвучали образы Востока – в «Кабардинской песне», затем в «Грузинской песне», в основу которых положены местные народные мелодии. После Кавказа местом ссылки становится  крепость Оренбург. И здесь </a:t>
            </a:r>
            <a:r>
              <a:rPr lang="ru-RU" dirty="0" err="1" smtClean="0"/>
              <a:t>Алябьев</a:t>
            </a:r>
            <a:r>
              <a:rPr lang="ru-RU" dirty="0" smtClean="0"/>
              <a:t> находит свою «творческую лабораторию» – инструментальный квартет с отличными исполнителями. Композитор отдается стихии камерно-инструментального творчества. Здесь создаются лирические романсы «Сладко пел душа-соловушка», «Прости, прости, - ты мне сказала…»</a:t>
            </a:r>
          </a:p>
          <a:p>
            <a:pPr algn="ctr"/>
            <a:endParaRPr lang="ru-RU" dirty="0"/>
          </a:p>
        </p:txBody>
      </p:sp>
      <p:pic>
        <p:nvPicPr>
          <p:cNvPr id="3" name="Рисунок 2" descr="Алябьев002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00100" y="4143380"/>
            <a:ext cx="1857388" cy="2446316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Алябьев002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357686" y="4500570"/>
            <a:ext cx="2362580" cy="1849378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858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Покровский, друг </a:t>
            </a:r>
            <a:r>
              <a:rPr lang="ru-RU" dirty="0" err="1" smtClean="0"/>
              <a:t>Алябьева</a:t>
            </a:r>
            <a:r>
              <a:rPr lang="ru-RU" dirty="0" smtClean="0"/>
              <a:t> сумел добиться еще одного смягчения участи ссыльного: ему разрешено поселиться в Московской губернии, но «без права показываться на публике»! Не очень щедрой была </a:t>
            </a:r>
            <a:r>
              <a:rPr lang="ru-RU" dirty="0" err="1" smtClean="0"/>
              <a:t>монаршья</a:t>
            </a:r>
            <a:r>
              <a:rPr lang="ru-RU" dirty="0" smtClean="0"/>
              <a:t> милость. </a:t>
            </a:r>
            <a:r>
              <a:rPr lang="ru-RU" dirty="0" err="1" smtClean="0"/>
              <a:t>Алябьев</a:t>
            </a:r>
            <a:r>
              <a:rPr lang="ru-RU" dirty="0" smtClean="0"/>
              <a:t> по-прежнему лишен дворянства, чинов. А значит – пенсии. Живет он на скромные гонорары и помощь родных. Под видом служебных дел </a:t>
            </a:r>
            <a:r>
              <a:rPr lang="ru-RU" dirty="0" err="1" smtClean="0"/>
              <a:t>Алябьев</a:t>
            </a:r>
            <a:r>
              <a:rPr lang="ru-RU" dirty="0" smtClean="0"/>
              <a:t> нелегально бывает в Москве. И эти тревожные годы насыщены творчеством. Много внимания композитор уделяет театральной музыке. Находясь в родной среде, родной атмосфере, </a:t>
            </a:r>
            <a:r>
              <a:rPr lang="ru-RU" dirty="0" err="1" smtClean="0"/>
              <a:t>Алябьев</a:t>
            </a:r>
            <a:r>
              <a:rPr lang="ru-RU" dirty="0" smtClean="0"/>
              <a:t> остро ощутил, что началась заря русской музыки. Постановка оперы Глинки «Иван Сусанин» ознаменовала наступление классической эры русского музыкального искусства. </a:t>
            </a:r>
            <a:endParaRPr lang="ru-RU" dirty="0"/>
          </a:p>
        </p:txBody>
      </p:sp>
      <p:pic>
        <p:nvPicPr>
          <p:cNvPr id="3" name="Рисунок 2" descr="Алябьев00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86182" y="3857628"/>
            <a:ext cx="2000264" cy="2711413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0496" y="92867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Но новая полоса </a:t>
            </a:r>
            <a:r>
              <a:rPr lang="ru-RU" dirty="0" smtClean="0"/>
              <a:t>жизненных неудач </a:t>
            </a:r>
            <a:r>
              <a:rPr lang="ru-RU" dirty="0" smtClean="0"/>
              <a:t>настигает </a:t>
            </a:r>
            <a:r>
              <a:rPr lang="ru-RU" dirty="0" err="1" smtClean="0"/>
              <a:t>Алябьева</a:t>
            </a:r>
            <a:r>
              <a:rPr lang="ru-RU" dirty="0" smtClean="0"/>
              <a:t> – его высылают в Коломну. Однако и здесь </a:t>
            </a:r>
            <a:r>
              <a:rPr lang="ru-RU" dirty="0" err="1" smtClean="0"/>
              <a:t>Алябьев</a:t>
            </a:r>
            <a:r>
              <a:rPr lang="ru-RU" dirty="0" smtClean="0"/>
              <a:t> продолжает трудиться – он обращается к поэзии Огарева – революционного демократа. Композитора привлекают реалистические зарисовки жизни русской деревни, образы подневольного человека. Появляются песни «Кабак», «Изба», «Деревенский сторож», явившаяся последней песней </a:t>
            </a:r>
            <a:r>
              <a:rPr lang="ru-RU" dirty="0" err="1" smtClean="0"/>
              <a:t>Алябьева</a:t>
            </a:r>
            <a:r>
              <a:rPr lang="ru-RU" dirty="0" smtClean="0"/>
              <a:t>. Один из песенных шедевров того времени – баллада «Нищая» на стихи Беранже, полная драматизма.</a:t>
            </a:r>
            <a:endParaRPr lang="ru-RU" dirty="0"/>
          </a:p>
        </p:txBody>
      </p:sp>
      <p:pic>
        <p:nvPicPr>
          <p:cNvPr id="3" name="Рисунок 2" descr="Алябьев002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21188096">
            <a:off x="393064" y="265022"/>
            <a:ext cx="2231607" cy="3125263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nishai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04443">
            <a:off x="1290354" y="2634819"/>
            <a:ext cx="2071190" cy="3145401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571480"/>
            <a:ext cx="421484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Обогащая тематику русского романса,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Алябьев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стремился к обновлению средств музыкальной выразительности. Он развил декламационные элементы вокальной мелодии, повысил выразительное значение гармонии и фактуры, придал самостоятельное значение фортепианной партии.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Творчество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Алябьева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- одно из ярких явлений русской культуры пушкинской эпохи. Современник Глинки и Даргомыжского,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Алябьев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в лучших своих произведениях приближается к творческому методу этих композиторов-классиков, сочетая романтические тенденции с глубокой жизненной правдой образов.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 descr="Алябьев002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214942" y="500042"/>
            <a:ext cx="3357586" cy="5266802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857752" y="592933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Каталог вокальных произведений А. </a:t>
            </a:r>
            <a:r>
              <a:rPr lang="ru-RU" i="1" dirty="0" err="1" smtClean="0"/>
              <a:t>Алябьева</a:t>
            </a:r>
            <a:r>
              <a:rPr lang="ru-RU" i="1" dirty="0" smtClean="0"/>
              <a:t>, 1833 год.</a:t>
            </a:r>
            <a:endParaRPr lang="ru-RU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57256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Список использованной литературы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err="1" smtClean="0"/>
              <a:t>Алябьев</a:t>
            </a:r>
            <a:r>
              <a:rPr lang="ru-RU" sz="1500" dirty="0" smtClean="0"/>
              <a:t>, А</a:t>
            </a:r>
            <a:r>
              <a:rPr lang="ru-RU" sz="1500" smtClean="0"/>
              <a:t>. А. Романсы </a:t>
            </a:r>
            <a:r>
              <a:rPr lang="ru-RU" sz="1500" dirty="0" smtClean="0"/>
              <a:t>[Ноты] : для голоса в </a:t>
            </a:r>
            <a:r>
              <a:rPr lang="ru-RU" sz="1500" dirty="0" err="1" smtClean="0"/>
              <a:t>сопровожд</a:t>
            </a:r>
            <a:r>
              <a:rPr lang="ru-RU" sz="1500" dirty="0" smtClean="0"/>
              <a:t>. </a:t>
            </a:r>
            <a:r>
              <a:rPr lang="ru-RU" sz="1500" dirty="0" err="1" smtClean="0"/>
              <a:t>фп</a:t>
            </a:r>
            <a:r>
              <a:rPr lang="ru-RU" sz="1500" dirty="0" smtClean="0"/>
              <a:t>. / А.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. — М. : Музыка, 1966. — 44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smtClean="0"/>
              <a:t>Алябьев, А. А. Когда</a:t>
            </a:r>
            <a:r>
              <a:rPr lang="ru-RU" sz="1500" dirty="0" smtClean="0"/>
              <a:t>, душа, просилась ты . [Ноты] : для голоса в </a:t>
            </a:r>
            <a:r>
              <a:rPr lang="ru-RU" sz="1500" dirty="0" err="1" smtClean="0"/>
              <a:t>сопровожд</a:t>
            </a:r>
            <a:r>
              <a:rPr lang="ru-RU" sz="1500" dirty="0" smtClean="0"/>
              <a:t>. </a:t>
            </a:r>
            <a:r>
              <a:rPr lang="ru-RU" sz="1500" dirty="0" err="1" smtClean="0"/>
              <a:t>фп</a:t>
            </a:r>
            <a:r>
              <a:rPr lang="ru-RU" sz="1500" dirty="0" smtClean="0"/>
              <a:t>. / А.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 ; сл. А. </a:t>
            </a:r>
            <a:r>
              <a:rPr lang="ru-RU" sz="1500" dirty="0" err="1" smtClean="0"/>
              <a:t>Дельвига</a:t>
            </a:r>
            <a:r>
              <a:rPr lang="ru-RU" sz="1500" dirty="0" smtClean="0"/>
              <a:t>. — М. : </a:t>
            </a:r>
            <a:r>
              <a:rPr lang="ru-RU" sz="1500" dirty="0" err="1" smtClean="0"/>
              <a:t>Музгиз</a:t>
            </a:r>
            <a:r>
              <a:rPr lang="ru-RU" sz="1500" dirty="0" smtClean="0"/>
              <a:t>, 1962. — 10 с. 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smtClean="0"/>
              <a:t>Алябьев, А. А. </a:t>
            </a:r>
            <a:r>
              <a:rPr lang="ru-RU" sz="1500" dirty="0" smtClean="0"/>
              <a:t>Нищая [Ноты] : для сред. голоса в </a:t>
            </a:r>
            <a:r>
              <a:rPr lang="ru-RU" sz="1500" dirty="0" err="1" smtClean="0"/>
              <a:t>сопровожд</a:t>
            </a:r>
            <a:r>
              <a:rPr lang="ru-RU" sz="1500" dirty="0" smtClean="0"/>
              <a:t>. </a:t>
            </a:r>
            <a:r>
              <a:rPr lang="ru-RU" sz="1500" dirty="0" err="1" smtClean="0"/>
              <a:t>фп</a:t>
            </a:r>
            <a:r>
              <a:rPr lang="ru-RU" sz="1500" dirty="0" smtClean="0"/>
              <a:t>. / А.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. — М. : Музыка, 1968. — 8 с. 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smtClean="0"/>
              <a:t>Алябьев, А. А. Полное </a:t>
            </a:r>
            <a:r>
              <a:rPr lang="ru-RU" sz="1500" dirty="0" smtClean="0"/>
              <a:t>собрание [Ноты] : для голоса в </a:t>
            </a:r>
            <a:r>
              <a:rPr lang="ru-RU" sz="1500" dirty="0" err="1" smtClean="0"/>
              <a:t>сопровожд</a:t>
            </a:r>
            <a:r>
              <a:rPr lang="ru-RU" sz="1500" dirty="0" smtClean="0"/>
              <a:t>. </a:t>
            </a:r>
            <a:r>
              <a:rPr lang="ru-RU" sz="1500" dirty="0" err="1" smtClean="0"/>
              <a:t>фп</a:t>
            </a:r>
            <a:r>
              <a:rPr lang="ru-RU" sz="1500" dirty="0" smtClean="0"/>
              <a:t>. Т. 2. Романсы и песни / А.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 ; сост. Б. </a:t>
            </a:r>
            <a:r>
              <a:rPr lang="ru-RU" sz="1500" dirty="0" err="1" smtClean="0"/>
              <a:t>Доброхотова</a:t>
            </a:r>
            <a:r>
              <a:rPr lang="ru-RU" sz="1500" dirty="0" smtClean="0"/>
              <a:t>. — М. : Музыка, 1975. — 140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smtClean="0"/>
              <a:t>Алябьев, А. А. Соловей </a:t>
            </a:r>
            <a:r>
              <a:rPr lang="ru-RU" sz="1500" dirty="0" smtClean="0"/>
              <a:t>[Ноты] : для С в </a:t>
            </a:r>
            <a:r>
              <a:rPr lang="ru-RU" sz="1500" dirty="0" err="1" smtClean="0"/>
              <a:t>сопровожд</a:t>
            </a:r>
            <a:r>
              <a:rPr lang="ru-RU" sz="1500" dirty="0" smtClean="0"/>
              <a:t>. </a:t>
            </a:r>
            <a:r>
              <a:rPr lang="ru-RU" sz="1500" dirty="0" err="1" smtClean="0"/>
              <a:t>фп</a:t>
            </a:r>
            <a:r>
              <a:rPr lang="ru-RU" sz="1500" dirty="0" smtClean="0"/>
              <a:t>. / А.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. — М. : Музыка, 1965. — 10 с. 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smtClean="0"/>
              <a:t>Алябьев, А. А. Избранные </a:t>
            </a:r>
            <a:r>
              <a:rPr lang="ru-RU" sz="1500" dirty="0" smtClean="0"/>
              <a:t>романсы и песни [Ноты] : для голоса в </a:t>
            </a:r>
            <a:r>
              <a:rPr lang="ru-RU" sz="1500" dirty="0" err="1" smtClean="0"/>
              <a:t>сопровожд</a:t>
            </a:r>
            <a:r>
              <a:rPr lang="ru-RU" sz="1500" dirty="0" smtClean="0"/>
              <a:t>. </a:t>
            </a:r>
            <a:r>
              <a:rPr lang="ru-RU" sz="1500" dirty="0" err="1" smtClean="0"/>
              <a:t>фп</a:t>
            </a:r>
            <a:r>
              <a:rPr lang="ru-RU" sz="1500" dirty="0" smtClean="0"/>
              <a:t>. / А.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. — М. : Музыка, 1981. — 62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smtClean="0"/>
              <a:t>Алябьев, А. А. Избранные </a:t>
            </a:r>
            <a:r>
              <a:rPr lang="ru-RU" sz="1500" dirty="0" smtClean="0"/>
              <a:t>романсы и песни [Ноты] : для одного и двух голосов в </a:t>
            </a:r>
            <a:r>
              <a:rPr lang="ru-RU" sz="1500" dirty="0" err="1" smtClean="0"/>
              <a:t>сопровожд</a:t>
            </a:r>
            <a:r>
              <a:rPr lang="ru-RU" sz="1500" dirty="0" smtClean="0"/>
              <a:t>. </a:t>
            </a:r>
            <a:r>
              <a:rPr lang="ru-RU" sz="1500" dirty="0" err="1" smtClean="0"/>
              <a:t>фп</a:t>
            </a:r>
            <a:r>
              <a:rPr lang="ru-RU" sz="1500" dirty="0" smtClean="0"/>
              <a:t>. / А.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. — М. : Музыка, 1996. — 64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smtClean="0"/>
              <a:t>Алябьев, А. А. Избранные </a:t>
            </a:r>
            <a:r>
              <a:rPr lang="ru-RU" sz="1500" dirty="0" smtClean="0"/>
              <a:t>романсы и песни [Ноты] : для голоса с </a:t>
            </a:r>
            <a:r>
              <a:rPr lang="ru-RU" sz="1500" dirty="0" err="1" smtClean="0"/>
              <a:t>сопровожд</a:t>
            </a:r>
            <a:r>
              <a:rPr lang="ru-RU" sz="1500" dirty="0" smtClean="0"/>
              <a:t>. </a:t>
            </a:r>
            <a:r>
              <a:rPr lang="ru-RU" sz="1500" dirty="0" err="1" smtClean="0"/>
              <a:t>фп</a:t>
            </a:r>
            <a:r>
              <a:rPr lang="ru-RU" sz="1500" dirty="0" smtClean="0"/>
              <a:t>. / А.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 ; сост. Д. </a:t>
            </a:r>
            <a:r>
              <a:rPr lang="ru-RU" sz="1500" dirty="0" err="1" smtClean="0"/>
              <a:t>Тонский</a:t>
            </a:r>
            <a:r>
              <a:rPr lang="ru-RU" sz="1500" dirty="0" smtClean="0"/>
              <a:t>. — М.; Л. : </a:t>
            </a:r>
            <a:r>
              <a:rPr lang="ru-RU" sz="1500" dirty="0" err="1" smtClean="0"/>
              <a:t>Музгиз</a:t>
            </a:r>
            <a:r>
              <a:rPr lang="ru-RU" sz="1500" dirty="0" smtClean="0"/>
              <a:t>, 1951. — 76 с.</a:t>
            </a:r>
            <a:r>
              <a:rPr lang="ru-RU" sz="1500" u="sng" dirty="0" smtClean="0"/>
              <a:t> </a:t>
            </a:r>
            <a:endParaRPr lang="ru-RU" sz="15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smtClean="0"/>
              <a:t>Доброхотов, Б. Александр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 [Текст] / Б. Доброхотов. – М. : Музыка, 1966. – 319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smtClean="0"/>
              <a:t>Куценко, Е. Певец младой, судьбой гонимый [Текст] / Е. Куценко // Музыкальная жизнь. – 2010. - № 6. – С. 33-35.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smtClean="0"/>
              <a:t>Ливанова, Т. Н. Музыка Руси [Текст] : материал книги "Музыка </a:t>
            </a:r>
            <a:r>
              <a:rPr lang="ru-RU" sz="1500" dirty="0" err="1" smtClean="0"/>
              <a:t>доглинкинского</a:t>
            </a:r>
            <a:r>
              <a:rPr lang="ru-RU" sz="1500" dirty="0" smtClean="0"/>
              <a:t> периода" / Т. Н. Ливанова // Поем, танцуем и рисуем. — 2015. — № 8. — С. 2-25. 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smtClean="0"/>
              <a:t>Овчинников, М.</a:t>
            </a:r>
            <a:r>
              <a:rPr lang="ru-RU" sz="1500" b="1" dirty="0" smtClean="0"/>
              <a:t> </a:t>
            </a:r>
            <a:r>
              <a:rPr lang="ru-RU" sz="1500" dirty="0" smtClean="0"/>
              <a:t> Творцы русского романса [Текст]. </a:t>
            </a:r>
            <a:r>
              <a:rPr lang="ru-RU" sz="1500" dirty="0" err="1" smtClean="0"/>
              <a:t>Вып</a:t>
            </a:r>
            <a:r>
              <a:rPr lang="ru-RU" sz="1500" dirty="0" smtClean="0"/>
              <a:t>. 1 / М. А. Овчинников. — М. : Музыка, 1988. — 160 с. 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err="1" smtClean="0"/>
              <a:t>Трайнин</a:t>
            </a:r>
            <a:r>
              <a:rPr lang="ru-RU" sz="1500" dirty="0" smtClean="0"/>
              <a:t>, В. Я. Александр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 [Текст] / В. Я. </a:t>
            </a:r>
            <a:r>
              <a:rPr lang="ru-RU" sz="1500" dirty="0" err="1" smtClean="0"/>
              <a:t>Трайнин</a:t>
            </a:r>
            <a:r>
              <a:rPr lang="ru-RU" sz="1500" dirty="0" smtClean="0"/>
              <a:t>. – Л. : Музыка, 1969. – 94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smtClean="0"/>
              <a:t>Штейнпресс, Б. А. А. </a:t>
            </a:r>
            <a:r>
              <a:rPr lang="ru-RU" sz="1500" dirty="0" err="1" smtClean="0"/>
              <a:t>Алябьев</a:t>
            </a:r>
            <a:r>
              <a:rPr lang="ru-RU" sz="1500" dirty="0" smtClean="0"/>
              <a:t> в изгнании [Текст] / Б. Штейнпресс. – М. : </a:t>
            </a:r>
            <a:r>
              <a:rPr lang="ru-RU" sz="1500" dirty="0" err="1" smtClean="0"/>
              <a:t>Музгиз</a:t>
            </a:r>
            <a:r>
              <a:rPr lang="ru-RU" sz="1500" dirty="0" smtClean="0"/>
              <a:t>, 1959. – 148 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500" dirty="0" smtClean="0"/>
              <a:t>Штейнпресс, Б. Биография «Соловья» [Текст] / Б. Штейнпресс. – М. : Советский композитор, 1968. – 54 с.</a:t>
            </a:r>
          </a:p>
          <a:p>
            <a:endParaRPr lang="ru-RU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ябьев0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357166"/>
            <a:ext cx="2584854" cy="4071966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857224" y="1428736"/>
            <a:ext cx="164307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99EE"/>
                </a:solidFill>
                <a:latin typeface="Monotype Corsiva" pitchFamily="66" charset="0"/>
              </a:rPr>
              <a:t>Александр </a:t>
            </a:r>
          </a:p>
          <a:p>
            <a:pPr algn="r"/>
            <a:r>
              <a:rPr lang="ru-RU" sz="2400" dirty="0" err="1" smtClean="0">
                <a:solidFill>
                  <a:srgbClr val="0099EE"/>
                </a:solidFill>
                <a:latin typeface="Monotype Corsiva" pitchFamily="66" charset="0"/>
              </a:rPr>
              <a:t>Алябьев</a:t>
            </a:r>
            <a:endParaRPr lang="ru-RU" sz="2400" dirty="0">
              <a:solidFill>
                <a:srgbClr val="0099EE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394692"/>
            <a:ext cx="521497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Имя Александра Александровича </a:t>
            </a:r>
            <a:r>
              <a:rPr lang="ru-RU" dirty="0" err="1" smtClean="0"/>
              <a:t>Алябьева</a:t>
            </a:r>
            <a:r>
              <a:rPr lang="ru-RU" dirty="0" smtClean="0"/>
              <a:t> (1787-1851) прежде всего связывается с его прославленными романсами, известнейшим из которых является «Соловей», написанный на стихи </a:t>
            </a:r>
            <a:r>
              <a:rPr lang="ru-RU" dirty="0" err="1" smtClean="0"/>
              <a:t>А.Дельвига</a:t>
            </a:r>
            <a:r>
              <a:rPr lang="ru-RU" dirty="0" smtClean="0"/>
              <a:t>. Этот романс вызывал восторг Глинки, Чайковского, </a:t>
            </a:r>
            <a:r>
              <a:rPr lang="ru-RU" dirty="0" smtClean="0"/>
              <a:t>Листа и </a:t>
            </a:r>
            <a:r>
              <a:rPr lang="ru-RU" dirty="0" smtClean="0"/>
              <a:t>многих любителей музыки во всем мире. </a:t>
            </a:r>
          </a:p>
          <a:p>
            <a:pPr algn="ctr"/>
            <a:r>
              <a:rPr lang="ru-RU" dirty="0" smtClean="0"/>
              <a:t>В этой, казалось бы, простой песне с удивительной яркостью воплотилась русская </a:t>
            </a:r>
            <a:r>
              <a:rPr lang="ru-RU" dirty="0" err="1" smtClean="0"/>
              <a:t>песенность</a:t>
            </a:r>
            <a:r>
              <a:rPr lang="ru-RU" dirty="0" smtClean="0"/>
              <a:t>, русская природа, русская душа. </a:t>
            </a:r>
            <a:r>
              <a:rPr lang="ru-RU" dirty="0" err="1" smtClean="0"/>
              <a:t>Алябьевым</a:t>
            </a:r>
            <a:r>
              <a:rPr lang="ru-RU" dirty="0" smtClean="0"/>
              <a:t> написано около 150 разнообразных по жанрам песен и романсов, явившихся выражением переживаний, связанных с трудной, многострадальной судьбой композитора. Более 150 лет творчество композитора почти не изучалось, и многие его произведения не были известны. А между тем </a:t>
            </a:r>
            <a:r>
              <a:rPr lang="ru-RU" dirty="0" err="1" smtClean="0"/>
              <a:t>Алябьев</a:t>
            </a:r>
            <a:r>
              <a:rPr lang="ru-RU" dirty="0" smtClean="0"/>
              <a:t> оставил богатое музыкальное наследие в разных жанрах – от народной песни до городского романса, от фортепианной сонаты до оперы.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ябьев0022.JPG"/>
          <p:cNvPicPr>
            <a:picLocks noChangeAspect="1"/>
          </p:cNvPicPr>
          <p:nvPr/>
        </p:nvPicPr>
        <p:blipFill>
          <a:blip r:embed="rId2" cstate="email"/>
          <a:srcRect r="-394"/>
          <a:stretch>
            <a:fillRect/>
          </a:stretch>
        </p:blipFill>
        <p:spPr>
          <a:xfrm>
            <a:off x="642910" y="1571612"/>
            <a:ext cx="4286280" cy="2428892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928794" y="100010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Тобольск. Х</a:t>
            </a:r>
            <a:r>
              <a:rPr lang="en-US" i="1" dirty="0" smtClean="0">
                <a:latin typeface="Cambria" pitchFamily="18" charset="0"/>
              </a:rPr>
              <a:t>VIII</a:t>
            </a:r>
            <a:r>
              <a:rPr lang="ru-RU" i="1" dirty="0" smtClean="0"/>
              <a:t> век</a:t>
            </a:r>
            <a:endParaRPr lang="ru-RU" i="1" dirty="0"/>
          </a:p>
        </p:txBody>
      </p:sp>
      <p:pic>
        <p:nvPicPr>
          <p:cNvPr id="4" name="Рисунок 3" descr="Алябьев001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715008" y="1000108"/>
            <a:ext cx="2150284" cy="3071834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715008" y="2142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А. В. </a:t>
            </a:r>
            <a:r>
              <a:rPr lang="ru-RU" i="1" dirty="0" err="1" smtClean="0"/>
              <a:t>Алябьев</a:t>
            </a:r>
            <a:r>
              <a:rPr lang="ru-RU" i="1" dirty="0" smtClean="0"/>
              <a:t> – отец композитора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4429132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Александр </a:t>
            </a:r>
            <a:r>
              <a:rPr lang="ru-RU" dirty="0" err="1" smtClean="0"/>
              <a:t>Алябьев</a:t>
            </a:r>
            <a:r>
              <a:rPr lang="ru-RU" dirty="0" smtClean="0"/>
              <a:t> – уроженец Сибири, сын губернатора </a:t>
            </a:r>
            <a:r>
              <a:rPr lang="ru-RU" dirty="0" err="1" smtClean="0"/>
              <a:t>Тобольского</a:t>
            </a:r>
            <a:r>
              <a:rPr lang="ru-RU" dirty="0" smtClean="0"/>
              <a:t> наместничества. Десятилетним мальчиком он переехал в Петербург, где его отец, уже сенатор, занимал должность президента Берг-коллегии (горного ведомства). С 1804 года </a:t>
            </a:r>
            <a:r>
              <a:rPr lang="ru-RU" dirty="0" err="1" smtClean="0"/>
              <a:t>Алябьевы</a:t>
            </a:r>
            <a:r>
              <a:rPr lang="ru-RU" dirty="0" smtClean="0"/>
              <a:t> переехали в Москву. Еще подростком будущий композитор начинал служебную карьеру в ведомстве отца, что не мешало его обучению игре на фортепиано, теории музыки, композиции.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ябьев0002.JPG"/>
          <p:cNvPicPr>
            <a:picLocks noChangeAspect="1"/>
          </p:cNvPicPr>
          <p:nvPr/>
        </p:nvPicPr>
        <p:blipFill>
          <a:blip r:embed="rId2" cstate="email"/>
          <a:srcRect t="-264"/>
          <a:stretch>
            <a:fillRect/>
          </a:stretch>
        </p:blipFill>
        <p:spPr>
          <a:xfrm>
            <a:off x="6072198" y="500042"/>
            <a:ext cx="2632255" cy="4000528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Алябьев0002.JPG"/>
          <p:cNvPicPr>
            <a:picLocks noChangeAspect="1"/>
          </p:cNvPicPr>
          <p:nvPr/>
        </p:nvPicPr>
        <p:blipFill>
          <a:blip r:embed="rId3" cstate="email"/>
          <a:srcRect t="-309"/>
          <a:stretch>
            <a:fillRect/>
          </a:stretch>
        </p:blipFill>
        <p:spPr>
          <a:xfrm>
            <a:off x="4071934" y="1571612"/>
            <a:ext cx="2430627" cy="3214710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00034" y="642918"/>
            <a:ext cx="32147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1812 году </a:t>
            </a:r>
          </a:p>
          <a:p>
            <a:pPr algn="ctr"/>
            <a:r>
              <a:rPr lang="ru-RU" dirty="0" smtClean="0"/>
              <a:t>двадцатипятилетний </a:t>
            </a:r>
            <a:r>
              <a:rPr lang="ru-RU" dirty="0" err="1" smtClean="0"/>
              <a:t>Алябьев</a:t>
            </a:r>
            <a:r>
              <a:rPr lang="ru-RU" dirty="0" smtClean="0"/>
              <a:t> вступил в ряды действующей армии. Кавалерийский офицер, он участвовал в Отечественной войне и заграничных походах, с боями дошел до Парижа. В числе лучших офицеров после ранения  его перевели в гвардию. Среди его соратников был знаменитый гусар – поэт Денис Давыдов.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ябьев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357166"/>
            <a:ext cx="2567104" cy="4143380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Алябьев00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85918" y="2714620"/>
            <a:ext cx="2339900" cy="3571876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00562" y="357166"/>
            <a:ext cx="42862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Имя </a:t>
            </a:r>
            <a:r>
              <a:rPr lang="ru-RU" dirty="0" err="1" smtClean="0"/>
              <a:t>Алябьева</a:t>
            </a:r>
            <a:r>
              <a:rPr lang="ru-RU" dirty="0" smtClean="0"/>
              <a:t>, страстного любителя музыки и образованного музыканта, автора романсов и фортепианных пьес стало известно в музыкальных салонах еще до войны. По возвращении на родину композитор продолжил серьезные занятия музыкой. Он создал ряд камерных произведений для инструментальных ансамблей. С выходом в отставку в 1823 году </a:t>
            </a:r>
            <a:r>
              <a:rPr lang="ru-RU" dirty="0" smtClean="0"/>
              <a:t>(в </a:t>
            </a:r>
            <a:r>
              <a:rPr lang="ru-RU" dirty="0" smtClean="0"/>
              <a:t>чине подполковника) он целиком отдался музыкальному искусству. В Москве у </a:t>
            </a:r>
            <a:r>
              <a:rPr lang="ru-RU" dirty="0" err="1" smtClean="0"/>
              <a:t>Алябьева</a:t>
            </a:r>
            <a:r>
              <a:rPr lang="ru-RU" dirty="0" smtClean="0"/>
              <a:t> достаточно сильное музыкальное окружение: А.С.Грибоедов, В.Ф.Одоевский, А.Н.Верстовский, братья </a:t>
            </a:r>
            <a:r>
              <a:rPr lang="ru-RU" dirty="0" err="1" smtClean="0"/>
              <a:t>Вильегорские</a:t>
            </a:r>
            <a:r>
              <a:rPr lang="ru-RU" dirty="0" smtClean="0"/>
              <a:t>. Возможность делиться с хорошими музыкантами – профессионалами замыслами, обсуждать уже готовые произведения позволила </a:t>
            </a:r>
            <a:r>
              <a:rPr lang="ru-RU" dirty="0" err="1" smtClean="0"/>
              <a:t>Алябьеву</a:t>
            </a:r>
            <a:r>
              <a:rPr lang="ru-RU" dirty="0" smtClean="0"/>
              <a:t> углубить музыкальные познания.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ябьев0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57950" y="214290"/>
            <a:ext cx="2497783" cy="3571273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Алябьев00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86380" y="3571876"/>
            <a:ext cx="2776489" cy="2750633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57158" y="1571612"/>
            <a:ext cx="46434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этот период, общаясь с театральными деятелями, </a:t>
            </a:r>
            <a:r>
              <a:rPr lang="ru-RU" dirty="0" err="1" smtClean="0"/>
              <a:t>Алябьев</a:t>
            </a:r>
            <a:r>
              <a:rPr lang="ru-RU" dirty="0" smtClean="0"/>
              <a:t> главное внимание уделяет сочинению театральной музыки. Уже в первой половине 1823 года его имя стало известным Москве благодаря постановкам комических опер «Лунной ночи» и «Деревенского философа».  Одоевский  в 1825 писал: «… оперы </a:t>
            </a:r>
            <a:r>
              <a:rPr lang="ru-RU" dirty="0" err="1" smtClean="0"/>
              <a:t>Алябьева</a:t>
            </a:r>
            <a:r>
              <a:rPr lang="ru-RU" dirty="0" smtClean="0"/>
              <a:t> ничем не хуже французских комических опер».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лябьев00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428604"/>
            <a:ext cx="2576212" cy="3643314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Алябьев00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42976" y="1357298"/>
            <a:ext cx="2499792" cy="3643314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143372" y="142852"/>
            <a:ext cx="435771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24 февраля 1825 года – роковой для </a:t>
            </a:r>
            <a:r>
              <a:rPr lang="ru-RU" dirty="0" err="1" smtClean="0"/>
              <a:t>Алябьева</a:t>
            </a:r>
            <a:r>
              <a:rPr lang="ru-RU" dirty="0" smtClean="0"/>
              <a:t> день, круто переменивший его судьбу. В это день в гости к нему приехал старый приятель – помещик </a:t>
            </a:r>
            <a:r>
              <a:rPr lang="ru-RU" dirty="0" err="1" smtClean="0"/>
              <a:t>Времев</a:t>
            </a:r>
            <a:r>
              <a:rPr lang="ru-RU" dirty="0" smtClean="0"/>
              <a:t>. Оба любили покутить и поиграть в карты. Собралась компания приятелей, сели играть в карты. </a:t>
            </a:r>
            <a:r>
              <a:rPr lang="ru-RU" dirty="0" err="1" smtClean="0"/>
              <a:t>Времев</a:t>
            </a:r>
            <a:r>
              <a:rPr lang="ru-RU" dirty="0" smtClean="0"/>
              <a:t> проиграл крупную сумму и долг отдавать отказался. Произошла ссора, драка, потом примирение. Но </a:t>
            </a:r>
            <a:r>
              <a:rPr lang="ru-RU" dirty="0" err="1" smtClean="0"/>
              <a:t>Времев</a:t>
            </a:r>
            <a:r>
              <a:rPr lang="ru-RU" dirty="0" smtClean="0"/>
              <a:t> отказался ночевать и уехал. Дорогой  он на второй день скоропостижно скончался от апоплексического удара. По доносу одного из </a:t>
            </a:r>
            <a:r>
              <a:rPr lang="ru-RU" dirty="0" err="1" smtClean="0"/>
              <a:t>присутствоваших</a:t>
            </a:r>
            <a:r>
              <a:rPr lang="ru-RU" dirty="0" smtClean="0"/>
              <a:t> во время карточной игры </a:t>
            </a:r>
            <a:r>
              <a:rPr lang="ru-RU" dirty="0" err="1" smtClean="0"/>
              <a:t>Алябьев</a:t>
            </a:r>
            <a:r>
              <a:rPr lang="ru-RU" dirty="0" smtClean="0"/>
              <a:t> был арестован по  обвинению в убийстве. Дело получило огласку, и, хотя следствие доказало, что смерть произошла вне зависимости от какого-либо насилия, было назначено новое расследование, которое производилось с грубейшими нарушениями.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46434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Донос Калугина был положен в основу обвинения </a:t>
            </a:r>
            <a:r>
              <a:rPr lang="ru-RU" dirty="0" err="1" smtClean="0"/>
              <a:t>Алябьева</a:t>
            </a:r>
            <a:r>
              <a:rPr lang="ru-RU" dirty="0" smtClean="0"/>
              <a:t>. Правовая система тогдашней России давала широкие возможности для судебного произвола. Именно такой оказалась судьба </a:t>
            </a:r>
            <a:r>
              <a:rPr lang="ru-RU" dirty="0" err="1" smtClean="0"/>
              <a:t>Алябьева</a:t>
            </a:r>
            <a:r>
              <a:rPr lang="ru-RU" dirty="0" smtClean="0"/>
              <a:t>. Весь процесс тянулся три года. Допущенные при ведении его дела нарушения, искажения фактов чудовищны даже для той эпохи. Пока длилось разбирательство, </a:t>
            </a:r>
            <a:r>
              <a:rPr lang="ru-RU" dirty="0" err="1" smtClean="0"/>
              <a:t>Алябьев</a:t>
            </a:r>
            <a:r>
              <a:rPr lang="ru-RU" dirty="0" smtClean="0"/>
              <a:t> продолжал сочинять музыку даже в тюрьме. Он создавал вокально-симфонические, фортепианные произведения, писал произведения. Среди них известный романс «Вечерком </a:t>
            </a:r>
            <a:r>
              <a:rPr lang="ru-RU" dirty="0" err="1" smtClean="0"/>
              <a:t>румяну</a:t>
            </a:r>
            <a:r>
              <a:rPr lang="ru-RU" dirty="0" smtClean="0"/>
              <a:t> зорю» и наиболее известный «Соловей»на стихи </a:t>
            </a:r>
            <a:r>
              <a:rPr lang="ru-RU" dirty="0" err="1" smtClean="0"/>
              <a:t>А.Дельвига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Алябьев001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86446" y="928670"/>
            <a:ext cx="2658026" cy="3786214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6357950" y="5143512"/>
            <a:ext cx="1493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i="1" dirty="0" smtClean="0"/>
              <a:t>А. А. </a:t>
            </a:r>
            <a:r>
              <a:rPr lang="ru-RU" i="1" dirty="0" err="1" smtClean="0"/>
              <a:t>Алябьев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Алябьев00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72066" y="1071546"/>
            <a:ext cx="2253879" cy="3071834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Алябьев00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15140" y="214290"/>
            <a:ext cx="2201839" cy="3143248"/>
          </a:xfrm>
          <a:prstGeom prst="rect">
            <a:avLst/>
          </a:prstGeom>
          <a:ln>
            <a:solidFill>
              <a:srgbClr val="0099E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57158" y="285728"/>
            <a:ext cx="45720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Стихи </a:t>
            </a:r>
            <a:r>
              <a:rPr lang="ru-RU" dirty="0" err="1" smtClean="0"/>
              <a:t>Дельвига</a:t>
            </a:r>
            <a:r>
              <a:rPr lang="ru-RU" dirty="0" smtClean="0"/>
              <a:t> – оригинальная версия свободно переработанных и творчески обобщенных образов и мотивов народной поэзии. Творческим переплавом </a:t>
            </a:r>
            <a:r>
              <a:rPr lang="ru-RU" dirty="0" err="1" smtClean="0"/>
              <a:t>народнопесенных</a:t>
            </a:r>
            <a:r>
              <a:rPr lang="ru-RU" dirty="0" smtClean="0"/>
              <a:t> мелодических вариантов «Соловья» явился </a:t>
            </a:r>
            <a:r>
              <a:rPr lang="ru-RU" dirty="0" err="1" smtClean="0"/>
              <a:t>Алябьевский</a:t>
            </a:r>
            <a:r>
              <a:rPr lang="ru-RU" dirty="0" smtClean="0"/>
              <a:t> романс. В нем теплота и мягкость, беспредельно широкое дыхание, удивительная пластичность мелодии сочетаются с активным, упругим распевом. «Классическим образцом жанра русской песни» называет </a:t>
            </a:r>
            <a:r>
              <a:rPr lang="ru-RU" dirty="0" err="1" smtClean="0"/>
              <a:t>алябьевского</a:t>
            </a:r>
            <a:r>
              <a:rPr lang="ru-RU" dirty="0" smtClean="0"/>
              <a:t> «Соловья» исследователь русского романса В. А. </a:t>
            </a:r>
            <a:r>
              <a:rPr lang="ru-RU" dirty="0" err="1" smtClean="0"/>
              <a:t>Васина-Гроссман</a:t>
            </a:r>
            <a:r>
              <a:rPr lang="ru-RU" dirty="0" smtClean="0"/>
              <a:t>. Премьера </a:t>
            </a:r>
            <a:r>
              <a:rPr lang="ru-RU" dirty="0" smtClean="0"/>
              <a:t>романса состоялась 7 января 1827 года, когда в </a:t>
            </a:r>
            <a:r>
              <a:rPr lang="ru-RU" dirty="0" smtClean="0"/>
              <a:t>Большом </a:t>
            </a:r>
            <a:r>
              <a:rPr lang="ru-RU" dirty="0" smtClean="0"/>
              <a:t>театре его спел популярный певец Павел Булахов</a:t>
            </a:r>
            <a:r>
              <a:rPr lang="ru-RU" dirty="0" smtClean="0"/>
              <a:t>. Так </a:t>
            </a:r>
            <a:r>
              <a:rPr lang="ru-RU" dirty="0" smtClean="0"/>
              <a:t>началась поистине легендарная популярность этой песни, буквально выпорхнувшей на волю из-за тюремной решетки.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tf00001176</Template>
  <TotalTime>741</TotalTime>
  <Words>1695</Words>
  <PresentationFormat>Экран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Slipstream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79</cp:revision>
  <dcterms:modified xsi:type="dcterms:W3CDTF">2017-06-20T06:13:28Z</dcterms:modified>
</cp:coreProperties>
</file>