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  <p:sldId id="257" r:id="rId5"/>
    <p:sldId id="261" r:id="rId6"/>
    <p:sldId id="265" r:id="rId7"/>
    <p:sldId id="264" r:id="rId8"/>
    <p:sldId id="263" r:id="rId9"/>
    <p:sldId id="262" r:id="rId10"/>
    <p:sldId id="266" r:id="rId11"/>
    <p:sldId id="267" r:id="rId12"/>
    <p:sldId id="273" r:id="rId13"/>
    <p:sldId id="268" r:id="rId14"/>
    <p:sldId id="275" r:id="rId15"/>
    <p:sldId id="276" r:id="rId16"/>
    <p:sldId id="278" r:id="rId17"/>
    <p:sldId id="271" r:id="rId18"/>
    <p:sldId id="277" r:id="rId19"/>
    <p:sldId id="274" r:id="rId20"/>
    <p:sldId id="270" r:id="rId21"/>
    <p:sldId id="280" r:id="rId22"/>
    <p:sldId id="279" r:id="rId23"/>
    <p:sldId id="269" r:id="rId24"/>
    <p:sldId id="272" r:id="rId25"/>
    <p:sldId id="281" r:id="rId26"/>
    <p:sldId id="259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AEAA"/>
    <a:srgbClr val="008E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4572008"/>
            <a:ext cx="87154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«Человек тысячи </a:t>
            </a:r>
          </a:p>
          <a:p>
            <a:pPr algn="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одного стиля»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357166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8EC0"/>
                </a:solidFill>
              </a:rPr>
              <a:t>ИИЦ – Научная библиотека представляет виртуальную выставку к 135-летию со дня рождения Игоря Стравинского</a:t>
            </a:r>
            <a:endParaRPr lang="ru-RU" sz="2000" b="1" dirty="0">
              <a:solidFill>
                <a:srgbClr val="008EC0"/>
              </a:solidFill>
            </a:endParaRPr>
          </a:p>
        </p:txBody>
      </p:sp>
      <p:pic>
        <p:nvPicPr>
          <p:cNvPr id="5" name="Рисунок 4" descr="5411.jpg"/>
          <p:cNvPicPr>
            <a:picLocks noChangeAspect="1"/>
          </p:cNvPicPr>
          <p:nvPr/>
        </p:nvPicPr>
        <p:blipFill>
          <a:blip r:embed="rId2"/>
          <a:srcRect l="14435" r="7281" b="2157"/>
          <a:stretch>
            <a:fillRect/>
          </a:stretch>
        </p:blipFill>
        <p:spPr>
          <a:xfrm>
            <a:off x="285720" y="1428736"/>
            <a:ext cx="4168133" cy="2928958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6" y="357166"/>
            <a:ext cx="464347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«Музыка Стравинского полна диких, грубых, монотонных и неуклюжих ритмов. Инструменты оркестра часто теряют перед нами свою знакомую нам индивидуальность, и тембры их сливаются в какие-то новые, завывающие. Клокочущие, теряющие характер тона и переходящие в комбинации шумов. Может это уже не музыка… Между тем  эти ритмы живописуют. И не только живописуют, но и дают нам заглянуть в темные звериные души дикарей… Но разве парижская публика первого представления рассмотрела это? Нет! </a:t>
            </a:r>
            <a:r>
              <a:rPr lang="ru-RU" dirty="0" smtClean="0"/>
              <a:t>Она </a:t>
            </a:r>
            <a:r>
              <a:rPr lang="ru-RU" dirty="0" smtClean="0"/>
              <a:t>просто бессмысленно и </a:t>
            </a:r>
            <a:r>
              <a:rPr lang="ru-RU" dirty="0" err="1" smtClean="0"/>
              <a:t>идиотически</a:t>
            </a:r>
            <a:r>
              <a:rPr lang="ru-RU" dirty="0" smtClean="0"/>
              <a:t> хохотала и свистала, потому что то, что ей показывали, было совсем не похоже на то, к чему она привыкла».</a:t>
            </a:r>
          </a:p>
          <a:p>
            <a:pPr algn="ctr"/>
            <a:endParaRPr lang="ru-RU" dirty="0" smtClean="0"/>
          </a:p>
          <a:p>
            <a:pPr algn="r"/>
            <a:r>
              <a:rPr lang="ru-RU" i="1" dirty="0" smtClean="0"/>
              <a:t>А.В.Луначарский о «Весне священной»</a:t>
            </a:r>
            <a:endParaRPr lang="ru-RU" i="1" dirty="0"/>
          </a:p>
        </p:txBody>
      </p:sp>
      <p:pic>
        <p:nvPicPr>
          <p:cNvPr id="3" name="Рисунок 2" descr="гр0045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642918"/>
            <a:ext cx="2714644" cy="3884064"/>
          </a:xfrm>
          <a:prstGeom prst="rect">
            <a:avLst/>
          </a:prstGeom>
          <a:ln>
            <a:solidFill>
              <a:srgbClr val="008E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гр0046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5786" y="1714488"/>
            <a:ext cx="2754070" cy="3857652"/>
          </a:xfrm>
          <a:prstGeom prst="rect">
            <a:avLst/>
          </a:prstGeom>
          <a:ln>
            <a:solidFill>
              <a:srgbClr val="008E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0047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57166"/>
            <a:ext cx="2654725" cy="3786190"/>
          </a:xfrm>
          <a:prstGeom prst="rect">
            <a:avLst/>
          </a:prstGeom>
          <a:ln>
            <a:solidFill>
              <a:srgbClr val="008E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гр0048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5786" y="1428736"/>
            <a:ext cx="2703318" cy="3724252"/>
          </a:xfrm>
          <a:prstGeom prst="rect">
            <a:avLst/>
          </a:prstGeom>
          <a:ln>
            <a:solidFill>
              <a:srgbClr val="008E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гр0005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68662" y="428605"/>
            <a:ext cx="2830963" cy="3714776"/>
          </a:xfrm>
          <a:prstGeom prst="rect">
            <a:avLst/>
          </a:prstGeom>
          <a:ln>
            <a:solidFill>
              <a:srgbClr val="008E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гр0006.BMP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14942" y="1785927"/>
            <a:ext cx="2609714" cy="3525508"/>
          </a:xfrm>
          <a:prstGeom prst="rect">
            <a:avLst/>
          </a:prstGeom>
          <a:ln>
            <a:solidFill>
              <a:srgbClr val="008E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0033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57950" y="214290"/>
            <a:ext cx="2505189" cy="3929066"/>
          </a:xfrm>
          <a:prstGeom prst="rect">
            <a:avLst/>
          </a:prstGeom>
          <a:ln>
            <a:solidFill>
              <a:srgbClr val="008E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гр0035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752" y="2571744"/>
            <a:ext cx="2574166" cy="4064472"/>
          </a:xfrm>
          <a:prstGeom prst="rect">
            <a:avLst/>
          </a:prstGeom>
          <a:ln>
            <a:solidFill>
              <a:srgbClr val="008E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034" y="571480"/>
            <a:ext cx="41434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Стравинский входил в моду, посещал великосветские парижские салоны, связанные с известными именами –графиней де </a:t>
            </a:r>
            <a:r>
              <a:rPr lang="ru-RU" dirty="0" err="1" smtClean="0"/>
              <a:t>Полиньяк</a:t>
            </a:r>
            <a:r>
              <a:rPr lang="ru-RU" dirty="0" smtClean="0"/>
              <a:t>, </a:t>
            </a:r>
            <a:r>
              <a:rPr lang="ru-RU" dirty="0" smtClean="0"/>
              <a:t>дочерью </a:t>
            </a:r>
            <a:r>
              <a:rPr lang="ru-RU" dirty="0" smtClean="0"/>
              <a:t>фабриканта Зингера, </a:t>
            </a:r>
            <a:r>
              <a:rPr lang="ru-RU" dirty="0" err="1" smtClean="0"/>
              <a:t>Габриэль</a:t>
            </a:r>
            <a:r>
              <a:rPr lang="ru-RU" dirty="0" smtClean="0"/>
              <a:t> </a:t>
            </a:r>
            <a:r>
              <a:rPr lang="ru-RU" dirty="0" err="1" smtClean="0"/>
              <a:t>Шанель</a:t>
            </a:r>
            <a:r>
              <a:rPr lang="ru-RU" dirty="0" smtClean="0"/>
              <a:t> и другими. Его произведения исполняются, у него возникают близкие отношения со многими представителями различных искусств, с философами, физиками, государственными деятелями. Он постоянно дает </a:t>
            </a:r>
            <a:r>
              <a:rPr lang="ru-RU" dirty="0" smtClean="0"/>
              <a:t>интервью, поражая </a:t>
            </a:r>
            <a:r>
              <a:rPr lang="ru-RU" dirty="0" smtClean="0"/>
              <a:t>журналистов находчивостью, остроумием, парадоксальностью суждений. Но за внешней канвой, за светским фасадом скрывалась интенсивная интеллектуальная жизнь.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р0011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85728"/>
            <a:ext cx="2483359" cy="3643314"/>
          </a:xfrm>
          <a:prstGeom prst="rect">
            <a:avLst/>
          </a:prstGeom>
          <a:ln>
            <a:solidFill>
              <a:srgbClr val="008E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гр0010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2976" y="1714488"/>
            <a:ext cx="2455813" cy="3567324"/>
          </a:xfrm>
          <a:prstGeom prst="rect">
            <a:avLst/>
          </a:prstGeom>
          <a:ln>
            <a:solidFill>
              <a:srgbClr val="008E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786182" y="357166"/>
            <a:ext cx="5143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Пабло Пикассо познакомился со Стравинским в 1917 году, делая декорации к его балетам. Изображая Стравинского в острохарактерном графическом портрете, художник не пользуется штриховкой, только тонкая точная контурная линия в мягко шаржированной манере представляет нам великого композитора.</a:t>
            </a:r>
            <a:endParaRPr lang="ru-RU" dirty="0"/>
          </a:p>
        </p:txBody>
      </p:sp>
      <p:pic>
        <p:nvPicPr>
          <p:cNvPr id="7" name="Рисунок 6" descr="гр0012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628" y="3214686"/>
            <a:ext cx="2386139" cy="3315493"/>
          </a:xfrm>
          <a:prstGeom prst="rect">
            <a:avLst/>
          </a:prstGeom>
          <a:ln>
            <a:solidFill>
              <a:srgbClr val="008E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0042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42910" y="357166"/>
            <a:ext cx="3357586" cy="4506234"/>
          </a:xfrm>
          <a:prstGeom prst="rect">
            <a:avLst/>
          </a:prstGeom>
          <a:ln>
            <a:solidFill>
              <a:srgbClr val="008E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5720" y="5357826"/>
            <a:ext cx="4214842" cy="1077218"/>
          </a:xfrm>
          <a:prstGeom prst="rect">
            <a:avLst/>
          </a:prstGeom>
          <a:noFill/>
          <a:ln>
            <a:solidFill>
              <a:srgbClr val="12AE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Рисунок Жана Кокто. Слева направо: Дягилев и Нижинский, </a:t>
            </a:r>
            <a:r>
              <a:rPr lang="ru-RU" sz="1600" i="1" dirty="0" err="1" smtClean="0"/>
              <a:t>Сати</a:t>
            </a:r>
            <a:r>
              <a:rPr lang="ru-RU" sz="1600" i="1" dirty="0" smtClean="0"/>
              <a:t>, Кокто, Пикассо и Стравинский. Стравинский играет «Весну священную»</a:t>
            </a:r>
            <a:endParaRPr lang="ru-RU" sz="1600" i="1" dirty="0"/>
          </a:p>
        </p:txBody>
      </p:sp>
      <p:pic>
        <p:nvPicPr>
          <p:cNvPr id="6" name="Рисунок 5" descr="гр0054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1928802"/>
            <a:ext cx="3357586" cy="4000528"/>
          </a:xfrm>
          <a:prstGeom prst="rect">
            <a:avLst/>
          </a:prstGeom>
          <a:ln>
            <a:solidFill>
              <a:srgbClr val="12AEAA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072066" y="785794"/>
            <a:ext cx="3643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Ж.Кокто, П.Пикассо, И.Ф.Стравинский,</a:t>
            </a:r>
          </a:p>
          <a:p>
            <a:pPr algn="ctr"/>
            <a:r>
              <a:rPr lang="ru-RU" sz="1600" i="1" dirty="0" smtClean="0"/>
              <a:t> О. Пикассо (</a:t>
            </a:r>
            <a:r>
              <a:rPr lang="ru-RU" sz="1600" i="1" dirty="0" err="1" smtClean="0"/>
              <a:t>Антиб</a:t>
            </a:r>
            <a:r>
              <a:rPr lang="ru-RU" sz="1600" i="1" dirty="0" smtClean="0"/>
              <a:t>, 1921г.)</a:t>
            </a:r>
            <a:endParaRPr lang="ru-RU" sz="1600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0038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86512" y="737489"/>
            <a:ext cx="2357454" cy="3397736"/>
          </a:xfrm>
          <a:prstGeom prst="rect">
            <a:avLst/>
          </a:prstGeom>
          <a:ln>
            <a:solidFill>
              <a:srgbClr val="12AEAA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гр0039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752" y="3857628"/>
            <a:ext cx="3143272" cy="2620805"/>
          </a:xfrm>
          <a:prstGeom prst="rect">
            <a:avLst/>
          </a:prstGeom>
          <a:ln>
            <a:solidFill>
              <a:srgbClr val="12AEAA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7158" y="285728"/>
            <a:ext cx="59293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Новый переломный момент в творчестве композитора обозначила «Пульчинелла» - балет с пением (</a:t>
            </a:r>
            <a:r>
              <a:rPr lang="ru-RU" dirty="0" smtClean="0"/>
              <a:t>1920 г.). </a:t>
            </a:r>
            <a:r>
              <a:rPr lang="ru-RU" dirty="0" smtClean="0"/>
              <a:t>Закончилась война, у композитора появилась потребность в освежении  своей палитры.  Радостный, солнечный свет излучает музыка балета, жизнедеятельным характером отмечена комическая опера «Мавра» </a:t>
            </a:r>
            <a:r>
              <a:rPr lang="ru-RU" dirty="0" smtClean="0"/>
              <a:t>а </a:t>
            </a:r>
            <a:r>
              <a:rPr lang="ru-RU" dirty="0" smtClean="0"/>
              <a:t>тенденции более поздних произведений – «Аполлона» и «Поцелуя феи</a:t>
            </a:r>
            <a:r>
              <a:rPr lang="ru-RU" dirty="0" smtClean="0"/>
              <a:t>»– </a:t>
            </a:r>
            <a:r>
              <a:rPr lang="ru-RU" dirty="0" smtClean="0"/>
              <a:t>проявятся в сороковые годы.</a:t>
            </a:r>
            <a:endParaRPr lang="ru-RU" dirty="0"/>
          </a:p>
        </p:txBody>
      </p:sp>
      <p:pic>
        <p:nvPicPr>
          <p:cNvPr id="5" name="Рисунок 4" descr="гр0030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71538" y="3071810"/>
            <a:ext cx="2357454" cy="3459340"/>
          </a:xfrm>
          <a:prstGeom prst="rect">
            <a:avLst/>
          </a:prstGeom>
          <a:ln>
            <a:solidFill>
              <a:srgbClr val="008E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р0037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15074" y="142852"/>
            <a:ext cx="2681759" cy="3726831"/>
          </a:xfrm>
          <a:prstGeom prst="rect">
            <a:avLst/>
          </a:prstGeom>
          <a:ln>
            <a:solidFill>
              <a:srgbClr val="12AEAA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гр0040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9190" y="3286124"/>
            <a:ext cx="2428393" cy="3429001"/>
          </a:xfrm>
          <a:prstGeom prst="rect">
            <a:avLst/>
          </a:prstGeom>
          <a:ln>
            <a:solidFill>
              <a:srgbClr val="12AEAA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2910" y="500042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8596" y="642918"/>
            <a:ext cx="40005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Среди сочинений композитора, написанных в предвоенные годы – Концерт для  скрипки с оркестром (1931 г.), балет «Игра в карты» (1937), «Персефона», - наибольший интерес представляет «Игра в карты», герои которой –колода игральных карт. 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В эти годы Стравинский с семьей живет во Франции под Ниццей. Семья состояла из престарелой матери, жены, двух сыновей и двух дочерей. Жена Стравинского была прекрасно образованной женщиной, всецело посвятившей себя дому и детям.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0021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86446" y="285728"/>
            <a:ext cx="2924908" cy="4136151"/>
          </a:xfrm>
          <a:prstGeom prst="rect">
            <a:avLst/>
          </a:prstGeom>
          <a:ln>
            <a:solidFill>
              <a:srgbClr val="008E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29388" y="3143248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Сочинения для фортепиано</a:t>
            </a:r>
            <a:endParaRPr lang="ru-RU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гр0023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214290"/>
            <a:ext cx="2587488" cy="3643314"/>
          </a:xfrm>
          <a:prstGeom prst="rect">
            <a:avLst/>
          </a:prstGeom>
          <a:ln>
            <a:solidFill>
              <a:srgbClr val="008E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гр0025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071670" y="2285992"/>
            <a:ext cx="2583482" cy="3629739"/>
          </a:xfrm>
          <a:prstGeom prst="rect">
            <a:avLst/>
          </a:prstGeom>
          <a:ln>
            <a:solidFill>
              <a:srgbClr val="008E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0044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85720" y="571480"/>
            <a:ext cx="3214710" cy="3500462"/>
          </a:xfrm>
          <a:prstGeom prst="rect">
            <a:avLst/>
          </a:prstGeom>
          <a:ln>
            <a:solidFill>
              <a:srgbClr val="12AEAA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8596" y="4500570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Стравинский со</a:t>
            </a:r>
          </a:p>
          <a:p>
            <a:pPr algn="ctr"/>
            <a:r>
              <a:rPr lang="ru-RU" sz="1600" i="1" dirty="0" smtClean="0"/>
              <a:t> своими детьми.</a:t>
            </a:r>
            <a:endParaRPr lang="ru-RU" sz="1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00562" y="714356"/>
            <a:ext cx="36433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1934 году Стравинский принял французское гражданство, но на новой родине жизнь становилась все хуже. В 1936 году кандидатура Стравинского со скандалом провалилась на выборах во Французскую академию изящных искусств. В 1938-39 годах Стравинский потерял самых близких людей: мать, жена и дочь умерли от туберкулеза, и он сам едва не лишился жизни из-за этой болезни.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р0008.BMP"/>
          <p:cNvPicPr>
            <a:picLocks noChangeAspect="1"/>
          </p:cNvPicPr>
          <p:nvPr/>
        </p:nvPicPr>
        <p:blipFill>
          <a:blip r:embed="rId2" cstate="email">
            <a:lum bright="13000"/>
          </a:blip>
          <a:stretch>
            <a:fillRect/>
          </a:stretch>
        </p:blipFill>
        <p:spPr>
          <a:xfrm>
            <a:off x="4572000" y="2714620"/>
            <a:ext cx="2597903" cy="3429000"/>
          </a:xfrm>
          <a:prstGeom prst="rect">
            <a:avLst/>
          </a:prstGeom>
          <a:ln>
            <a:solidFill>
              <a:srgbClr val="008E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034" y="285728"/>
            <a:ext cx="38576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1940 году Стравинский женился на Вере Судейкиной, с которой его связывали близкие отношения. В том же году они переехали в США и </a:t>
            </a:r>
            <a:r>
              <a:rPr lang="ru-RU" dirty="0" err="1" smtClean="0"/>
              <a:t>осели</a:t>
            </a:r>
            <a:r>
              <a:rPr lang="ru-RU" dirty="0" smtClean="0"/>
              <a:t> в Голливуде.  Стравинский создает новые произведения в совершенно ином стиле. Это Цирковая полька «Ход слона», «Танго в двух версиях», «</a:t>
            </a:r>
            <a:r>
              <a:rPr lang="ru-RU" dirty="0" err="1" smtClean="0"/>
              <a:t>Эбони-концерт</a:t>
            </a:r>
            <a:r>
              <a:rPr lang="ru-RU" dirty="0" smtClean="0"/>
              <a:t>» для джаза и музыку к типично </a:t>
            </a:r>
            <a:r>
              <a:rPr lang="ru-RU" dirty="0" err="1" smtClean="0"/>
              <a:t>бродвейскому</a:t>
            </a:r>
            <a:r>
              <a:rPr lang="ru-RU" dirty="0" smtClean="0"/>
              <a:t> ревю </a:t>
            </a:r>
            <a:r>
              <a:rPr lang="ru-RU" dirty="0" smtClean="0"/>
              <a:t>«Семь </a:t>
            </a:r>
            <a:r>
              <a:rPr lang="ru-RU" dirty="0" smtClean="0"/>
              <a:t>изящных искусств». Его произведения пользовались успехом, хотя в действительности неоклассическое направление музыки Стравинского переживало кризис. Новое авангардное направление вытесняло неоклассицизм.</a:t>
            </a:r>
            <a:endParaRPr lang="ru-RU" dirty="0"/>
          </a:p>
        </p:txBody>
      </p:sp>
      <p:pic>
        <p:nvPicPr>
          <p:cNvPr id="2" name="Рисунок 1" descr="гр0007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15074" y="428604"/>
            <a:ext cx="2523531" cy="3643314"/>
          </a:xfrm>
          <a:prstGeom prst="rect">
            <a:avLst/>
          </a:prstGeom>
          <a:ln>
            <a:solidFill>
              <a:srgbClr val="008E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р0004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85918" y="3000372"/>
            <a:ext cx="2161783" cy="3429024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гр0003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72" y="285728"/>
            <a:ext cx="2286016" cy="3514172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357686" y="428604"/>
            <a:ext cx="450059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Игорь Федорович Стравинский </a:t>
            </a:r>
          </a:p>
          <a:p>
            <a:pPr algn="ctr"/>
            <a:r>
              <a:rPr lang="ru-RU" dirty="0" smtClean="0"/>
              <a:t>(1882-1971) — пожалуй, самая противоречивая и авангардная фигура в музыкальной культуре XX века. Его самобытное творчество не вписывается в рамки какой-то одной стилистической модели, в нем самым неожиданным образом сочетаются различные направления, за что композитора современники прозвали «человеком тысячи одного стиля». Великий экспериментатор, он чутко улавливал изменения, которые происходили в жизни, и стремился жить вместе со временем. И все же у его музыки есть свое истинное лицо — русское. Все сочинения Стравинского глубоко проникнуты русским духом — это снискало композитору невероятную популярность за рубежом и искреннюю любовь в Отечестве.  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р0001.BMP"/>
          <p:cNvPicPr>
            <a:picLocks noChangeAspect="1"/>
          </p:cNvPicPr>
          <p:nvPr/>
        </p:nvPicPr>
        <p:blipFill>
          <a:blip r:embed="rId2" cstate="email"/>
          <a:srcRect b="-574"/>
          <a:stretch>
            <a:fillRect/>
          </a:stretch>
        </p:blipFill>
        <p:spPr>
          <a:xfrm>
            <a:off x="428596" y="214290"/>
            <a:ext cx="2827870" cy="4357718"/>
          </a:xfrm>
          <a:prstGeom prst="rect">
            <a:avLst/>
          </a:prstGeom>
          <a:ln>
            <a:solidFill>
              <a:srgbClr val="008E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гр0001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714612" y="2357430"/>
            <a:ext cx="2382302" cy="3714776"/>
          </a:xfrm>
          <a:prstGeom prst="rect">
            <a:avLst/>
          </a:prstGeom>
          <a:ln>
            <a:solidFill>
              <a:srgbClr val="008E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429256" y="571480"/>
            <a:ext cx="32147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Композитор сумел преодолеть творческий  кризис. Он совершает новый поворот, ориентируясь на </a:t>
            </a:r>
            <a:r>
              <a:rPr lang="ru-RU" dirty="0" smtClean="0"/>
              <a:t>«серийную технику», </a:t>
            </a:r>
            <a:r>
              <a:rPr lang="ru-RU" dirty="0" smtClean="0"/>
              <a:t>которую развивала венская школа. В 1947 году  Стравинский закончил свой балет «</a:t>
            </a:r>
            <a:r>
              <a:rPr lang="ru-RU" dirty="0" smtClean="0"/>
              <a:t>Орфей», </a:t>
            </a:r>
            <a:r>
              <a:rPr lang="ru-RU" dirty="0" smtClean="0"/>
              <a:t>премьера состоялась 29 апреля 1948 года в театре «Нью-Йорк Сити Балет</a:t>
            </a:r>
            <a:r>
              <a:rPr lang="ru-RU" dirty="0" smtClean="0"/>
              <a:t>».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0049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43702" y="142852"/>
            <a:ext cx="2326111" cy="3286124"/>
          </a:xfrm>
          <a:prstGeom prst="rect">
            <a:avLst/>
          </a:prstGeom>
          <a:ln>
            <a:solidFill>
              <a:srgbClr val="008E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гр0050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60798" y="1000108"/>
            <a:ext cx="1756842" cy="4893248"/>
          </a:xfrm>
          <a:prstGeom prst="rect">
            <a:avLst/>
          </a:prstGeom>
          <a:ln>
            <a:solidFill>
              <a:srgbClr val="008E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034" y="785794"/>
            <a:ext cx="46434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1954 году Стравинский пишет первое сочинение в новой технике – Септет. </a:t>
            </a:r>
            <a:endParaRPr lang="ru-RU" dirty="0" smtClean="0"/>
          </a:p>
          <a:p>
            <a:pPr algn="ctr"/>
            <a:r>
              <a:rPr lang="ru-RU" dirty="0" smtClean="0"/>
              <a:t>С </a:t>
            </a:r>
            <a:r>
              <a:rPr lang="ru-RU" dirty="0" smtClean="0"/>
              <a:t>этого же года начинаются его многочисленные гастрольные поездки как дирижера собственных произведений. Он многократно бывает во всех западноевропейских странах, Латинской Америке, в Африке, Австралии, на Ближнем Востоке, приезжает и в СССР. Много раз он посещал крупнейшие столицы мира, подолгу жил в них, но ни к одному городу он не испытывал особой привязанности, кроме Петербурга. О родном городе Стравинский говорил с редкой для себя теплотой и лиризмом.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р0056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15008" y="714356"/>
            <a:ext cx="2928958" cy="385765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786446" y="5072074"/>
            <a:ext cx="2928958" cy="830997"/>
          </a:xfrm>
          <a:prstGeom prst="rect">
            <a:avLst/>
          </a:prstGeom>
          <a:noFill/>
          <a:ln>
            <a:solidFill>
              <a:srgbClr val="12AE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И.Ф.Стравинский во время пребывания в СССР. </a:t>
            </a:r>
          </a:p>
          <a:p>
            <a:pPr algn="ctr"/>
            <a:r>
              <a:rPr lang="ru-RU" sz="1600" i="1" dirty="0" smtClean="0"/>
              <a:t>Октябрь 1962 года</a:t>
            </a:r>
            <a:endParaRPr lang="ru-RU" sz="1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428604"/>
            <a:ext cx="457203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«У человека одно место рождения, одна родина… и место рождения является главным фактором его жизни».</a:t>
            </a:r>
          </a:p>
          <a:p>
            <a:endParaRPr lang="ru-RU" dirty="0" smtClean="0"/>
          </a:p>
          <a:p>
            <a:r>
              <a:rPr lang="ru-RU" dirty="0" smtClean="0"/>
              <a:t>«Я всю жизнь говорю по-русски, </a:t>
            </a:r>
            <a:r>
              <a:rPr lang="ru-RU" dirty="0" smtClean="0"/>
              <a:t>у </a:t>
            </a:r>
            <a:r>
              <a:rPr lang="ru-RU" dirty="0" smtClean="0"/>
              <a:t>меня слог русский. Может быть, в моей музыке это не сразу видно, но это заложено в ней, это в её скрытой природе».</a:t>
            </a:r>
          </a:p>
          <a:p>
            <a:pPr algn="r"/>
            <a:r>
              <a:rPr lang="ru-RU" i="1" dirty="0" smtClean="0"/>
              <a:t>Игорь Стравинский</a:t>
            </a:r>
          </a:p>
          <a:p>
            <a:endParaRPr lang="ru-RU" i="1" dirty="0" smtClean="0"/>
          </a:p>
          <a:p>
            <a:pPr algn="ctr"/>
            <a:r>
              <a:rPr lang="ru-RU" dirty="0" smtClean="0"/>
              <a:t>«Стравинский – истинно русский композитор… Русский дух неистребим в сердце этого настоящего подлинно большого, многогранного таланта, рожденного землей русской и кровно </a:t>
            </a:r>
          </a:p>
          <a:p>
            <a:pPr algn="ctr"/>
            <a:r>
              <a:rPr lang="ru-RU" dirty="0" smtClean="0"/>
              <a:t>с ней связанного…»</a:t>
            </a:r>
          </a:p>
          <a:p>
            <a:pPr algn="ctr"/>
            <a:endParaRPr lang="ru-RU" dirty="0" smtClean="0"/>
          </a:p>
          <a:p>
            <a:pPr algn="r"/>
            <a:r>
              <a:rPr lang="ru-RU" i="1" dirty="0" smtClean="0"/>
              <a:t> Дмитрий Шостакович</a:t>
            </a:r>
          </a:p>
          <a:p>
            <a:endParaRPr lang="ru-RU" i="1" dirty="0" smtClean="0"/>
          </a:p>
          <a:p>
            <a:pPr algn="r"/>
            <a:endParaRPr lang="ru-RU" i="1" dirty="0" smtClean="0"/>
          </a:p>
          <a:p>
            <a:pPr algn="r"/>
            <a:endParaRPr lang="ru-RU" i="1" dirty="0" smtClean="0"/>
          </a:p>
          <a:p>
            <a:pPr algn="r"/>
            <a:endParaRPr lang="ru-RU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0013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0034" y="214290"/>
            <a:ext cx="2357454" cy="3269289"/>
          </a:xfrm>
          <a:prstGeom prst="rect">
            <a:avLst/>
          </a:prstGeom>
          <a:ln>
            <a:solidFill>
              <a:srgbClr val="008E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гр0014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728" y="2071678"/>
            <a:ext cx="2551850" cy="3500438"/>
          </a:xfrm>
          <a:prstGeom prst="rect">
            <a:avLst/>
          </a:prstGeom>
          <a:ln>
            <a:solidFill>
              <a:srgbClr val="008E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6248" y="1142984"/>
            <a:ext cx="44291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Без преувеличения можно утверждать, что ни один зарубежный композитор не достиг такого уровня знаний своего времени, каким обладал Стравинский. Философия и религия, эстетика и психология, математика и история искусства – все находилось в поле его зрения. Стравинский также был неистовым читателем – с книгой не расставался до самого преклонного возраста. Его библиотека в Лос-Анджелесе насчитывала около десяти тысяч томов</a:t>
            </a:r>
            <a:r>
              <a:rPr lang="ru-RU" dirty="0" smtClean="0"/>
              <a:t>. Столь </a:t>
            </a:r>
            <a:r>
              <a:rPr lang="ru-RU" dirty="0" smtClean="0"/>
              <a:t>же деятелен Стравинский был в беседе и переписке.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р0031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142852"/>
            <a:ext cx="2643206" cy="3737792"/>
          </a:xfrm>
          <a:prstGeom prst="rect">
            <a:avLst/>
          </a:prstGeom>
          <a:ln>
            <a:solidFill>
              <a:srgbClr val="008E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гр0029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0100" y="2857496"/>
            <a:ext cx="2536387" cy="3643314"/>
          </a:xfrm>
          <a:prstGeom prst="rect">
            <a:avLst/>
          </a:prstGeom>
          <a:ln>
            <a:solidFill>
              <a:srgbClr val="008E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714876" y="642918"/>
            <a:ext cx="37147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Для Стравинского было также характерно то, что любые жизненные, зрительные впечатления становились стимулом к написанию произведений. Так впечатления от просмотра кинофильмов о Второй мировой войне, наблюдения за фашистскими изуверствами дали толчок к созданию Симфонии в трех движениях.</a:t>
            </a:r>
          </a:p>
          <a:p>
            <a:pPr algn="ctr"/>
            <a:r>
              <a:rPr lang="ru-RU" dirty="0" smtClean="0"/>
              <a:t>Картины </a:t>
            </a:r>
            <a:r>
              <a:rPr lang="ru-RU" dirty="0" smtClean="0"/>
              <a:t>Хогарта, </a:t>
            </a:r>
            <a:r>
              <a:rPr lang="ru-RU" dirty="0" smtClean="0"/>
              <a:t>увиденные в Чикагском институте изящных искусств в 1947 году, вызвали в его воображении ряд оперных сцен – так появилась опера «Похождения повесы». 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20572585">
            <a:off x="437560" y="412862"/>
            <a:ext cx="2334492" cy="3323683"/>
          </a:xfrm>
          <a:prstGeom prst="rect">
            <a:avLst/>
          </a:prstGeom>
          <a:ln>
            <a:solidFill>
              <a:srgbClr val="12AEAA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гр0034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775905">
            <a:off x="1447428" y="3132164"/>
            <a:ext cx="2027858" cy="3252201"/>
          </a:xfrm>
          <a:prstGeom prst="rect">
            <a:avLst/>
          </a:prstGeom>
          <a:ln>
            <a:solidFill>
              <a:srgbClr val="12AEAA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14810" y="500042"/>
            <a:ext cx="43577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Но главным для композитора была работа: он был великим тружеником. В возрасте 75 лет Стравинский работал по 10 часов в день: до обеда -4-5 над сочинением музыки, а после обеда – 5-6 часов над оркестровкой </a:t>
            </a:r>
            <a:r>
              <a:rPr lang="ru-RU" dirty="0" smtClean="0"/>
              <a:t>или </a:t>
            </a:r>
            <a:r>
              <a:rPr lang="ru-RU" dirty="0" smtClean="0"/>
              <a:t>переложением!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Три произведения являются основными в творчестве композитора последних 15 лет . Это «Священное песнопение» ( 1956), «Плач пророка Иеремии»   (1958) и «Заупокойные песни» (1966). Реквием  («Заупокойные песни») стал поистине художественным прозрением. Произведению «свойственно мудрое проникновение в сущность жизненных процессов и ясное стремление к высшей гармонии».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42852"/>
            <a:ext cx="8501122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Список использованной литературы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Абель, И. Закономерный контрапункт [Текст] / И. Абель //  Музыка и время.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2004. - № 3.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С. 24-31.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Алексеевский, Н. Вечная связь [Текст] / Н. Алексеевский // Музыкальная жизнь.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2003. - № 5.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С. 16-22.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>Асафьев, Б.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Книга о Стравинском[Текст] / Б. Асафьев.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Л. : Музыка, 1977.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280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Алешин, А. Гость из будущего [Текст] / А. Алешин // Музыкальная жизнь.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2007. - № 3.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С. 27-30.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Брагинская, Н. Священная баллада И.Стравинского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Авраам и Исаак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 взгляд на Восток? [Текст] / Н. Брагинская // Музыкальная академия.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2011. - № 1.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С. 153-157.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Варунц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В. Биографические очерки  [Текст] : Стравинский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педагог / В.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Варунц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// Музыкальная академия.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2002. - № 4.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С. 123-137.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Гевиксман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В. Незабываемые дни [Текст] / В.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Гевиксман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//  Музыкальная жизнь.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2001.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№ 9.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С. 12-13.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Год Стравинского. Гений [Текст] // Музыкальная жизнь.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2007. - № 6.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С. 2-17.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Друскин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М.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Игорь Стравинский [Текст] : личность, творчество, взгляды / М.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Друскин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Л. : Совет. композитор, 1982.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208 с.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Смирнов, В.</a:t>
            </a:r>
            <a:r>
              <a:rPr lang="ru-RU" sz="1400" dirty="0" smtClean="0"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Творческое формирование И. Ф. Стравинского[Текст] / В. Смирнов.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Л. : Музыка, 1970.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152 с.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Задерацкий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В. полифоническое мышление И.Стравинского [Текст] /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В.Задерацкий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: Музыка, 1980.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287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И. Ф. Стравинский [Текст] : ст., воспоминания /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ред-сост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Г. С.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Алфеевская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и И. Я. Вершинина.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М. : Музыка, 1985.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376 с.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Игорь Стравинский. Диалоги [Текст] : воспоминания,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размышоения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комментарии /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с англ. В. А.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Линник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; ред. Г. А. Орлова ; общ. ред. М. С.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Друскина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Л. : Музыка, 1971.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415 с.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1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Кузнецов, А. В зеркале русской критики [Текст] / А. Кузнецов // Советская музыка. </a:t>
            </a:r>
            <a:r>
              <a:rPr lang="ru-RU" sz="1400" dirty="0" smtClean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1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1982. - № 6. </a:t>
            </a:r>
            <a:r>
              <a:rPr lang="ru-RU" sz="1400" dirty="0" smtClean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1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С. 69-75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1400" dirty="0" err="1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Мессиан</a:t>
            </a:r>
            <a:r>
              <a:rPr lang="ru-RU" sz="1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О. Ритмические персонажи [Текст] : Анализ </a:t>
            </a:r>
            <a:r>
              <a:rPr lang="ru-RU" sz="1400" dirty="0" smtClean="0"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Весны священной</a:t>
            </a:r>
            <a:r>
              <a:rPr lang="ru-RU" sz="1400" dirty="0" smtClean="0"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Стравинского / О. </a:t>
            </a:r>
            <a:r>
              <a:rPr lang="ru-RU" sz="1400" dirty="0" err="1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Мессиан</a:t>
            </a:r>
            <a:r>
              <a:rPr lang="ru-RU" sz="1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// Музыкальная академия. </a:t>
            </a:r>
            <a:r>
              <a:rPr lang="ru-RU" sz="1400" dirty="0" smtClean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1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2007. - № 3. </a:t>
            </a:r>
            <a:r>
              <a:rPr lang="ru-RU" sz="1400" dirty="0" smtClean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1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С. 178-187.</a:t>
            </a:r>
            <a:endParaRPr lang="ru-RU" sz="1400" dirty="0" smtClean="0"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14282" y="142852"/>
            <a:ext cx="857256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5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Мусский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, С.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 А.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Самые знаменитые композиторы России [Текст]  /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С.А.Мусский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— М. : Вече, 2003. — 480с.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5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Нестеров, А. К. Пабло Пикассо и Игорь Стравинский [Текст] / А. К. Нестеров // Музыка в школе. – 2007. - № 3. – С. 3-10.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5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Стравинская, К. Ю.</a:t>
            </a: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 И. Ф. Стравинском и его близких[Текст] / К. Ю. Стравинская. — Л. : Музыка, 1978. — 232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5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Стравинский 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Ф. 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есна священная [Ноты] : картины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языч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 Руси / И. Стравинский. — Л. : Музыка, 1972. — 111 с.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5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Стравинский И.Ф. Концерт [Ноты]  / И. Стравинский. — Л. : Музыка, 1979. — 88 с.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Стравинский И.Ф 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Мавра [Ноты] 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комич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опера в 1 д. / И. Стравинский. — Клавир. — М. : Музыка, 1975. — 96 с.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5"/>
            </a:pP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Стравинский И.Ф 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Петрушка [Ноты] / И. Стравинский. — М. : Музыка, 1967. — 72 с.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5"/>
            </a:pP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Стравинский И.Ф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Похождения повесы [Ноты] : опера в 3 д. / И. Стравинский. — Клавир. — М. : Музыка, 1976. — 280 с.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5"/>
            </a:pP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Стравинский И.Ф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Царь Эдип [Ноты] : опера-оратория в 2 д. / И. Стравинский. — Клавир. — М. : Музыка, 1971. — 104 с. </a:t>
            </a: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5"/>
            </a:pPr>
            <a:r>
              <a:rPr lang="ru-RU" sz="1400" smtClean="0">
                <a:ea typeface="Times New Roman" pitchFamily="18" charset="0"/>
                <a:cs typeface="Times New Roman" pitchFamily="18" charset="0"/>
              </a:rPr>
              <a:t>Стравинский </a:t>
            </a: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И.Ф 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Жар-птица [Ноты] : сказка-балет в 2 карт. / И. Стравинский. — Клавир. — М. : Музыка, 1983. — 72 с.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5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Стравинский, И. О музыкальном феномене [Текст] / И. Стравинский // Искусство в школе. – 2001. - № 1. – С. 43-45.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5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Карпентьер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А. «Классицизм и галстуки» [Текст] / А.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Карпентьер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// Советская музыка. – 1982. - № 7. – С. 95-96.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5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Стравинский,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Игор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.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Хроника моей жизни[Текст] / Игорь Стравинский. — Л. 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Музгиз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1963. — 262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5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Твердохлебова, О. Заплыв свободным стилем [Текст] // О. Твердохлебова // Музыкальная жизнь. – 2014. - № 7-8. – С. 128-129.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5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Энтелис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, Л.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Силуэты композиторов XX века [Текст] / Л.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Энтелис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— Л. : Музыка, 1975. — 248 с.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Ярустовский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Б. Игорь Стравинский [Текст] : крат. очерк жизни и творчества / Б.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Ярустовский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— М. : Музыка, 1964. — 288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429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«Музыкальный Протей», «Композитор-хамелеон», «Изобретатель музыкальных блюд на мировой кухне», - так называли современники Игоря Стравинского. Его имя постоянно фигурировало в ряду «знаков-символов» ХХ столетия. Его творческая индивидуальность порождала бурную полемику, приятие или неприятие, ее замечали и активно на нее реагировали. По степени  влияния на современный ему музыкально-исторический  процесс он был при жизни признан одной из первейших фигур. Начиная с 1907 года Стравинский создал около тысячи различных опусов: девять балетов, четыре оперы, три вокально-хореографических представления, пять симфоний и многое другое.</a:t>
            </a:r>
            <a:endParaRPr lang="ru-RU" dirty="0"/>
          </a:p>
        </p:txBody>
      </p:sp>
      <p:pic>
        <p:nvPicPr>
          <p:cNvPr id="3" name="Рисунок 2" descr="гр0002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72198" y="3357562"/>
            <a:ext cx="2023073" cy="3143248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гр0004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42910" y="3214686"/>
            <a:ext cx="2143140" cy="3284152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гр0036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143240" y="3286124"/>
            <a:ext cx="2428326" cy="3143272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0051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563728" y="523855"/>
            <a:ext cx="3008800" cy="4262467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429256" y="5214950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Родители композитора </a:t>
            </a:r>
          </a:p>
          <a:p>
            <a:pPr algn="ctr"/>
            <a:r>
              <a:rPr lang="ru-RU" sz="1600" i="1" dirty="0" smtClean="0"/>
              <a:t>Федор Игнатьевич </a:t>
            </a:r>
          </a:p>
          <a:p>
            <a:pPr algn="ctr"/>
            <a:r>
              <a:rPr lang="ru-RU" sz="1600" i="1" dirty="0" smtClean="0"/>
              <a:t>и  Анна Кирилловна</a:t>
            </a:r>
            <a:endParaRPr lang="ru-RU" sz="1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1428736"/>
            <a:ext cx="42862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Игорь Стравинский родился 17 июня 1882 года в </a:t>
            </a:r>
            <a:r>
              <a:rPr lang="ru-RU" dirty="0" smtClean="0"/>
              <a:t>Ораниенбауме </a:t>
            </a:r>
            <a:r>
              <a:rPr lang="ru-RU" dirty="0" smtClean="0"/>
              <a:t>близ Петербурга. Его отец был известным певцом, солистом </a:t>
            </a:r>
            <a:r>
              <a:rPr lang="ru-RU" dirty="0" err="1" smtClean="0"/>
              <a:t>Мариинского</a:t>
            </a:r>
            <a:r>
              <a:rPr lang="ru-RU" dirty="0" smtClean="0"/>
              <a:t> театра. «До девяти лет на мое музыкальное образование не обращали внимания, - </a:t>
            </a:r>
            <a:r>
              <a:rPr lang="ru-RU" dirty="0" smtClean="0"/>
              <a:t>пишет </a:t>
            </a:r>
            <a:r>
              <a:rPr lang="ru-RU" dirty="0" smtClean="0"/>
              <a:t>Игорь Стравинский, - но музыка в доме звучала постоянно. В девять лет пригласили ко мне учительницу музыки. Я очень быстро научился читать ноты и так много разбирал, что у меня появилось желание импровизировать».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429132"/>
            <a:ext cx="8286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 окончании гимназии отец определил Игоря на юридический факультет Петербургского университета, но занятия юриспруденцией его не увлекали. Музыкальные занятия продолжаются , и в 1902 году Стравинский сближается с Римским-Корсаковым. Композитор признал музыкальное дарование юноши и посоветовал ему продолжить </a:t>
            </a:r>
            <a:r>
              <a:rPr lang="ru-RU" dirty="0" smtClean="0"/>
              <a:t> </a:t>
            </a:r>
            <a:r>
              <a:rPr lang="ru-RU" dirty="0" smtClean="0"/>
              <a:t>занятия по гармонии и контрапункту у своих учеников, разрешил обращаться к нему за консультациями.</a:t>
            </a:r>
            <a:endParaRPr lang="ru-RU" dirty="0"/>
          </a:p>
        </p:txBody>
      </p:sp>
      <p:pic>
        <p:nvPicPr>
          <p:cNvPr id="3" name="Рисунок 2" descr="гр0052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1472" y="357166"/>
            <a:ext cx="2754462" cy="3429024"/>
          </a:xfrm>
          <a:prstGeom prst="rect">
            <a:avLst/>
          </a:prstGeom>
          <a:ln>
            <a:solidFill>
              <a:srgbClr val="008E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71868" y="3000372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И.Стравинский – ученик 8 класса гимназии. 1901 г.</a:t>
            </a:r>
            <a:endParaRPr lang="ru-RU" sz="1600" i="1" dirty="0"/>
          </a:p>
        </p:txBody>
      </p:sp>
      <p:pic>
        <p:nvPicPr>
          <p:cNvPr id="5" name="Рисунок 4" descr="гр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5607849" y="1107266"/>
            <a:ext cx="3357588" cy="2143140"/>
          </a:xfrm>
          <a:prstGeom prst="rect">
            <a:avLst/>
          </a:prstGeom>
          <a:ln>
            <a:solidFill>
              <a:srgbClr val="008E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47149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Первое крупное сочинение Стравинского – фортепианная соната – датируется 1904 годом. Но профессиональным композитором он стал сравнительно поздно – только после того, как весной 1905 года в возрасте 23 лет закончил университет. Отказавшись от юридической карьеры, он полностью посвятил себя музыке. С осени 1905 года занятия с Римским-Корсаковым стали регулярными – дважды в неделю. Пять лет близкого общения с великим  композитором многое дали Стравинскому: на примере своего учителя он воочию </a:t>
            </a:r>
            <a:r>
              <a:rPr lang="ru-RU" dirty="0" smtClean="0"/>
              <a:t>знакомился </a:t>
            </a:r>
            <a:r>
              <a:rPr lang="ru-RU" dirty="0" smtClean="0"/>
              <a:t>с техникой композиторского труда. Под непосредственным контролем маститого композитора Стравинский написал свою первую симфонию – </a:t>
            </a:r>
            <a:r>
              <a:rPr lang="en-US" dirty="0" smtClean="0"/>
              <a:t>Es-</a:t>
            </a:r>
            <a:r>
              <a:rPr lang="en-US" dirty="0" err="1" smtClean="0"/>
              <a:t>dur</a:t>
            </a:r>
            <a:r>
              <a:rPr lang="ru-RU" dirty="0" smtClean="0"/>
              <a:t>. Симфония была написана в очень ясном традиционном стиле.</a:t>
            </a:r>
            <a:endParaRPr lang="ru-RU" dirty="0"/>
          </a:p>
        </p:txBody>
      </p:sp>
      <p:pic>
        <p:nvPicPr>
          <p:cNvPr id="4" name="Рисунок 3" descr="гр0015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72198" y="571480"/>
            <a:ext cx="2515780" cy="3500438"/>
          </a:xfrm>
          <a:prstGeom prst="rect">
            <a:avLst/>
          </a:prstGeom>
          <a:ln>
            <a:solidFill>
              <a:srgbClr val="008E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гр0016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57818" y="3214686"/>
            <a:ext cx="2785295" cy="2666573"/>
          </a:xfrm>
          <a:prstGeom prst="rect">
            <a:avLst/>
          </a:prstGeom>
          <a:ln>
            <a:solidFill>
              <a:srgbClr val="008E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0053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572000" y="857232"/>
            <a:ext cx="4071966" cy="2945678"/>
          </a:xfrm>
          <a:prstGeom prst="rect">
            <a:avLst/>
          </a:prstGeom>
          <a:ln>
            <a:solidFill>
              <a:srgbClr val="008E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072066" y="214290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С.П.Дягилев и И.Ф.Стравинский. 1921 г.</a:t>
            </a:r>
            <a:endParaRPr lang="ru-RU" sz="1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1071546"/>
            <a:ext cx="3857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Событием, определившим целый этап жизни Стравинского, стало знакомство в 1909 году с Сергеем Дягилевым, основавшим «Русские сезоны» за рубежом. Дягилев заказал Стравинскому балет </a:t>
            </a:r>
            <a:r>
              <a:rPr lang="ru-RU" dirty="0" smtClean="0"/>
              <a:t>«Жар-птица». </a:t>
            </a:r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929066"/>
            <a:ext cx="8286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«25 июня 1910 года – точная дата начала мировой славы Игоря Стравинского, дата премьеры «Жар-птицы» на сцене парижской «Гранд Опера</a:t>
            </a:r>
            <a:r>
              <a:rPr lang="ru-RU" dirty="0" smtClean="0"/>
              <a:t>». </a:t>
            </a:r>
            <a:r>
              <a:rPr lang="ru-RU" dirty="0" smtClean="0"/>
              <a:t>Традициями </a:t>
            </a:r>
            <a:r>
              <a:rPr lang="ru-RU" dirty="0" smtClean="0"/>
              <a:t>позднего </a:t>
            </a:r>
            <a:r>
              <a:rPr lang="ru-RU" dirty="0" smtClean="0"/>
              <a:t>Римского пронизана вся партитура балетного первенца Стравинского. И «</a:t>
            </a:r>
            <a:r>
              <a:rPr lang="ru-RU" dirty="0" err="1" smtClean="0"/>
              <a:t>Кащей</a:t>
            </a:r>
            <a:r>
              <a:rPr lang="ru-RU" dirty="0" smtClean="0"/>
              <a:t> Бессмертный», и «Золотой петушок» дают себя знать. И вместе с тем это уже Стравинский, ошеломивший необычайной красочностью тембровой палитры, ослепивший  поразительной ее яркостью».</a:t>
            </a:r>
          </a:p>
          <a:p>
            <a:pPr algn="ctr"/>
            <a:endParaRPr lang="ru-RU" dirty="0" smtClean="0"/>
          </a:p>
          <a:p>
            <a:pPr algn="r"/>
            <a:r>
              <a:rPr lang="ru-RU" i="1" dirty="0" err="1" smtClean="0"/>
              <a:t>Л.А.Энтелис</a:t>
            </a:r>
            <a:endParaRPr lang="ru-RU" i="1" dirty="0" smtClean="0"/>
          </a:p>
          <a:p>
            <a:pPr algn="r"/>
            <a:r>
              <a:rPr lang="ru-RU" i="1" dirty="0" smtClean="0"/>
              <a:t> </a:t>
            </a:r>
            <a:endParaRPr lang="ru-RU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7752" y="714356"/>
            <a:ext cx="3714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 Стравинского один за одним рождаются новые замыслы: «Весна священная», «Петрушка», песни на стихи Верлена, оркестровый концерт. «В «Петрушке» (1911 г.) Стравинский заговорил на музыкальном языке, буквально неслыханном и вместе с тем понятном каждому благодаря его </a:t>
            </a:r>
            <a:r>
              <a:rPr lang="ru-RU" dirty="0" err="1" smtClean="0"/>
              <a:t>остротеатральной</a:t>
            </a:r>
            <a:r>
              <a:rPr lang="ru-RU" dirty="0" smtClean="0"/>
              <a:t> образности, национальным истокам, непосредственно вытекающим из русского музыкального быта 30-40 годов Х</a:t>
            </a:r>
            <a:r>
              <a:rPr lang="en-US" dirty="0" smtClean="0"/>
              <a:t>I</a:t>
            </a:r>
            <a:r>
              <a:rPr lang="ru-RU" dirty="0" smtClean="0"/>
              <a:t>Х века», - пишет </a:t>
            </a:r>
            <a:r>
              <a:rPr lang="ru-RU" dirty="0" err="1" smtClean="0"/>
              <a:t>Л.А.Энтелис</a:t>
            </a:r>
            <a:endParaRPr lang="ru-RU" dirty="0"/>
          </a:p>
        </p:txBody>
      </p:sp>
      <p:pic>
        <p:nvPicPr>
          <p:cNvPr id="3" name="Рисунок 2" descr="гр0028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428604"/>
            <a:ext cx="2431547" cy="3429000"/>
          </a:xfrm>
          <a:prstGeom prst="rect">
            <a:avLst/>
          </a:prstGeom>
          <a:ln>
            <a:solidFill>
              <a:srgbClr val="008E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гр0024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43108" y="3000372"/>
            <a:ext cx="2296236" cy="3214710"/>
          </a:xfrm>
          <a:prstGeom prst="rect">
            <a:avLst/>
          </a:prstGeom>
          <a:ln>
            <a:solidFill>
              <a:srgbClr val="008E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214290"/>
            <a:ext cx="6000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Летом 1913 года в Париже состоялась премьера нового балета Стравинского «Весна священная», носившего подзаголовок «Картины языческой Руси». Музыка «Весны священной» насыщена такой напряженной , стихийной силой диссонансов, какая еще никогда не возникала в партитуре ни одного композитора. Премьера сопровождалась скандалом, публика начала протестовать с самого начала, казалось, что это была спланированная акция.  </a:t>
            </a:r>
          </a:p>
          <a:p>
            <a:pPr algn="ctr"/>
            <a:r>
              <a:rPr lang="ru-RU" dirty="0" smtClean="0"/>
              <a:t>И все же балет завершился овациями.</a:t>
            </a:r>
            <a:endParaRPr lang="ru-RU" dirty="0"/>
          </a:p>
        </p:txBody>
      </p:sp>
      <p:pic>
        <p:nvPicPr>
          <p:cNvPr id="3" name="Рисунок 2" descr="гр0022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14290"/>
            <a:ext cx="2324940" cy="3245786"/>
          </a:xfrm>
          <a:prstGeom prst="rect">
            <a:avLst/>
          </a:prstGeom>
          <a:ln>
            <a:solidFill>
              <a:srgbClr val="008E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гр0017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728" y="3143248"/>
            <a:ext cx="2526987" cy="3545217"/>
          </a:xfrm>
          <a:prstGeom prst="rect">
            <a:avLst/>
          </a:prstGeom>
          <a:ln>
            <a:solidFill>
              <a:srgbClr val="008E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гр0018.BMP"/>
          <p:cNvPicPr>
            <a:picLocks noChangeAspect="1"/>
          </p:cNvPicPr>
          <p:nvPr/>
        </p:nvPicPr>
        <p:blipFill>
          <a:blip r:embed="rId4" cstate="email"/>
          <a:srcRect r="-1319"/>
          <a:stretch>
            <a:fillRect/>
          </a:stretch>
        </p:blipFill>
        <p:spPr>
          <a:xfrm>
            <a:off x="4572000" y="3357562"/>
            <a:ext cx="2500330" cy="3333773"/>
          </a:xfrm>
          <a:prstGeom prst="rect">
            <a:avLst/>
          </a:prstGeom>
          <a:ln>
            <a:solidFill>
              <a:srgbClr val="008E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2076</Words>
  <PresentationFormat>Экран (4:3)</PresentationFormat>
  <Paragraphs>90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103</cp:revision>
  <dcterms:modified xsi:type="dcterms:W3CDTF">2017-06-08T07:06:10Z</dcterms:modified>
</cp:coreProperties>
</file>