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1" r:id="rId2"/>
    <p:sldId id="256" r:id="rId3"/>
    <p:sldId id="257" r:id="rId4"/>
    <p:sldId id="258" r:id="rId5"/>
    <p:sldId id="259" r:id="rId6"/>
    <p:sldId id="260" r:id="rId7"/>
    <p:sldId id="262" r:id="rId8"/>
    <p:sldId id="271" r:id="rId9"/>
    <p:sldId id="263" r:id="rId10"/>
    <p:sldId id="264" r:id="rId11"/>
    <p:sldId id="267" r:id="rId12"/>
    <p:sldId id="269" r:id="rId13"/>
    <p:sldId id="265" r:id="rId14"/>
    <p:sldId id="270" r:id="rId15"/>
    <p:sldId id="268" r:id="rId16"/>
    <p:sldId id="266" r:id="rId17"/>
    <p:sldId id="273" r:id="rId18"/>
    <p:sldId id="272" r:id="rId19"/>
    <p:sldId id="275" r:id="rId20"/>
    <p:sldId id="274" r:id="rId21"/>
    <p:sldId id="277" r:id="rId22"/>
    <p:sldId id="27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  <a:srgbClr val="6600CC"/>
    <a:srgbClr val="CC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124E76-CA26-4031-A509-1293F2A256EF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BFC19-3C84-40C8-B578-4086128DB81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BFC19-3C84-40C8-B578-4086128DB812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F7A88-254D-4A6F-A3D6-9074D9C2A59D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DB9CA-7AA8-42A1-BB2F-4D435EA7C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F7A88-254D-4A6F-A3D6-9074D9C2A59D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DB9CA-7AA8-42A1-BB2F-4D435EA7C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F7A88-254D-4A6F-A3D6-9074D9C2A59D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DB9CA-7AA8-42A1-BB2F-4D435EA7C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F7A88-254D-4A6F-A3D6-9074D9C2A59D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DB9CA-7AA8-42A1-BB2F-4D435EA7C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F7A88-254D-4A6F-A3D6-9074D9C2A59D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DB9CA-7AA8-42A1-BB2F-4D435EA7C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F7A88-254D-4A6F-A3D6-9074D9C2A59D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DB9CA-7AA8-42A1-BB2F-4D435EA7C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F7A88-254D-4A6F-A3D6-9074D9C2A59D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DB9CA-7AA8-42A1-BB2F-4D435EA7C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F7A88-254D-4A6F-A3D6-9074D9C2A59D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DB9CA-7AA8-42A1-BB2F-4D435EA7C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F7A88-254D-4A6F-A3D6-9074D9C2A59D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DB9CA-7AA8-42A1-BB2F-4D435EA7C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F7A88-254D-4A6F-A3D6-9074D9C2A59D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DB9CA-7AA8-42A1-BB2F-4D435EA7C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F7A88-254D-4A6F-A3D6-9074D9C2A59D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DB9CA-7AA8-42A1-BB2F-4D435EA7C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48000">
              <a:srgbClr val="9966FF"/>
            </a:gs>
            <a:gs pos="37000">
              <a:srgbClr val="CC99FF">
                <a:alpha val="70000"/>
              </a:srgbClr>
            </a:gs>
            <a:gs pos="63000">
              <a:srgbClr val="99CCFF">
                <a:alpha val="54000"/>
              </a:srgbClr>
            </a:gs>
            <a:gs pos="15000">
              <a:srgbClr val="CCCCFF"/>
            </a:gs>
          </a:gsLst>
          <a:lin ang="9000000" scaled="0"/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F7A88-254D-4A6F-A3D6-9074D9C2A59D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6DB9CA-7AA8-42A1-BB2F-4D435EA7C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2" y="357166"/>
            <a:ext cx="2843227" cy="3773419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928662" y="642918"/>
            <a:ext cx="392909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9933FF"/>
                </a:solidFill>
                <a:effectLst>
                  <a:reflection blurRad="12700" stA="28000" endPos="45000" dist="1000" dir="5400000" sy="-100000" algn="bl" rotWithShape="0"/>
                </a:effectLst>
                <a:latin typeface="Constantia" pitchFamily="18" charset="0"/>
              </a:rPr>
              <a:t>«Тенор - чародей»</a:t>
            </a:r>
            <a:endParaRPr lang="ru-RU" sz="44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9933FF"/>
              </a:solidFill>
              <a:effectLst>
                <a:reflection blurRad="12700" stA="28000" endPos="45000" dist="1000" dir="5400000" sy="-100000" algn="bl" rotWithShape="0"/>
              </a:effectLst>
              <a:latin typeface="Constant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5786" y="5214950"/>
            <a:ext cx="7572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ИИЦ – НАУЧНАЯ БИБЛИОТЕКА ПРЕДСТАВЛЯЕТ ВИРТУАЛЬНУЮ ВЫСТАВКУ К 145-ЛЕТИЮ СО ДНЯ РОЖДЕНИЯ ЛЕОНИДА СОБИНОВА</a:t>
            </a:r>
            <a:endParaRPr lang="ru-RU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48" y="500042"/>
            <a:ext cx="77153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При имени Леонида Витальевича Собинова (1872-1934) каждый, кто слышал его и знает о нем, невольно вспоминает лучезарный голос, образы Ленского, Ромео, </a:t>
            </a:r>
            <a:r>
              <a:rPr lang="ru-RU" dirty="0" err="1" smtClean="0"/>
              <a:t>Лоэнгрина</a:t>
            </a:r>
            <a:r>
              <a:rPr lang="ru-RU" dirty="0" smtClean="0"/>
              <a:t>. Собинов – огромное явление в истории  русской вокально-сценической культуры, в истории Большого театра. Придя на сцену в 1897 году, Собинов был одним из первых русских теноров, который воплотил в своем творчестве новые веяния русского оперного искусства.</a:t>
            </a:r>
            <a:endParaRPr lang="ru-RU" dirty="0"/>
          </a:p>
        </p:txBody>
      </p:sp>
      <p:pic>
        <p:nvPicPr>
          <p:cNvPr id="5" name="Рисунок 4" descr="43630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928926" y="2857496"/>
            <a:ext cx="2788366" cy="3688315"/>
          </a:xfrm>
          <a:prstGeom prst="rect">
            <a:avLst/>
          </a:prstGeom>
          <a:ln w="19050">
            <a:solidFill>
              <a:srgbClr val="CC66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опия соб0020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143504" y="2500306"/>
            <a:ext cx="2202672" cy="321471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соб0020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785786" y="2428868"/>
            <a:ext cx="2270430" cy="3286148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00034" y="5857892"/>
            <a:ext cx="285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Виталий Васильевич Собинов – отец артиста</a:t>
            </a:r>
            <a:endParaRPr lang="ru-RU" i="1" dirty="0"/>
          </a:p>
        </p:txBody>
      </p:sp>
      <p:sp>
        <p:nvSpPr>
          <p:cNvPr id="5" name="TextBox 4"/>
          <p:cNvSpPr txBox="1"/>
          <p:nvPr/>
        </p:nvSpPr>
        <p:spPr>
          <a:xfrm>
            <a:off x="4714876" y="5857892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Екатерина Федоровна Собинова – мать артиста</a:t>
            </a:r>
            <a:endParaRPr lang="ru-RU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85720" y="214290"/>
            <a:ext cx="84296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Леонид Собинов родился в Ярославле 7 июня 1972г.  Дед и отец Леонида служили у купца Полетаева, развозили по губернии муку, а господам платили оброк. Обстановка, в которой воспитывался Собинов, не благоприятствовала развитию его способностей. Отец был суров характером и далек от какого бы то ни было искусства. Мать, целыми днями занятая заботами о детях, не могла уделять Леониду много внимания. Тем не менее она хорошо исполняла народные песни и учила петь сына.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об0021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429256" y="1214422"/>
            <a:ext cx="3087709" cy="285752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357818" y="214290"/>
            <a:ext cx="3143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i="1" dirty="0" smtClean="0"/>
              <a:t>Дом в Ярославле, где родился и провел детские и юные годы Леонид Собинов.</a:t>
            </a:r>
            <a:endParaRPr lang="ru-RU" i="1" dirty="0"/>
          </a:p>
        </p:txBody>
      </p:sp>
      <p:sp>
        <p:nvSpPr>
          <p:cNvPr id="5" name="TextBox 4"/>
          <p:cNvSpPr txBox="1"/>
          <p:nvPr/>
        </p:nvSpPr>
        <p:spPr>
          <a:xfrm>
            <a:off x="357158" y="642918"/>
            <a:ext cx="385765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1881 году отец определил старших мальчиков – Геннадия и Леонида – в Ярославскую мужскую гимназию. Мальчики росли без особого надзора, все лето они проводили на Волге, любовь к которой Леонид пронес через всю жизнь. В гимназии Леонид был одним из лучших учеников, рос на редкость любознательным, любил читать, но самой большой страстью было пение. В те годы он еще не думал стать артистом. Высокий дискант Собинова к семнадцати годам перешел в звонкий тенор, что позволило ему солировать в гимназическом церковном хоре.</a:t>
            </a:r>
            <a:endParaRPr lang="ru-RU" dirty="0"/>
          </a:p>
        </p:txBody>
      </p:sp>
      <p:pic>
        <p:nvPicPr>
          <p:cNvPr id="6" name="Рисунок 5" descr="соб0008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500562" y="3286124"/>
            <a:ext cx="1785950" cy="311101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929454" y="5572140"/>
            <a:ext cx="16430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Собинов – гимназист, 1887 год.</a:t>
            </a:r>
            <a:endParaRPr lang="ru-RU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соб0009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00034" y="357166"/>
            <a:ext cx="2286016" cy="4500594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00034" y="5143512"/>
            <a:ext cx="2143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Собинов – студент, 1890 год.</a:t>
            </a:r>
            <a:endParaRPr lang="ru-RU" i="1" dirty="0"/>
          </a:p>
        </p:txBody>
      </p:sp>
      <p:sp>
        <p:nvSpPr>
          <p:cNvPr id="5" name="TextBox 4"/>
          <p:cNvSpPr txBox="1"/>
          <p:nvPr/>
        </p:nvSpPr>
        <p:spPr>
          <a:xfrm>
            <a:off x="3286116" y="500042"/>
            <a:ext cx="557216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По окончании гимназии Леонид решил поступить на юридический факультет Московского университета. Для жизни в Москве были нужны немалые деньги, и отец сумел выкроить необходимое содержание. В университете Собинов учится блестяще – эти </a:t>
            </a:r>
            <a:r>
              <a:rPr lang="ru-RU" dirty="0" smtClean="0"/>
              <a:t>успехи тем более </a:t>
            </a:r>
            <a:r>
              <a:rPr lang="ru-RU" dirty="0" smtClean="0"/>
              <a:t>поразительны, </a:t>
            </a:r>
            <a:r>
              <a:rPr lang="ru-RU" dirty="0" smtClean="0"/>
              <a:t>что</a:t>
            </a:r>
            <a:r>
              <a:rPr lang="ru-RU" dirty="0" smtClean="0"/>
              <a:t>, начиная со второго курса, он посещает филармоническое училище, где серьезно занимается пением и поет в спектаклях гастролирующей итальянской труппы. По окончании университета Собинов был принят  в Московскую адвокатуру, где с огромным интересом посвятил себя любимому делу. Пение отходит на второй план, однако в филармонии он продолжает заниматься, выступает с благотворительными концертами, где исполняет произведения камерной вокальной лирики русских композиторов. Педагог по вокалу </a:t>
            </a:r>
            <a:r>
              <a:rPr lang="ru-RU" dirty="0" err="1" smtClean="0"/>
              <a:t>Сантагано-Горчакова</a:t>
            </a:r>
            <a:r>
              <a:rPr lang="ru-RU" dirty="0" smtClean="0"/>
              <a:t> настаивает, чтобы Собинов пошел на </a:t>
            </a:r>
            <a:r>
              <a:rPr lang="ru-RU" dirty="0" smtClean="0"/>
              <a:t>пробы </a:t>
            </a:r>
            <a:r>
              <a:rPr lang="ru-RU" dirty="0" smtClean="0"/>
              <a:t>в Большой театр.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034" y="285728"/>
            <a:ext cx="82868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1897 году после успешной пробы в Большом  Собинову был назначен дебют. 24 апреля он спел партию </a:t>
            </a:r>
            <a:r>
              <a:rPr lang="ru-RU" dirty="0" err="1" smtClean="0"/>
              <a:t>Синодала</a:t>
            </a:r>
            <a:r>
              <a:rPr lang="ru-RU" dirty="0" smtClean="0"/>
              <a:t> в опере Рубинштейна «Демон». Успех дебютанта превзошел все ожидания – публика долго и восторженно аплодировала. Не только металл в голосе, но </a:t>
            </a:r>
            <a:r>
              <a:rPr lang="ru-RU" dirty="0" smtClean="0"/>
              <a:t>и его </a:t>
            </a:r>
            <a:r>
              <a:rPr lang="ru-RU" dirty="0" smtClean="0"/>
              <a:t>светлый серебристый тембр, обаяние юности, лиричности, искреннего чувства способствовали успеху. Собинов сразу был принят в труппу Большого театра. Вместе с тем он продолжает выступать в судах как защитник обездоленных. Залы судебных заседаний, где выступает Собинов, теперь заполняют не только любители интересных процессов – привлекает публику  и его распевная речь, мягкий лирический голос да и обаятельная внешность адвоката.</a:t>
            </a:r>
            <a:endParaRPr lang="ru-RU" dirty="0"/>
          </a:p>
        </p:txBody>
      </p:sp>
      <p:pic>
        <p:nvPicPr>
          <p:cNvPr id="8" name="Рисунок 7" descr="соб0001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20937094">
            <a:off x="2071670" y="3357562"/>
            <a:ext cx="2029925" cy="3214686"/>
          </a:xfrm>
          <a:prstGeom prst="rect">
            <a:avLst/>
          </a:prstGeom>
          <a:ln>
            <a:solidFill>
              <a:srgbClr val="9933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соб0002.BMP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738067">
            <a:off x="4320031" y="3334099"/>
            <a:ext cx="2139706" cy="3230217"/>
          </a:xfrm>
          <a:prstGeom prst="rect">
            <a:avLst/>
          </a:prstGeom>
          <a:ln>
            <a:solidFill>
              <a:srgbClr val="9933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об0010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643570" y="1500174"/>
            <a:ext cx="2946818" cy="3929090"/>
          </a:xfrm>
          <a:prstGeom prst="rect">
            <a:avLst/>
          </a:prstGeom>
          <a:ln>
            <a:solidFill>
              <a:srgbClr val="9933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715008" y="500042"/>
            <a:ext cx="2857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Собинов – Ленский. П.Чайковский «Евгений Онегин», 1889 г.</a:t>
            </a:r>
            <a:endParaRPr lang="ru-RU" i="1" dirty="0"/>
          </a:p>
        </p:txBody>
      </p:sp>
      <p:sp>
        <p:nvSpPr>
          <p:cNvPr id="4" name="TextBox 3"/>
          <p:cNvSpPr txBox="1"/>
          <p:nvPr/>
        </p:nvSpPr>
        <p:spPr>
          <a:xfrm>
            <a:off x="571472" y="500042"/>
            <a:ext cx="450059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Но как ни удачно складывалась адвокатская деятельность, Собинова все больше  и больше влекла сцена. Каждый свой спектакль он ждет как праздник, тщательно готовится к нему, все больше совершенствует свой голос. Собинов быстро покорил  весь художественный мир. Пленительный голос сочетался у него с неповторимым сценическим обаянием. Триумфом Собинова первых сезонов в Большом стал созданный им образ Ленского. Впервые на сцене предстал настоящий Ленский, не только по внешним признакам, но и по тонкому психологическому рисунку. По словам брата П.И.Чайковского, композитор о таком Ленском  «не раз мечтал, но в возможность чего не верил».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29124" y="285728"/>
            <a:ext cx="442915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Одинаково триумфально проходили выступления  Собинова на родине и за рубежом. После нескольких сезонов в Большом театре Собинов едет на гастроли в Италию в театр </a:t>
            </a:r>
            <a:r>
              <a:rPr lang="ru-RU" dirty="0" err="1" smtClean="0"/>
              <a:t>Ла</a:t>
            </a:r>
            <a:r>
              <a:rPr lang="ru-RU" dirty="0" smtClean="0"/>
              <a:t> Скала. Он спел в двух операх – «Доне </a:t>
            </a:r>
            <a:r>
              <a:rPr lang="ru-RU" dirty="0" err="1" smtClean="0"/>
              <a:t>Паскуале</a:t>
            </a:r>
            <a:r>
              <a:rPr lang="ru-RU" dirty="0" smtClean="0"/>
              <a:t>» </a:t>
            </a:r>
            <a:r>
              <a:rPr lang="ru-RU" dirty="0" err="1" smtClean="0"/>
              <a:t>Доницетти</a:t>
            </a:r>
            <a:r>
              <a:rPr lang="ru-RU" dirty="0" smtClean="0"/>
              <a:t> и «</a:t>
            </a:r>
            <a:r>
              <a:rPr lang="ru-RU" dirty="0" err="1" smtClean="0"/>
              <a:t>Фра-Дьяволо</a:t>
            </a:r>
            <a:r>
              <a:rPr lang="ru-RU" dirty="0" smtClean="0"/>
              <a:t>» </a:t>
            </a:r>
            <a:r>
              <a:rPr lang="ru-RU" dirty="0" err="1" smtClean="0"/>
              <a:t>Обера</a:t>
            </a:r>
            <a:r>
              <a:rPr lang="ru-RU" dirty="0" smtClean="0"/>
              <a:t>. Несмотря на различный характер партий, певец отлично справился с ними. Заслугой Собинова было то, что его герои отличались  не только страстью  чувства, но и страстью мысли. Путешествуя по Италии в 1900 году, в одном из писем он разочаровано делится своими впечатлениями о вокальной подготовке  певцов: «Здесь сцена занимает последнее место… артиста, навострившегося в пении подучивают «жестам» и пускают петь… Художественной передачи роли здесь, видимо, не требуется». </a:t>
            </a:r>
            <a:endParaRPr lang="ru-RU" dirty="0"/>
          </a:p>
        </p:txBody>
      </p:sp>
      <p:pic>
        <p:nvPicPr>
          <p:cNvPr id="3" name="Рисунок 2" descr="соб0007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28596" y="214290"/>
            <a:ext cx="2653641" cy="4071966"/>
          </a:xfrm>
          <a:prstGeom prst="rect">
            <a:avLst/>
          </a:prstGeom>
          <a:ln>
            <a:solidFill>
              <a:srgbClr val="9933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соб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643042" y="2714620"/>
            <a:ext cx="2504717" cy="3749853"/>
          </a:xfrm>
          <a:prstGeom prst="rect">
            <a:avLst/>
          </a:prstGeom>
          <a:ln>
            <a:solidFill>
              <a:srgbClr val="9933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071670" y="3214686"/>
            <a:ext cx="16430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Леонид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Витальевич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Собинов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соб0004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376114" y="500042"/>
            <a:ext cx="2415885" cy="3214710"/>
          </a:xfrm>
          <a:prstGeom prst="rect">
            <a:avLst/>
          </a:prstGeom>
          <a:ln>
            <a:solidFill>
              <a:srgbClr val="9933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 descr="соб0005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643438" y="1857364"/>
            <a:ext cx="2351503" cy="3327899"/>
          </a:xfrm>
          <a:prstGeom prst="rect">
            <a:avLst/>
          </a:prstGeom>
          <a:ln>
            <a:solidFill>
              <a:srgbClr val="9933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57158" y="571480"/>
            <a:ext cx="40005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Итальянские газеты писали: «Собинов пел с грацией, нежностью, легкостью, которые уже начиная с первой сцены завоевали ему всеобщее расположение публики. </a:t>
            </a:r>
            <a:endParaRPr lang="ru-RU" smtClean="0"/>
          </a:p>
          <a:p>
            <a:pPr algn="ctr"/>
            <a:r>
              <a:rPr lang="ru-RU" smtClean="0"/>
              <a:t>У </a:t>
            </a:r>
            <a:r>
              <a:rPr lang="ru-RU" dirty="0" smtClean="0"/>
              <a:t>него голос чистейшего тембра, глубоко западающий в душу. Голос редкий и драгоценный, которым он управляет  с редким искусством, интеллигентностью и вкусом».</a:t>
            </a:r>
          </a:p>
          <a:p>
            <a:pPr algn="ctr"/>
            <a:r>
              <a:rPr lang="ru-RU" dirty="0" smtClean="0"/>
              <a:t>Выступив в Монте-Карло и Берлине, Собинов возвращается в Москву, где впервые исполняет роль де </a:t>
            </a:r>
            <a:r>
              <a:rPr lang="ru-RU" dirty="0" err="1" smtClean="0"/>
              <a:t>Грие</a:t>
            </a:r>
            <a:r>
              <a:rPr lang="ru-RU" dirty="0" smtClean="0"/>
              <a:t>. </a:t>
            </a:r>
          </a:p>
          <a:p>
            <a:pPr algn="ctr"/>
            <a:r>
              <a:rPr lang="ru-RU" dirty="0" smtClean="0"/>
              <a:t>И русская критика восторженно принимает этот новый, созданный им образ.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об0011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42844" y="285728"/>
            <a:ext cx="2143140" cy="3286148"/>
          </a:xfrm>
          <a:prstGeom prst="rect">
            <a:avLst/>
          </a:prstGeom>
          <a:ln>
            <a:solidFill>
              <a:srgbClr val="9933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соб0011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6643702" y="1857364"/>
            <a:ext cx="2286016" cy="4572032"/>
          </a:xfrm>
          <a:prstGeom prst="rect">
            <a:avLst/>
          </a:prstGeom>
          <a:ln>
            <a:solidFill>
              <a:srgbClr val="9933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14282" y="4143380"/>
            <a:ext cx="21431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Ромео. «Ромео и Джульетта» </a:t>
            </a:r>
            <a:r>
              <a:rPr lang="ru-RU" i="1" dirty="0" err="1" smtClean="0"/>
              <a:t>Ш.Гуно</a:t>
            </a:r>
            <a:r>
              <a:rPr lang="ru-RU" i="1" dirty="0" smtClean="0"/>
              <a:t>, 1909 г.</a:t>
            </a:r>
            <a:endParaRPr lang="ru-RU" i="1" dirty="0"/>
          </a:p>
        </p:txBody>
      </p:sp>
      <p:sp>
        <p:nvSpPr>
          <p:cNvPr id="5" name="TextBox 4"/>
          <p:cNvSpPr txBox="1"/>
          <p:nvPr/>
        </p:nvSpPr>
        <p:spPr>
          <a:xfrm>
            <a:off x="6572264" y="785794"/>
            <a:ext cx="23574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Вертер. </a:t>
            </a:r>
          </a:p>
          <a:p>
            <a:pPr algn="ctr"/>
            <a:r>
              <a:rPr lang="ru-RU" i="1" dirty="0" smtClean="0"/>
              <a:t>«Вертер» </a:t>
            </a:r>
            <a:r>
              <a:rPr lang="ru-RU" i="1" dirty="0" err="1" smtClean="0"/>
              <a:t>Ж.Массне</a:t>
            </a:r>
            <a:r>
              <a:rPr lang="ru-RU" i="1" dirty="0" smtClean="0"/>
              <a:t>, 1904 год.</a:t>
            </a:r>
            <a:endParaRPr lang="ru-RU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928926" y="1071546"/>
            <a:ext cx="307183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1907 году музыкальный критик </a:t>
            </a:r>
            <a:r>
              <a:rPr lang="ru-RU" dirty="0" err="1" smtClean="0"/>
              <a:t>Н.Д.Кашкин</a:t>
            </a:r>
            <a:r>
              <a:rPr lang="ru-RU" dirty="0" smtClean="0"/>
              <a:t> пишет: «Десятилетие сценической карьеры прошло недаром для Собинова, и он теперь является зрелым мастером в своем искусстве, совсем, кажется, порвавшим со всякими рутинными приемами и относящимся к своим партиям и ролям как мыслящий и талантливый художник».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об0014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785786" y="1785926"/>
            <a:ext cx="3286148" cy="4572032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643438" y="1500174"/>
            <a:ext cx="38576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Собинов всегда искал глубоко индивидуальные черты воплощения авторского замысла. Так было и с образом </a:t>
            </a:r>
            <a:r>
              <a:rPr lang="ru-RU" dirty="0" err="1" smtClean="0"/>
              <a:t>Лоэнгрина</a:t>
            </a:r>
            <a:r>
              <a:rPr lang="ru-RU" dirty="0" smtClean="0"/>
              <a:t> в опере Р.Вагнера, которому он дал, по существу, совершенно новую трактовку. Его </a:t>
            </a:r>
            <a:r>
              <a:rPr lang="ru-RU" dirty="0" err="1" smtClean="0"/>
              <a:t>Лоэнгрин</a:t>
            </a:r>
            <a:r>
              <a:rPr lang="ru-RU" dirty="0" smtClean="0"/>
              <a:t> был не просто рыцарем духа – Собинов наделил легендарного героя подлинно человеческими качествами, глубокими и нежными чувствами. Спектакли конца 1909 года принесли Собинову настоящий триумф в этой партии.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28662" y="642918"/>
            <a:ext cx="2857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err="1" smtClean="0"/>
              <a:t>Лоэнгрин</a:t>
            </a:r>
            <a:r>
              <a:rPr lang="ru-RU" i="1" dirty="0" smtClean="0"/>
              <a:t>. </a:t>
            </a:r>
          </a:p>
          <a:p>
            <a:pPr algn="ctr"/>
            <a:r>
              <a:rPr lang="ru-RU" i="1" dirty="0" smtClean="0"/>
              <a:t>«</a:t>
            </a:r>
            <a:r>
              <a:rPr lang="ru-RU" i="1" dirty="0" err="1" smtClean="0"/>
              <a:t>Лоэнгрин</a:t>
            </a:r>
            <a:r>
              <a:rPr lang="ru-RU" i="1" dirty="0" smtClean="0"/>
              <a:t>» </a:t>
            </a:r>
          </a:p>
          <a:p>
            <a:pPr algn="ctr"/>
            <a:r>
              <a:rPr lang="ru-RU" i="1" dirty="0" smtClean="0"/>
              <a:t>Р.Вагнера, 1923 г.</a:t>
            </a:r>
            <a:endParaRPr lang="ru-RU" i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об0019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715008" y="285728"/>
            <a:ext cx="2428892" cy="5039951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214942" y="5786454"/>
            <a:ext cx="3214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i="1" dirty="0" smtClean="0"/>
              <a:t>Л. В. Собинов – Альфред, </a:t>
            </a:r>
          </a:p>
          <a:p>
            <a:pPr algn="r"/>
            <a:r>
              <a:rPr lang="ru-RU" i="1" dirty="0" smtClean="0"/>
              <a:t>1906г. Дж.Верди «Травиата» </a:t>
            </a:r>
            <a:endParaRPr lang="ru-RU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1857364"/>
            <a:ext cx="407196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На сценах Большого театра в Москве и </a:t>
            </a:r>
            <a:r>
              <a:rPr lang="ru-RU" dirty="0" err="1" smtClean="0"/>
              <a:t>Мариинского</a:t>
            </a:r>
            <a:r>
              <a:rPr lang="ru-RU" dirty="0" smtClean="0"/>
              <a:t> в Петербурге Собинов исполнил почти весь репертуар лирического тенора – более сорока партий. Он был прекрасным Левко, Дубровским, Берендеем, Владимиром Игоревичем; великолепны  были в его исполнении партии </a:t>
            </a:r>
            <a:r>
              <a:rPr lang="ru-RU" dirty="0" err="1" smtClean="0"/>
              <a:t>западно-европейского</a:t>
            </a:r>
            <a:r>
              <a:rPr lang="ru-RU" dirty="0" smtClean="0"/>
              <a:t> репертуара: Фауст, Ромео, Вертер, Надир, Альфред и многие другие.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об0003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00034" y="928670"/>
            <a:ext cx="3029007" cy="4000504"/>
          </a:xfrm>
          <a:prstGeom prst="rect">
            <a:avLst/>
          </a:prstGeom>
          <a:ln>
            <a:solidFill>
              <a:srgbClr val="9933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071934" y="642918"/>
            <a:ext cx="457203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 smtClean="0"/>
              <a:t>«Здесь всё сочеталось: и красота тембра, и лёгкость в преодолении тесситуры. Чародей, поэт звука, Собинов освобождал аудиторию от малейшего напряжения, без излишней аффектации посылая в зрительный зал фразы, исполненные нежной экспрессии, простоты и ясности».</a:t>
            </a:r>
          </a:p>
          <a:p>
            <a:endParaRPr lang="ru-RU" dirty="0" smtClean="0"/>
          </a:p>
          <a:p>
            <a:pPr algn="r"/>
            <a:r>
              <a:rPr lang="ru-RU" dirty="0" smtClean="0"/>
              <a:t>Дирижёр </a:t>
            </a:r>
            <a:r>
              <a:rPr lang="ru-RU" dirty="0" err="1" smtClean="0"/>
              <a:t>Мариинского</a:t>
            </a:r>
            <a:r>
              <a:rPr lang="ru-RU" dirty="0" smtClean="0"/>
              <a:t> </a:t>
            </a:r>
          </a:p>
          <a:p>
            <a:pPr algn="r"/>
            <a:r>
              <a:rPr lang="ru-RU" dirty="0" smtClean="0"/>
              <a:t>театра </a:t>
            </a:r>
            <a:r>
              <a:rPr lang="ru-RU" dirty="0" err="1" smtClean="0"/>
              <a:t>Д.Похитонов</a:t>
            </a:r>
            <a:r>
              <a:rPr lang="ru-RU" dirty="0" smtClean="0"/>
              <a:t> </a:t>
            </a:r>
          </a:p>
          <a:p>
            <a:pPr algn="r"/>
            <a:r>
              <a:rPr lang="ru-RU" dirty="0" smtClean="0"/>
              <a:t>о пении Л.Собинова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об0016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42910" y="357166"/>
            <a:ext cx="2214578" cy="4429156"/>
          </a:xfrm>
          <a:prstGeom prst="rect">
            <a:avLst/>
          </a:prstGeom>
          <a:ln>
            <a:solidFill>
              <a:srgbClr val="9933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714348" y="5143512"/>
            <a:ext cx="19288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Берендей. «Снегурочка» </a:t>
            </a:r>
            <a:r>
              <a:rPr lang="ru-RU" i="1" dirty="0" err="1" smtClean="0"/>
              <a:t>Н.А.Римского-Корсакова</a:t>
            </a:r>
            <a:r>
              <a:rPr lang="ru-RU" i="1" dirty="0" smtClean="0"/>
              <a:t>. </a:t>
            </a:r>
          </a:p>
          <a:p>
            <a:pPr algn="ctr"/>
            <a:r>
              <a:rPr lang="ru-RU" i="1" dirty="0" smtClean="0"/>
              <a:t>1912 год</a:t>
            </a:r>
            <a:endParaRPr lang="ru-RU" i="1" dirty="0"/>
          </a:p>
        </p:txBody>
      </p:sp>
      <p:sp>
        <p:nvSpPr>
          <p:cNvPr id="5" name="TextBox 4"/>
          <p:cNvSpPr txBox="1"/>
          <p:nvPr/>
        </p:nvSpPr>
        <p:spPr>
          <a:xfrm>
            <a:off x="4214810" y="500042"/>
            <a:ext cx="400052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После </a:t>
            </a:r>
            <a:r>
              <a:rPr lang="ru-RU" dirty="0" err="1" smtClean="0"/>
              <a:t>поэтичнейшего</a:t>
            </a:r>
            <a:r>
              <a:rPr lang="ru-RU" dirty="0" smtClean="0"/>
              <a:t> образа </a:t>
            </a:r>
            <a:r>
              <a:rPr lang="ru-RU" dirty="0" err="1" smtClean="0"/>
              <a:t>Лоэнгрина</a:t>
            </a:r>
            <a:r>
              <a:rPr lang="ru-RU" dirty="0" smtClean="0"/>
              <a:t> и забавного увальня Левко Собинов обращается к образу Берендея. Эту партию в опере Римского-Корсакова он уже исполнял когда-то на заре своей артистической карьеры. Но теперь он придал своему Берендею  больше мягкости и задушевности. «Единственный раз Собинов, показывая нам старика, - писал рецензент, - не являлся в ореоле прекрасной юности. Но эта внешность, водопадом струящаяся белоснежная борода – все это маска. А под ней скрывается беспредельная молодость, потому что царь Берендей лучезарно молод душой и полон любви».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соб0007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214414" y="2857496"/>
            <a:ext cx="2652556" cy="3733188"/>
          </a:xfrm>
          <a:prstGeom prst="rect">
            <a:avLst/>
          </a:prstGeom>
          <a:ln>
            <a:solidFill>
              <a:srgbClr val="9933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соб0006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929190" y="2714620"/>
            <a:ext cx="2428892" cy="3675412"/>
          </a:xfrm>
          <a:prstGeom prst="rect">
            <a:avLst/>
          </a:prstGeom>
          <a:ln>
            <a:solidFill>
              <a:srgbClr val="9933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42910" y="285728"/>
            <a:ext cx="78581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Наряду с Шаляпиным и Неждановой Собинов прославил русское оперное искусство, выступая на лучших сценах театров мира. В 1905-1911 года он пел в Милане, Мадриде, </a:t>
            </a:r>
            <a:r>
              <a:rPr lang="ru-RU" dirty="0" err="1" smtClean="0"/>
              <a:t>Монте</a:t>
            </a:r>
            <a:r>
              <a:rPr lang="ru-RU" dirty="0" smtClean="0"/>
              <a:t> – Карло. Его партнерами по сцене были такие выдающиеся певцы как </a:t>
            </a:r>
            <a:r>
              <a:rPr lang="ru-RU" dirty="0" err="1" smtClean="0"/>
              <a:t>Титта</a:t>
            </a:r>
            <a:r>
              <a:rPr lang="ru-RU" dirty="0" smtClean="0"/>
              <a:t> </a:t>
            </a:r>
            <a:r>
              <a:rPr lang="ru-RU" dirty="0" err="1" smtClean="0"/>
              <a:t>Руффо</a:t>
            </a:r>
            <a:r>
              <a:rPr lang="ru-RU" dirty="0" smtClean="0"/>
              <a:t> и </a:t>
            </a:r>
            <a:r>
              <a:rPr lang="ru-RU" dirty="0" err="1" smtClean="0"/>
              <a:t>Скорцио</a:t>
            </a:r>
            <a:r>
              <a:rPr lang="ru-RU" dirty="0" smtClean="0"/>
              <a:t>. Русскому певцу нужна была большая смелость, чтобы решиться петь перед итальянской публикой, избалованной прекрасными голосами. Но гастроли Собинова прошли не просто успешно – он превзошел все ожидания строгих ценителей пения Италии и Испании.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об0012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000760" y="1928801"/>
            <a:ext cx="2826474" cy="3762095"/>
          </a:xfrm>
          <a:prstGeom prst="rect">
            <a:avLst/>
          </a:prstGeom>
          <a:ln>
            <a:solidFill>
              <a:srgbClr val="9933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000760" y="642918"/>
            <a:ext cx="30003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Орфей. «Орфей и </a:t>
            </a:r>
            <a:r>
              <a:rPr lang="ru-RU" i="1" dirty="0" err="1" smtClean="0"/>
              <a:t>Эвридика</a:t>
            </a:r>
            <a:r>
              <a:rPr lang="ru-RU" i="1" dirty="0" smtClean="0"/>
              <a:t>» </a:t>
            </a:r>
            <a:r>
              <a:rPr lang="ru-RU" i="1" dirty="0" err="1" smtClean="0"/>
              <a:t>К.Глюка</a:t>
            </a:r>
            <a:r>
              <a:rPr lang="ru-RU" i="1" dirty="0" smtClean="0"/>
              <a:t>, 1912 г. Рис. Худ. </a:t>
            </a:r>
            <a:r>
              <a:rPr lang="ru-RU" i="1" dirty="0" err="1" smtClean="0"/>
              <a:t>А.Андерсон</a:t>
            </a:r>
            <a:endParaRPr lang="ru-RU" i="1" dirty="0"/>
          </a:p>
        </p:txBody>
      </p:sp>
      <p:sp>
        <p:nvSpPr>
          <p:cNvPr id="5" name="TextBox 4"/>
          <p:cNvSpPr txBox="1"/>
          <p:nvPr/>
        </p:nvSpPr>
        <p:spPr>
          <a:xfrm>
            <a:off x="642910" y="357166"/>
            <a:ext cx="407196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21 декабря 1911 года на сцене </a:t>
            </a:r>
            <a:r>
              <a:rPr lang="ru-RU" dirty="0" err="1" smtClean="0"/>
              <a:t>Мариинского</a:t>
            </a:r>
            <a:r>
              <a:rPr lang="ru-RU" dirty="0" smtClean="0"/>
              <a:t> театра состоялась премьера оперы «Орфей» </a:t>
            </a:r>
            <a:r>
              <a:rPr lang="ru-RU" dirty="0" err="1" smtClean="0"/>
              <a:t>К.Глюка</a:t>
            </a:r>
            <a:r>
              <a:rPr lang="ru-RU" dirty="0" smtClean="0"/>
              <a:t> в интереснейшей постановке Мейерхольда и Фокина. Впервые на русской оперной сцене партия Орфея была поручена тенору. Ранее эта партия исполнялась контральто или меццо-сопрано. Собинов создал </a:t>
            </a:r>
            <a:r>
              <a:rPr lang="ru-RU" dirty="0" smtClean="0"/>
              <a:t>неповторимый, </a:t>
            </a:r>
            <a:r>
              <a:rPr lang="ru-RU" dirty="0" smtClean="0"/>
              <a:t>вдохновенный и </a:t>
            </a:r>
            <a:r>
              <a:rPr lang="ru-RU" dirty="0" smtClean="0"/>
              <a:t>поэтический </a:t>
            </a:r>
            <a:r>
              <a:rPr lang="ru-RU" dirty="0" smtClean="0"/>
              <a:t>образ Орфея. Собинов сумел придать речитативу особенную певучесть и эстетическую прелесть. Столичная пресса писала: «Собинов может смело сказать: «Орфей – это я!»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14876" y="1357298"/>
            <a:ext cx="400052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Собинов был выдающимся исполнителем и камерного репертуара. Сам певец говорил: </a:t>
            </a:r>
          </a:p>
          <a:p>
            <a:pPr algn="ctr"/>
            <a:r>
              <a:rPr lang="ru-RU" dirty="0" smtClean="0"/>
              <a:t>«Я очень высокого мнения о </a:t>
            </a:r>
          </a:p>
          <a:p>
            <a:pPr algn="ctr"/>
            <a:r>
              <a:rPr lang="ru-RU" dirty="0" smtClean="0"/>
              <a:t>русской романсовой литературе и, признаюсь, исключительно ей я обязан своим музыкальным развитием». Собинов исполнял романсы и песни М.Глинки, С.Рахманинова, Ц.Кюи, А.Аренского, Н.Римского-Корсакова, </a:t>
            </a:r>
            <a:r>
              <a:rPr lang="ru-RU" dirty="0" err="1" smtClean="0"/>
              <a:t>М.Балакирева</a:t>
            </a:r>
            <a:r>
              <a:rPr lang="ru-RU" dirty="0" smtClean="0"/>
              <a:t> и многих западноевропейских композиторов.</a:t>
            </a:r>
            <a:endParaRPr lang="ru-RU" dirty="0"/>
          </a:p>
        </p:txBody>
      </p:sp>
      <p:pic>
        <p:nvPicPr>
          <p:cNvPr id="5" name="Рисунок 4" descr="соб0018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85786" y="357166"/>
            <a:ext cx="3133350" cy="4681738"/>
          </a:xfrm>
          <a:prstGeom prst="rect">
            <a:avLst/>
          </a:prstGeom>
          <a:ln>
            <a:solidFill>
              <a:srgbClr val="9933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000100" y="5286388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Л.В.Собинов, 1911 год.</a:t>
            </a:r>
            <a:endParaRPr lang="ru-RU" i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об0013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28596" y="2214554"/>
            <a:ext cx="4143404" cy="3357586"/>
          </a:xfrm>
          <a:prstGeom prst="rect">
            <a:avLst/>
          </a:prstGeom>
          <a:ln>
            <a:solidFill>
              <a:srgbClr val="9933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214414" y="1071546"/>
            <a:ext cx="22145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Л.В.Собинов в организованном им лазарете. 1914 год.</a:t>
            </a:r>
            <a:endParaRPr lang="ru-RU" i="1" dirty="0"/>
          </a:p>
        </p:txBody>
      </p:sp>
      <p:sp>
        <p:nvSpPr>
          <p:cNvPr id="5" name="TextBox 4"/>
          <p:cNvSpPr txBox="1"/>
          <p:nvPr/>
        </p:nvSpPr>
        <p:spPr>
          <a:xfrm>
            <a:off x="4786314" y="428604"/>
            <a:ext cx="392909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Собинов был чрезвычайно одаренным человеком, </a:t>
            </a:r>
            <a:r>
              <a:rPr lang="ru-RU" dirty="0" smtClean="0"/>
              <a:t> </a:t>
            </a:r>
            <a:r>
              <a:rPr lang="ru-RU" dirty="0" smtClean="0"/>
              <a:t>очень щедрым и отзывчивым. К.Чуковский вспоминает: «Щедрость его была легендарной. Киевской школе слепых он прислал однажды в подарок рояль, как другие присылают цветы или коробку конфет. Кассе взаимопомощи московских студентов он своими концертами дал 45 тысяч рублей золотом. Раздавал он весело, радушно,  приветливо, и это гармонировало со всей его творческой личностью: он не был бы великим артистом, приносившим столько счастья любому из нас, если бы ему не было свойственно такое щедрое </a:t>
            </a:r>
            <a:r>
              <a:rPr lang="ru-RU" dirty="0" err="1" smtClean="0"/>
              <a:t>благожелательство</a:t>
            </a:r>
            <a:r>
              <a:rPr lang="ru-RU" dirty="0" smtClean="0"/>
              <a:t> к людям».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соб0015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00034" y="285728"/>
            <a:ext cx="4572032" cy="2928958"/>
          </a:xfrm>
          <a:prstGeom prst="rect">
            <a:avLst/>
          </a:prstGeom>
          <a:ln>
            <a:solidFill>
              <a:srgbClr val="9933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5286380" y="2214554"/>
            <a:ext cx="19494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Л.В.Собинов в своем кабинете. 1930 год.</a:t>
            </a:r>
            <a:endParaRPr lang="ru-RU" i="1" dirty="0"/>
          </a:p>
        </p:txBody>
      </p:sp>
      <p:sp>
        <p:nvSpPr>
          <p:cNvPr id="7" name="TextBox 6"/>
          <p:cNvSpPr txBox="1"/>
          <p:nvPr/>
        </p:nvSpPr>
        <p:spPr>
          <a:xfrm>
            <a:off x="571472" y="3714752"/>
            <a:ext cx="80724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Леонид Собинов дорог нам не только как великолепный певец. Он был талантливейшим воспитателем молодежи, много работал с молодыми певцами, помогая им разучивать оперные партии, передавая свои знания и мастерство. В годы становления  советской власти Собинов был назначен первым директором Большого театра. Одним из первых русских артистов в 1923 году он был удостоен звания Народного артиста Республики.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об0017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643438" y="571480"/>
            <a:ext cx="2214578" cy="4500594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соб0018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2214546" y="1643050"/>
            <a:ext cx="2143140" cy="4572032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7215206" y="785794"/>
            <a:ext cx="1428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Л.В.Собинов с дочерью Светланой, 1927г.</a:t>
            </a:r>
            <a:endParaRPr lang="ru-RU" i="1" dirty="0"/>
          </a:p>
        </p:txBody>
      </p:sp>
      <p:sp>
        <p:nvSpPr>
          <p:cNvPr id="5" name="TextBox 4"/>
          <p:cNvSpPr txBox="1"/>
          <p:nvPr/>
        </p:nvSpPr>
        <p:spPr>
          <a:xfrm>
            <a:off x="285720" y="4857760"/>
            <a:ext cx="17859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Н.И. и Л.В. Собиновы, 1915г.</a:t>
            </a:r>
            <a:endParaRPr lang="ru-RU" i="1" dirty="0"/>
          </a:p>
        </p:txBody>
      </p:sp>
      <p:sp>
        <p:nvSpPr>
          <p:cNvPr id="6" name="TextBox 5"/>
          <p:cNvSpPr txBox="1"/>
          <p:nvPr/>
        </p:nvSpPr>
        <p:spPr>
          <a:xfrm>
            <a:off x="3500430" y="857232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214290"/>
            <a:ext cx="82153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«Искусству и общественности надо служить одинаково: и разумением, и восхищением», – сказал однажды Леонид Собинов. Вот так – «разумением </a:t>
            </a:r>
            <a:r>
              <a:rPr lang="ru-RU" smtClean="0"/>
              <a:t>и восхищением» </a:t>
            </a:r>
            <a:r>
              <a:rPr lang="ru-RU" dirty="0" smtClean="0"/>
              <a:t>– служил он своему народу на протяжении нескольких десятилетий. Служил как великий артист и как замечательный общественный деятель, оставив огромный след в истории развития русского искусства. С его именем связано мировое признание русского оперного искусства. Многие из созданных им образов стали классическими и продолжают жить в творчестве современных оперных певцов.</a:t>
            </a:r>
            <a:endParaRPr lang="ru-RU" dirty="0"/>
          </a:p>
        </p:txBody>
      </p:sp>
      <p:pic>
        <p:nvPicPr>
          <p:cNvPr id="5" name="Рисунок 4" descr="10_sobinov_2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071538" y="2857496"/>
            <a:ext cx="4786346" cy="3429024"/>
          </a:xfrm>
          <a:prstGeom prst="rect">
            <a:avLst/>
          </a:prstGeom>
          <a:ln>
            <a:solidFill>
              <a:srgbClr val="9933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6143636" y="4857760"/>
            <a:ext cx="23574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i="1" dirty="0" smtClean="0"/>
              <a:t>Памятник </a:t>
            </a:r>
          </a:p>
          <a:p>
            <a:pPr algn="r"/>
            <a:r>
              <a:rPr lang="ru-RU" i="1" dirty="0" smtClean="0"/>
              <a:t>Леониду Собинову </a:t>
            </a:r>
          </a:p>
          <a:p>
            <a:pPr algn="r"/>
            <a:r>
              <a:rPr lang="ru-RU" i="1" dirty="0" smtClean="0"/>
              <a:t>перед зданием Ярославской филармонии</a:t>
            </a:r>
            <a:endParaRPr lang="ru-RU" i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71472" y="428604"/>
            <a:ext cx="7715304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СПИСОК ИСПОЛЬЗОВАННОЙ ЛИТЕРАТУРЫ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Times New Roman" pitchFamily="18" charset="0"/>
              <a:cs typeface="Tahoma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Арии и романсы из репертуара Л. Собинова [Ноты] : для Т в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сопровожд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/ сост. А.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Орфенов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 : Музыка, 1972. — 164 с.</a:t>
            </a:r>
            <a:endParaRPr kumimoji="0" lang="ru-RU" sz="1600" b="1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Владыкина-Бачинская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, Нина Михайловна. Собинов [Текст] / Н. М.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Владыкина-Бачинская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 : Молодая гвардия, 1960. — 290 с.</a:t>
            </a:r>
            <a:endParaRPr kumimoji="0" lang="ru-RU" sz="1600" b="1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Дуэты русских композиторов [Ноты] : из репертуара Л. Собинова : в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сопровожд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/ сост. В. Подольская. — М. : Музыка, 1968. — 60 с.</a:t>
            </a:r>
            <a:endParaRPr kumimoji="0" lang="ru-RU" sz="1600" b="1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Львов, Михаил Львович. Русские певцы [Текст] / М. Львов. — М. : Музыка, 1965. — 264 с.</a:t>
            </a:r>
            <a:endParaRPr kumimoji="0" lang="ru-RU" sz="1600" b="1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Мастера музыки, искусства и архитектуры [Текст] / сост. Н. Б. Сергеева. — М. : Вече, 2008. — 400 с.</a:t>
            </a:r>
            <a:endParaRPr kumimoji="0" lang="ru-RU" sz="1600" b="1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Ремезов, Иван Иванович. Леонид Витальевич Собинов: к 25-летию со дня смерти [Текст] / Ив. Ремезов. — М. :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Музгиз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, 1960. — 140 с. </a:t>
            </a:r>
            <a:endParaRPr kumimoji="0" lang="ru-RU" sz="1600" b="1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Самин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, Д. К. Сто великих вокалистов /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Сост.Д.К.Самин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 : Вече, 2004. — 480с.</a:t>
            </a:r>
            <a:endParaRPr kumimoji="0" lang="ru-RU" sz="1600" b="1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Самин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, Дмитрий. Вокалисты прошлого века [Текст] : материал книги "Сто великих вокалистов" / Дмитрий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Самин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// Поем, танцуем и рисуем. — 2014. — № 10. — С. 2-17. </a:t>
            </a:r>
            <a:endParaRPr kumimoji="0" lang="ru-RU" sz="1600" b="1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Собинов, Леонид Витальевич. Статьи, речи, высказывания. Письма к Л.В.Собинову. Воспоминания о Л.В.Собинове. Т.2 / Л.В.Собинов;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Сост.К.Н.Кириленко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; Под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ред.Е.М.Гордеева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 : Искусство, 1970. — 551с.</a:t>
            </a:r>
            <a:endParaRPr kumimoji="0" lang="ru-RU" sz="1600" b="1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902</TotalTime>
  <Words>1958</Words>
  <Application>Microsoft Office PowerPoint</Application>
  <PresentationFormat>Экран (4:3)</PresentationFormat>
  <Paragraphs>70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74</cp:revision>
  <dcterms:created xsi:type="dcterms:W3CDTF">2017-05-13T07:15:04Z</dcterms:created>
  <dcterms:modified xsi:type="dcterms:W3CDTF">2017-05-23T08:38:48Z</dcterms:modified>
</cp:coreProperties>
</file>