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71" r:id="rId9"/>
    <p:sldId id="263" r:id="rId10"/>
    <p:sldId id="264" r:id="rId11"/>
    <p:sldId id="267" r:id="rId12"/>
    <p:sldId id="269" r:id="rId13"/>
    <p:sldId id="265" r:id="rId14"/>
    <p:sldId id="270" r:id="rId15"/>
    <p:sldId id="268" r:id="rId16"/>
    <p:sldId id="266" r:id="rId17"/>
    <p:sldId id="273" r:id="rId18"/>
    <p:sldId id="272" r:id="rId19"/>
    <p:sldId id="275" r:id="rId20"/>
    <p:sldId id="274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00CC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24E76-CA26-4031-A509-1293F2A256EF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BFC19-3C84-40C8-B578-4086128DB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FC19-3C84-40C8-B578-4086128DB8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48000">
              <a:srgbClr val="9966FF"/>
            </a:gs>
            <a:gs pos="37000">
              <a:srgbClr val="CC99FF">
                <a:alpha val="70000"/>
              </a:srgbClr>
            </a:gs>
            <a:gs pos="63000">
              <a:srgbClr val="99CCFF">
                <a:alpha val="54000"/>
              </a:srgbClr>
            </a:gs>
            <a:gs pos="15000">
              <a:srgbClr val="CCCCFF"/>
            </a:gs>
          </a:gsLst>
          <a:lin ang="90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F7A88-254D-4A6F-A3D6-9074D9C2A59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B9CA-7AA8-42A1-BB2F-4D435EA7C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57166"/>
            <a:ext cx="2843227" cy="3773419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39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«Тенор - чародей»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21495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ИИЦ – НАУЧНАЯ БИБЛИОТЕКА ПРЕДСТАВЛЯЕТ ВИРТУАЛЬНУЮ ВЫСТАВКУ К 145-ЛЕТИЮ СО ДНЯ РОЖДЕНИЯ ЛЕОНИДА СОБИНОВА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1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285728"/>
            <a:ext cx="2143140" cy="3286148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об001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43702" y="1857364"/>
            <a:ext cx="2286016" cy="4572032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14338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Ромео. «Ромео и Джульетта» </a:t>
            </a:r>
            <a:r>
              <a:rPr lang="ru-RU" i="1" dirty="0" err="1" smtClean="0"/>
              <a:t>Ш.Гуно</a:t>
            </a:r>
            <a:r>
              <a:rPr lang="ru-RU" i="1" dirty="0" smtClean="0"/>
              <a:t>, 1909 г.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78579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Вертер. </a:t>
            </a:r>
          </a:p>
          <a:p>
            <a:pPr algn="ctr"/>
            <a:r>
              <a:rPr lang="ru-RU" i="1" dirty="0" smtClean="0"/>
              <a:t>«Вертер» </a:t>
            </a:r>
            <a:r>
              <a:rPr lang="ru-RU" i="1" dirty="0" err="1" smtClean="0"/>
              <a:t>Ж.Массне</a:t>
            </a:r>
            <a:r>
              <a:rPr lang="ru-RU" i="1" dirty="0" smtClean="0"/>
              <a:t>, 1904 год.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071546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1907 году музыкальный критик </a:t>
            </a:r>
            <a:r>
              <a:rPr lang="ru-RU" dirty="0" err="1" smtClean="0"/>
              <a:t>Н.Д.Кашкин</a:t>
            </a:r>
            <a:r>
              <a:rPr lang="ru-RU" dirty="0" smtClean="0"/>
              <a:t> пишет: «Десятилетие сценической карьеры прошло недаром для Собинова, и он теперь является зрелым мастером в своем искусстве, совсем, кажется, порвавшим со всякими рутинными приемами и относящимся к своим партиям и ролям как мыслящий и талантливый художник».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14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1785926"/>
            <a:ext cx="3286148" cy="45720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3438" y="1500174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Собинов всегда искал глубоко индивидуальные черты воплощения авторского замысла. Так было и с образом </a:t>
            </a:r>
            <a:r>
              <a:rPr lang="ru-RU" dirty="0" err="1" smtClean="0"/>
              <a:t>Лоэнгрина</a:t>
            </a:r>
            <a:r>
              <a:rPr lang="ru-RU" dirty="0" smtClean="0"/>
              <a:t> в опере Р.Вагнера, которому он дал, по существу, совершенно новую трактовку. Его </a:t>
            </a:r>
            <a:r>
              <a:rPr lang="ru-RU" dirty="0" err="1" smtClean="0"/>
              <a:t>Лоэнгрин</a:t>
            </a:r>
            <a:r>
              <a:rPr lang="ru-RU" dirty="0" smtClean="0"/>
              <a:t> был не просто рыцарем духа – Собинов наделил легендарного героя подлинно человеческими качествами, глубокими и нежными чувствами. Спектакли конца 1909 года принесли Собинову настоящий триумф в этой партии.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64291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/>
              <a:t>Лоэнгрин</a:t>
            </a:r>
            <a:r>
              <a:rPr lang="ru-RU" i="1" dirty="0" smtClean="0"/>
              <a:t>. </a:t>
            </a:r>
          </a:p>
          <a:p>
            <a:pPr algn="ctr"/>
            <a:r>
              <a:rPr lang="ru-RU" i="1" dirty="0" smtClean="0"/>
              <a:t>«</a:t>
            </a:r>
            <a:r>
              <a:rPr lang="ru-RU" i="1" dirty="0" err="1" smtClean="0"/>
              <a:t>Лоэнгрин</a:t>
            </a:r>
            <a:r>
              <a:rPr lang="ru-RU" i="1" dirty="0" smtClean="0"/>
              <a:t>» </a:t>
            </a:r>
          </a:p>
          <a:p>
            <a:pPr algn="ctr"/>
            <a:r>
              <a:rPr lang="ru-RU" i="1" dirty="0" smtClean="0"/>
              <a:t>Р.Вагнера, 1923 г.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19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5008" y="285728"/>
            <a:ext cx="2428892" cy="50399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14942" y="578645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Л. В. Собинов – Альфред, </a:t>
            </a:r>
          </a:p>
          <a:p>
            <a:pPr algn="r"/>
            <a:r>
              <a:rPr lang="ru-RU" i="1" dirty="0" smtClean="0"/>
              <a:t>1906г. Дж.Верди «Травиата» 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сценах Большого театра в Москве и </a:t>
            </a:r>
            <a:r>
              <a:rPr lang="ru-RU" dirty="0" err="1" smtClean="0"/>
              <a:t>Мариинского</a:t>
            </a:r>
            <a:r>
              <a:rPr lang="ru-RU" dirty="0" smtClean="0"/>
              <a:t> в Петербурге Собинов исполнил почти весь репертуар лирического тенора – более сорока партий. Он был прекрасным Левко, Дубровским, Берендеем, Владимиром Игоревичем; великолепны  были в его исполнении партии </a:t>
            </a:r>
            <a:r>
              <a:rPr lang="ru-RU" dirty="0" err="1" smtClean="0"/>
              <a:t>западно-европейского</a:t>
            </a:r>
            <a:r>
              <a:rPr lang="ru-RU" dirty="0" smtClean="0"/>
              <a:t> репертуара: Фауст, Ромео, Вертер, Надир, Альфред и многие другие.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0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928670"/>
            <a:ext cx="3029007" cy="4000504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71934" y="642918"/>
            <a:ext cx="45720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«Здесь всё сочеталось: и красота тембра, и лёгкость в преодолении тесситуры. Чародей, поэт звука, Собинов освобождал аудиторию от малейшего напряжения, без излишней аффектации посылая в зрительный зал фразы, исполненные нежной экспрессии, простоты и ясности».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Дирижёр </a:t>
            </a:r>
            <a:r>
              <a:rPr lang="ru-RU" dirty="0" err="1" smtClean="0"/>
              <a:t>Мариинского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театра </a:t>
            </a:r>
            <a:r>
              <a:rPr lang="ru-RU" dirty="0" err="1" smtClean="0"/>
              <a:t>Д.Похитонов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о пении Л.Собинова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1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357166"/>
            <a:ext cx="2214578" cy="4429156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5143512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Берендей. «Снегурочка» </a:t>
            </a:r>
            <a:r>
              <a:rPr lang="ru-RU" i="1" dirty="0" err="1" smtClean="0"/>
              <a:t>Н.А.Римского-Корсакова</a:t>
            </a:r>
            <a:r>
              <a:rPr lang="ru-RU" i="1" dirty="0" smtClean="0"/>
              <a:t>. </a:t>
            </a:r>
          </a:p>
          <a:p>
            <a:pPr algn="ctr"/>
            <a:r>
              <a:rPr lang="ru-RU" i="1" dirty="0" smtClean="0"/>
              <a:t>1912 год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500042"/>
            <a:ext cx="4000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 </a:t>
            </a:r>
            <a:r>
              <a:rPr lang="ru-RU" dirty="0" err="1" smtClean="0"/>
              <a:t>поэтичнейшего</a:t>
            </a:r>
            <a:r>
              <a:rPr lang="ru-RU" dirty="0" smtClean="0"/>
              <a:t> образа </a:t>
            </a:r>
            <a:r>
              <a:rPr lang="ru-RU" dirty="0" err="1" smtClean="0"/>
              <a:t>Лоэнгрина</a:t>
            </a:r>
            <a:r>
              <a:rPr lang="ru-RU" dirty="0" smtClean="0"/>
              <a:t> и забавного увальня Левко Собинов обращается к образу Берендея. Эту партию в опере Римского-Корсакова он уже исполнял когда-то на заре своей артистической карьеры. Но теперь он придал своему Берендею  больше мягкости и задушевности. «Единственный раз Собинов, показывая нам старика, - писал рецензент, - не являлся в ореоле прекрасной юности. Но эта внешность, водопадом струящаяся белоснежная борода – все это маска. А под ней скрывается беспредельная молодость, потому что царь Берендей лучезарно молод душой и полон любви».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б000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2857496"/>
            <a:ext cx="2652556" cy="3733188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об000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2714620"/>
            <a:ext cx="2428892" cy="3675412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Наряду с Шаляпиным и Неждановой Собинов прославил русское оперное искусство, выступая на лучших сценах театров мира. В 1905-1911 года он пел в Милане, Мадриде, </a:t>
            </a:r>
            <a:r>
              <a:rPr lang="ru-RU" dirty="0" err="1" smtClean="0"/>
              <a:t>Монте</a:t>
            </a:r>
            <a:r>
              <a:rPr lang="ru-RU" dirty="0" smtClean="0"/>
              <a:t> – Карло. Его партнерами по сцене были такие выдающиеся певцы как </a:t>
            </a:r>
            <a:r>
              <a:rPr lang="ru-RU" dirty="0" err="1" smtClean="0"/>
              <a:t>Титта</a:t>
            </a:r>
            <a:r>
              <a:rPr lang="ru-RU" dirty="0" smtClean="0"/>
              <a:t> </a:t>
            </a:r>
            <a:r>
              <a:rPr lang="ru-RU" dirty="0" err="1" smtClean="0"/>
              <a:t>Руффо</a:t>
            </a:r>
            <a:r>
              <a:rPr lang="ru-RU" dirty="0" smtClean="0"/>
              <a:t> и </a:t>
            </a:r>
            <a:r>
              <a:rPr lang="ru-RU" dirty="0" err="1" smtClean="0"/>
              <a:t>Скорцио</a:t>
            </a:r>
            <a:r>
              <a:rPr lang="ru-RU" dirty="0" smtClean="0"/>
              <a:t>. Русскому певцу нужна была большая смелость, чтобы решиться петь перед итальянской публикой, избалованной прекрасными голосами. Но гастроли Собинова прошли не просто успешно – он превзошел все ожидания строгих ценителей пения Италии и Испании.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1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00760" y="1928801"/>
            <a:ext cx="2826474" cy="3762095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00760" y="64291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Орфей. «Орфей и </a:t>
            </a:r>
            <a:r>
              <a:rPr lang="ru-RU" i="1" dirty="0" err="1" smtClean="0"/>
              <a:t>Эвридика</a:t>
            </a:r>
            <a:r>
              <a:rPr lang="ru-RU" i="1" dirty="0" smtClean="0"/>
              <a:t>» </a:t>
            </a:r>
            <a:r>
              <a:rPr lang="ru-RU" i="1" dirty="0" err="1" smtClean="0"/>
              <a:t>К.Глюка</a:t>
            </a:r>
            <a:r>
              <a:rPr lang="ru-RU" i="1" dirty="0" smtClean="0"/>
              <a:t>, 1912 г. Рис. Худ. </a:t>
            </a:r>
            <a:r>
              <a:rPr lang="ru-RU" i="1" dirty="0" err="1" smtClean="0"/>
              <a:t>А.Андерсон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 декабря 1911 года на сцене </a:t>
            </a:r>
            <a:r>
              <a:rPr lang="ru-RU" dirty="0" err="1" smtClean="0"/>
              <a:t>Мариинского</a:t>
            </a:r>
            <a:r>
              <a:rPr lang="ru-RU" dirty="0" smtClean="0"/>
              <a:t> театра состоялась премьера оперы «Орфей» </a:t>
            </a:r>
            <a:r>
              <a:rPr lang="ru-RU" dirty="0" err="1" smtClean="0"/>
              <a:t>К.Глюка</a:t>
            </a:r>
            <a:r>
              <a:rPr lang="ru-RU" dirty="0" smtClean="0"/>
              <a:t> в интереснейшей постановке Мейерхольда и Фокина. Впервые на русской оперной сцене партия Орфея была поручена тенору. Ранее эта партия исполнялась контральто или меццо-сопрано. Собинов создал </a:t>
            </a:r>
            <a:r>
              <a:rPr lang="ru-RU" dirty="0" smtClean="0"/>
              <a:t>неповторимый, </a:t>
            </a:r>
            <a:r>
              <a:rPr lang="ru-RU" dirty="0" smtClean="0"/>
              <a:t>вдохновенный и </a:t>
            </a:r>
            <a:r>
              <a:rPr lang="ru-RU" dirty="0" smtClean="0"/>
              <a:t>поэтический </a:t>
            </a:r>
            <a:r>
              <a:rPr lang="ru-RU" dirty="0" smtClean="0"/>
              <a:t>образ Орфея. Собинов сумел придать речитативу особенную певучесть и эстетическую прелесть. Столичная пресса писала: «Собинов может смело сказать: «Орфей – это я!»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1357298"/>
            <a:ext cx="4000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Собинов был выдающимся исполнителем и камерного репертуара. Сам певец говорил: </a:t>
            </a:r>
          </a:p>
          <a:p>
            <a:pPr algn="ctr"/>
            <a:r>
              <a:rPr lang="ru-RU" dirty="0" smtClean="0"/>
              <a:t>«Я очень высокого мнения о </a:t>
            </a:r>
          </a:p>
          <a:p>
            <a:pPr algn="ctr"/>
            <a:r>
              <a:rPr lang="ru-RU" dirty="0" smtClean="0"/>
              <a:t>русской романсовой литературе и, признаюсь, исключительно ей я обязан своим музыкальным развитием». Собинов исполнял романсы и песни М.Глинки, С.Рахманинова, Ц.Кюи, А.Аренского, Н.Римского-Корсакова, </a:t>
            </a:r>
            <a:r>
              <a:rPr lang="ru-RU" dirty="0" err="1" smtClean="0"/>
              <a:t>М.Балакирева</a:t>
            </a:r>
            <a:r>
              <a:rPr lang="ru-RU" dirty="0" smtClean="0"/>
              <a:t> и многих западноевропейских композиторов.</a:t>
            </a:r>
            <a:endParaRPr lang="ru-RU" dirty="0"/>
          </a:p>
        </p:txBody>
      </p:sp>
      <p:pic>
        <p:nvPicPr>
          <p:cNvPr id="5" name="Рисунок 4" descr="соб001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57166"/>
            <a:ext cx="3133350" cy="4681738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528638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Л.В.Собинов, 1911 год.</a:t>
            </a: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1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2214554"/>
            <a:ext cx="4143404" cy="3357586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107154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Л.В.Собинов в организованном им лазарете. 1914 год.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428604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Собинов был чрезвычайно одаренным человеком, </a:t>
            </a:r>
            <a:r>
              <a:rPr lang="ru-RU" dirty="0" smtClean="0"/>
              <a:t> </a:t>
            </a:r>
            <a:r>
              <a:rPr lang="ru-RU" dirty="0" smtClean="0"/>
              <a:t>очень щедрым и отзывчивым. К.Чуковский вспоминает: «Щедрость его была легендарной. Киевской школе слепых он прислал однажды в подарок рояль, как другие присылают цветы или коробку конфет. Кассе взаимопомощи московских студентов он своими концертами дал 45 тысяч рублей золотом. Раздавал он весело, радушно,  приветливо, и это гармонировало со всей его творческой личностью: он не был бы великим артистом, приносившим столько счастья любому из нас, если бы ему не было свойственно такое щедрое </a:t>
            </a:r>
            <a:r>
              <a:rPr lang="ru-RU" dirty="0" err="1" smtClean="0"/>
              <a:t>благожелательство</a:t>
            </a:r>
            <a:r>
              <a:rPr lang="ru-RU" dirty="0" smtClean="0"/>
              <a:t> к людям».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б0015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85728"/>
            <a:ext cx="4572032" cy="2928958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2214554"/>
            <a:ext cx="1949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Л.В.Собинов в своем кабинете. 1930 год.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714752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Леонид Собинов дорог нам не только как великолепный певец. Он был талантливейшим воспитателем молодежи, много работал с молодыми певцами, помогая им разучивать оперные партии, передавая свои знания и мастерство. В годы становления  советской власти Собинов был назначен первым директором Большого театра. Одним из первых русских артистов в 1923 году он был удостоен звания Народного артиста Республики.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00042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имени Леонида Витальевича Собинова (1872-1934) каждый, кто слышал его и знает о нем, невольно вспоминает лучезарный голос, образы Ленского, Ромео, </a:t>
            </a:r>
            <a:r>
              <a:rPr lang="ru-RU" dirty="0" err="1" smtClean="0"/>
              <a:t>Лоэнгрина</a:t>
            </a:r>
            <a:r>
              <a:rPr lang="ru-RU" dirty="0" smtClean="0"/>
              <a:t>. Собинов – огромное явление в истории  русской вокально-сценической культуры, в истории Большого театра. Придя на сцену в 1897 году, Собинов был одним из первых русских теноров, который воплотил в своем творчестве новые веяния русского оперного искусства.</a:t>
            </a:r>
            <a:endParaRPr lang="ru-RU" dirty="0"/>
          </a:p>
        </p:txBody>
      </p:sp>
      <p:pic>
        <p:nvPicPr>
          <p:cNvPr id="5" name="Рисунок 4" descr="436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2857496"/>
            <a:ext cx="2788366" cy="3688315"/>
          </a:xfrm>
          <a:prstGeom prst="rect">
            <a:avLst/>
          </a:prstGeom>
          <a:ln w="19050">
            <a:solidFill>
              <a:srgbClr val="CC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1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571480"/>
            <a:ext cx="2214578" cy="45005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об0018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14546" y="1643050"/>
            <a:ext cx="2143140" cy="45720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215206" y="785794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Л.В.Собинов с дочерью Светланой, 1927г.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85776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Н.И. и Л.В. Собиновы, 1915г.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«Искусству и общественности надо служить одинаково: и разумением, и восхищением», – сказал однажды Леонид Собинов. Вот так – «разумением </a:t>
            </a:r>
            <a:r>
              <a:rPr lang="ru-RU" smtClean="0"/>
              <a:t>и восхищением» </a:t>
            </a:r>
            <a:r>
              <a:rPr lang="ru-RU" dirty="0" smtClean="0"/>
              <a:t>– служил он своему народу на протяжении нескольких десятилетий. Служил как великий артист и как замечательный общественный деятель, оставив огромный след в истории развития русского искусства. С его именем связано мировое признание русского оперного искусства. Многие из созданных им образов стали классическими и продолжают жить в творчестве современных оперных певцов.</a:t>
            </a:r>
            <a:endParaRPr lang="ru-RU" dirty="0"/>
          </a:p>
        </p:txBody>
      </p:sp>
      <p:pic>
        <p:nvPicPr>
          <p:cNvPr id="5" name="Рисунок 4" descr="10_sobinov_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2857496"/>
            <a:ext cx="4786346" cy="3429024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43636" y="485776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Памятник </a:t>
            </a:r>
          </a:p>
          <a:p>
            <a:pPr algn="r"/>
            <a:r>
              <a:rPr lang="ru-RU" i="1" dirty="0" smtClean="0"/>
              <a:t>Леониду Собинову </a:t>
            </a:r>
          </a:p>
          <a:p>
            <a:pPr algn="r"/>
            <a:r>
              <a:rPr lang="ru-RU" i="1" dirty="0" smtClean="0"/>
              <a:t>перед зданием Ярославской филармонии</a:t>
            </a:r>
            <a:endParaRPr lang="ru-RU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28604"/>
            <a:ext cx="77153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СПИСОК ИСПОЛЬЗОВАННОЙ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Арии и романсы из репертуара Л. Собинова [Ноты] : для Т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сост.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Орфенов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Музыка, 1972. — 164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Владыкина-Бачинская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Нина Михайловна. Собинов [Текст] / Н. М.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Владыкина-Бачинская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Молодая гвардия, 1960. — 290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Дуэты русских композиторов [Ноты] : из репертуара Л. Собинова :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/ сост. В. Подольская. — М. : Музыка, 1968. — 60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Львов, Михаил Львович. Русские певцы [Текст] / М. Львов. — М. : Музыка, 1965. — 264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Мастера музыки, искусства и архитектуры [Текст] / сост. Н. Б. Сергеева. — М. : Вече, 2008. — 400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Ремезов, Иван Иванович. Леонид Витальевич Собинов: к 25-летию со дня смерти [Текст] / Ив. Ремезов. — М.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1960. — 140 с.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Самин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Д. К. Сто великих вокалистов /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Сост.Д.К.Самин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Вече, 2004. — 480с.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Самин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, Дмитрий. Вокалисты прошлого века [Текст] : материал книги "Сто великих вокалистов" / Дмитрий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Самин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// Поем, танцуем и рисуем. — 2014. — № 10. — С. 2-17.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Собинов, Леонид Витальевич. Статьи, речи, высказывания. Письма к Л.В.Собинову. Воспоминания о Л.В.Собинове. Т.2 / Л.В.Собинов;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Сост.К.Н.Кириленко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; Под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ред.Е.М.Гордеева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. — М. : Искусство, 1970. — 551с.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соб0020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43504" y="2500306"/>
            <a:ext cx="2202672" cy="321471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об0020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2428868"/>
            <a:ext cx="2270430" cy="32861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85789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Виталий Васильевич Собинов – отец артиста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585789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Екатерина Федоровна Собинова – мать артиста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Леонид Собинов родился в Ярославле 7 июня 1972г.  Дед и отец Леонида служили у купца Полетаева, развозили по губернии муку, а господам платили оброк. Обстановка, в которой воспитывался Собинов, не благоприятствовала развитию его способностей. Отец был суров характером и далек от какого бы то ни было искусства. Мать, целыми днями занятая заботами о детях, не могла уделять Леониду много внимания. Тем не менее она хорошо исполняла народные песни и учила петь сына.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2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1214422"/>
            <a:ext cx="3087709" cy="28575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7818" y="21429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Дом в Ярославле, где родился и провел детские и юные годы Леонид Собинов.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42918"/>
            <a:ext cx="3857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1881 году отец определил старших мальчиков – Геннадия и Леонида – в Ярославскую мужскую гимназию. Мальчики росли без особого надзора, все лето они проводили на Волге, любовь к которой Леонид пронес через всю жизнь. В гимназии Леонид был одним из лучших учеников, рос на редкость любознательным, любил читать, но самой большой страстью было пение. В те годы он еще не думал стать артистом. Высокий дискант Собинова к семнадцати годам перешел в звонкий тенор, что позволило ему солировать в гимназическом церковном хоре.</a:t>
            </a:r>
            <a:endParaRPr lang="ru-RU" dirty="0"/>
          </a:p>
        </p:txBody>
      </p:sp>
      <p:pic>
        <p:nvPicPr>
          <p:cNvPr id="6" name="Рисунок 5" descr="соб0008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3286124"/>
            <a:ext cx="1785950" cy="311101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29454" y="557214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Собинов – гимназист, 1887 год.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б0009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57166"/>
            <a:ext cx="2286016" cy="45005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14351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Собинов – студент, 1890 год.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500042"/>
            <a:ext cx="5572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окончании гимназии Леонид решил поступить на юридический факультет Московского университета. Для жизни в Москве были нужны немалые деньги, и отец сумел выкроить необходимое содержание. В университете Собинов учится блестяще – эти </a:t>
            </a:r>
            <a:r>
              <a:rPr lang="ru-RU" dirty="0" smtClean="0"/>
              <a:t>успехи тем более </a:t>
            </a:r>
            <a:r>
              <a:rPr lang="ru-RU" dirty="0" smtClean="0"/>
              <a:t>поразительны, </a:t>
            </a:r>
            <a:r>
              <a:rPr lang="ru-RU" dirty="0" smtClean="0"/>
              <a:t>что</a:t>
            </a:r>
            <a:r>
              <a:rPr lang="ru-RU" dirty="0" smtClean="0"/>
              <a:t>, начиная со второго курса, он посещает филармоническое училище, где серьезно занимается пением и поет в спектаклях гастролирующей итальянской труппы. По окончании университета Собинов был принят  в Московскую адвокатуру, где с огромным интересом посвятил себя любимому делу. Пение отходит на второй план, однако в филармонии он продолжает заниматься, выступает с благотворительными концертами, где исполняет произведения камерной вокальной лирики русских композиторов. Педагог по вокалу </a:t>
            </a:r>
            <a:r>
              <a:rPr lang="ru-RU" dirty="0" err="1" smtClean="0"/>
              <a:t>Сантагано-Горчакова</a:t>
            </a:r>
            <a:r>
              <a:rPr lang="ru-RU" dirty="0" smtClean="0"/>
              <a:t> настаивает, чтобы Собинов пошел на </a:t>
            </a:r>
            <a:r>
              <a:rPr lang="ru-RU" dirty="0" smtClean="0"/>
              <a:t>пробы </a:t>
            </a:r>
            <a:r>
              <a:rPr lang="ru-RU" dirty="0" smtClean="0"/>
              <a:t>в Большой театр.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1897 году после успешной пробы в Большом  Собинову был назначен дебют. 24 апреля он спел партию </a:t>
            </a:r>
            <a:r>
              <a:rPr lang="ru-RU" dirty="0" err="1" smtClean="0"/>
              <a:t>Синодала</a:t>
            </a:r>
            <a:r>
              <a:rPr lang="ru-RU" dirty="0" smtClean="0"/>
              <a:t> в опере Рубинштейна «Демон». Успех дебютанта превзошел все ожидания – публика долго и восторженно аплодировала. Не только металл в голосе, но </a:t>
            </a:r>
            <a:r>
              <a:rPr lang="ru-RU" dirty="0" smtClean="0"/>
              <a:t>и его </a:t>
            </a:r>
            <a:r>
              <a:rPr lang="ru-RU" dirty="0" smtClean="0"/>
              <a:t>светлый серебристый тембр, обаяние юности, лиричности, искреннего чувства способствовали успеху. Собинов сразу был принят в труппу Большого театра. Вместе с тем он продолжает выступать в судах как защитник обездоленных. Залы судебных заседаний, где выступает Собинов, теперь заполняют не только любители интересных процессов – привлекает публику  и его распевная речь, мягкий лирический голос да и обаятельная внешность адвоката.</a:t>
            </a:r>
            <a:endParaRPr lang="ru-RU" dirty="0"/>
          </a:p>
        </p:txBody>
      </p:sp>
      <p:pic>
        <p:nvPicPr>
          <p:cNvPr id="8" name="Рисунок 7" descr="соб0001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37094">
            <a:off x="2071670" y="3357562"/>
            <a:ext cx="2029925" cy="3214686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об0002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738067">
            <a:off x="4320031" y="3334099"/>
            <a:ext cx="2139706" cy="3230217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0010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43570" y="1500174"/>
            <a:ext cx="2946818" cy="3929090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5008" y="50004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Собинов – Ленский. П.Чайковский «Евгений Онегин», 1889 г.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00042"/>
            <a:ext cx="4500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 как ни удачно складывалась адвокатская деятельность, Собинова все больше  и больше влекла сцена. Каждый свой спектакль он ждет как праздник, тщательно готовится к нему, все больше совершенствует свой голос. Собинов быстро покорил  весь художественный мир. Пленительный голос сочетался у него с неповторимым сценическим обаянием. Триумфом Собинова первых сезонов в Большом стал созданный им образ Ленского. Впервые на сцене предстал настоящий Ленский, не только по внешним признакам, но и по тонкому психологическому рисунку. По словам брата П.И.Чайковского, композитор о таком Ленском  «не раз мечтал, но в возможность чего не верил».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85728"/>
            <a:ext cx="4429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Одинаково триумфально проходили выступления  Собинова на родине и за рубежом. После нескольких сезонов в Большом театре Собинов едет на гастроли в Италию в театр </a:t>
            </a:r>
            <a:r>
              <a:rPr lang="ru-RU" dirty="0" err="1" smtClean="0"/>
              <a:t>Ла</a:t>
            </a:r>
            <a:r>
              <a:rPr lang="ru-RU" dirty="0" smtClean="0"/>
              <a:t> Скала. Он спел в двух операх – «Доне </a:t>
            </a:r>
            <a:r>
              <a:rPr lang="ru-RU" dirty="0" err="1" smtClean="0"/>
              <a:t>Паскуале</a:t>
            </a:r>
            <a:r>
              <a:rPr lang="ru-RU" dirty="0" smtClean="0"/>
              <a:t>» </a:t>
            </a:r>
            <a:r>
              <a:rPr lang="ru-RU" dirty="0" err="1" smtClean="0"/>
              <a:t>Доницетти</a:t>
            </a:r>
            <a:r>
              <a:rPr lang="ru-RU" dirty="0" smtClean="0"/>
              <a:t> и «</a:t>
            </a:r>
            <a:r>
              <a:rPr lang="ru-RU" dirty="0" err="1" smtClean="0"/>
              <a:t>Фра-Дьяволо</a:t>
            </a:r>
            <a:r>
              <a:rPr lang="ru-RU" dirty="0" smtClean="0"/>
              <a:t>» </a:t>
            </a:r>
            <a:r>
              <a:rPr lang="ru-RU" dirty="0" err="1" smtClean="0"/>
              <a:t>Обера</a:t>
            </a:r>
            <a:r>
              <a:rPr lang="ru-RU" dirty="0" smtClean="0"/>
              <a:t>. Несмотря на различный характер партий, певец отлично справился с ними. Заслугой Собинова было то, что его герои отличались  не только страстью  чувства, но и страстью мысли. Путешествуя по Италии в 1900 году, в одном из писем он разочаровано делится своими впечатлениями о вокальной подготовке  певцов: «Здесь сцена занимает последнее место… артиста, навострившегося в пении подучивают «жестам» и пускают петь… Художественной передачи роли здесь, видимо, не требуется». </a:t>
            </a:r>
            <a:endParaRPr lang="ru-RU" dirty="0"/>
          </a:p>
        </p:txBody>
      </p:sp>
      <p:pic>
        <p:nvPicPr>
          <p:cNvPr id="3" name="Рисунок 2" descr="соб000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214290"/>
            <a:ext cx="2653641" cy="4071966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об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2714620"/>
            <a:ext cx="2504717" cy="3749853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71670" y="321468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Леонид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Витальевич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Собинов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б0004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6114" y="500042"/>
            <a:ext cx="2415885" cy="3214710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соб0005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857364"/>
            <a:ext cx="2351503" cy="3327899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571480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Итальянские газеты писали: «Собинов пел с грацией, нежностью, легкостью, которые уже начиная с первой сцены завоевали ему всеобщее расположение публики. </a:t>
            </a:r>
            <a:endParaRPr lang="ru-RU" smtClean="0"/>
          </a:p>
          <a:p>
            <a:pPr algn="ctr"/>
            <a:r>
              <a:rPr lang="ru-RU" smtClean="0"/>
              <a:t>У </a:t>
            </a:r>
            <a:r>
              <a:rPr lang="ru-RU" dirty="0" smtClean="0"/>
              <a:t>него голос чистейшего тембра, глубоко западающий в душу. Голос редкий и драгоценный, которым он управляет  с редким искусством, интеллигентностью и вкусом».</a:t>
            </a:r>
          </a:p>
          <a:p>
            <a:pPr algn="ctr"/>
            <a:r>
              <a:rPr lang="ru-RU" dirty="0" smtClean="0"/>
              <a:t>Выступив в Монте-Карло и Берлине, Собинов возвращается в Москву, где впервые исполняет роль де </a:t>
            </a:r>
            <a:r>
              <a:rPr lang="ru-RU" dirty="0" err="1" smtClean="0"/>
              <a:t>Грие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И русская критика восторженно принимает этот новый, созданный им образ.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1958</Words>
  <Application>Microsoft Office PowerPoint</Application>
  <PresentationFormat>Экран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2017-05-13T07:15:04Z</dcterms:created>
  <dcterms:modified xsi:type="dcterms:W3CDTF">2017-05-23T08:38:48Z</dcterms:modified>
</cp:coreProperties>
</file>