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8" r:id="rId4"/>
    <p:sldId id="267" r:id="rId5"/>
    <p:sldId id="270" r:id="rId6"/>
    <p:sldId id="269" r:id="rId7"/>
    <p:sldId id="272" r:id="rId8"/>
    <p:sldId id="266" r:id="rId9"/>
    <p:sldId id="278" r:id="rId10"/>
    <p:sldId id="263" r:id="rId11"/>
    <p:sldId id="271" r:id="rId12"/>
    <p:sldId id="274" r:id="rId13"/>
    <p:sldId id="280" r:id="rId14"/>
    <p:sldId id="273" r:id="rId15"/>
    <p:sldId id="276" r:id="rId16"/>
    <p:sldId id="265" r:id="rId17"/>
    <p:sldId id="27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DCDCD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6E06-0476-478D-AE87-3AE3B0CEC39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AA54-5DBB-4B1B-A471-80146583D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0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571480"/>
            <a:ext cx="3322526" cy="4560019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Танец будущего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50070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ИИЦ –Научная библиотека представляет виртуальную выставку к </a:t>
            </a:r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140-летию </a:t>
            </a:r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танцовщицы </a:t>
            </a:r>
            <a:r>
              <a:rPr lang="ru-RU" sz="2400" b="1" dirty="0" err="1" smtClean="0">
                <a:solidFill>
                  <a:srgbClr val="0033CC"/>
                </a:solidFill>
                <a:latin typeface="Monotype Corsiva" pitchFamily="66" charset="0"/>
              </a:rPr>
              <a:t>Айседоры</a:t>
            </a:r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  <a:latin typeface="Monotype Corsiva" pitchFamily="66" charset="0"/>
              </a:rPr>
              <a:t>Дункан</a:t>
            </a:r>
            <a:endParaRPr lang="ru-RU" sz="24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7215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000" b="1" i="1" dirty="0" smtClean="0">
                <a:solidFill>
                  <a:srgbClr val="000099"/>
                </a:solidFill>
              </a:rPr>
              <a:t>Танец будущего, если обратиться к первоисточнику всякого танца,- в природе, это танец далекого прошлого, это танец, который всегда был и вечно остается неизменным…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Найти для человеческого тела те простые движения, из которых вечно меняющейся, бесконечной и естественной последовательности разовьются все движения будущего танца, - вот задача балетной школы наших дней».</a:t>
            </a:r>
          </a:p>
          <a:p>
            <a:pPr algn="ctr"/>
            <a:endParaRPr lang="ru-RU" sz="2000" b="1" i="1" dirty="0" smtClean="0">
              <a:solidFill>
                <a:srgbClr val="000099"/>
              </a:solidFill>
            </a:endParaRPr>
          </a:p>
          <a:p>
            <a:pPr algn="r"/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айс0006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4643446"/>
            <a:ext cx="6911624" cy="164307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928670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В личной жизни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никогда не была по-настоящему счастлива. Началось это еще в юности со связи с женатым 45-летним поляком. Этот неудавшийся роман положил начало череде неудач в личной жизни. Из всех поклонников огромное место в ее жизни занял театральный постановщик Гордон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Крэг</a:t>
            </a:r>
            <a:r>
              <a:rPr lang="ru-RU" sz="2000" b="1" i="1" dirty="0" smtClean="0">
                <a:solidFill>
                  <a:srgbClr val="000099"/>
                </a:solidFill>
              </a:rPr>
              <a:t>, от которого у нее родилась дочь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Дидра</a:t>
            </a:r>
            <a:r>
              <a:rPr lang="ru-RU" sz="2000" b="1" i="1" dirty="0" smtClean="0">
                <a:solidFill>
                  <a:srgbClr val="000099"/>
                </a:solidFill>
              </a:rPr>
              <a:t>. Их бурный роман оборвался из-за женитьбы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Крэга</a:t>
            </a:r>
            <a:r>
              <a:rPr lang="ru-RU" sz="2000" b="1" i="1" dirty="0" smtClean="0">
                <a:solidFill>
                  <a:srgbClr val="000099"/>
                </a:solidFill>
              </a:rPr>
              <a:t>. Затем был миллионер Парис Юджин Зингер. У них родился сын Патрик, и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чувствовала себя почти счастливой. Но Зингер был очень ревнив, а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не хотела отказываться от самостоятельности и подчеркивала, что ее нельзя купить. Последовал разрыв. Именно тогда ее начали посещать трагические видения о смерти детей. Вернувшись домой из России, она отправила их к Зингеру.  По дороге в Версаль автомобиль, везший детей, упал в Сену. Детей спасти не удалось. От этой трагедии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не оправилась никогда.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5357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Еще до революции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трижды совершила турне по России. Здесь она пользовалась известностью, ее концерты проходили триумфально, ей поклонялась молодежь, ее творчество высоко оценивали деятели русской культуры. В 1921 году по приглашению А.В.Луначарского она приезжает в Советскую Россию. Что привлекло ее в революционную, взбудораженную, нищую страну? Она ехала в новый мир, к товарищам, исполненной братской любви. Она надеялась создать здесь свою школу. </a:t>
            </a:r>
            <a:r>
              <a:rPr lang="ru-RU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b="1" i="1" dirty="0" smtClean="0">
                <a:solidFill>
                  <a:srgbClr val="000099"/>
                </a:solidFill>
              </a:rPr>
              <a:t> отобрала 40 маленьких учениц из числа претендентов, и школа танцев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была открыта. Но государственное финансирование закончилось, и для спасения школы в условиях </a:t>
            </a:r>
            <a:r>
              <a:rPr lang="ru-RU" b="1" i="1" dirty="0" err="1" smtClean="0">
                <a:solidFill>
                  <a:srgbClr val="000099"/>
                </a:solidFill>
              </a:rPr>
              <a:t>НЭПа</a:t>
            </a:r>
            <a:r>
              <a:rPr lang="ru-RU" b="1" i="1" dirty="0" smtClean="0">
                <a:solidFill>
                  <a:srgbClr val="000099"/>
                </a:solidFill>
              </a:rPr>
              <a:t> ей пришлось предпринять трудные гастроли по России. Преподавание лежало на плечах ее юной ученицы  - </a:t>
            </a:r>
            <a:r>
              <a:rPr lang="ru-RU" b="1" i="1" dirty="0" err="1" smtClean="0">
                <a:solidFill>
                  <a:srgbClr val="000099"/>
                </a:solidFill>
              </a:rPr>
              <a:t>Ирмы</a:t>
            </a:r>
            <a:r>
              <a:rPr lang="ru-RU" b="1" i="1" dirty="0" smtClean="0">
                <a:solidFill>
                  <a:srgbClr val="000099"/>
                </a:solidFill>
              </a:rPr>
              <a:t>.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айс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500042"/>
            <a:ext cx="2643206" cy="400052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1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500174"/>
            <a:ext cx="2721175" cy="350046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53578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«В танце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 - совершенное отсутствие нашего «па»; музыке и ее такту повинуются не ноги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, а - вся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; более же всего музыке следует ее чуткий музыкальный корпус… Вот что танцует: плечи, грудь, шея, - очень много шея, - и голова, в ее легких склонениях и </a:t>
            </a:r>
            <a:r>
              <a:rPr lang="ru-RU" b="1" i="1" dirty="0" err="1" smtClean="0">
                <a:solidFill>
                  <a:srgbClr val="000099"/>
                </a:solidFill>
              </a:rPr>
              <a:t>откидываниях</a:t>
            </a:r>
            <a:r>
              <a:rPr lang="ru-RU" b="1" i="1" dirty="0" smtClean="0">
                <a:solidFill>
                  <a:srgbClr val="000099"/>
                </a:solidFill>
              </a:rPr>
              <a:t>. Танцует дух человека, древняя </a:t>
            </a:r>
            <a:r>
              <a:rPr lang="ru-RU" b="1" i="1" dirty="0" smtClean="0">
                <a:solidFill>
                  <a:srgbClr val="000099"/>
                </a:solidFill>
              </a:rPr>
              <a:t>П</a:t>
            </a:r>
            <a:r>
              <a:rPr lang="ru-RU" b="1" i="1" dirty="0" smtClean="0">
                <a:solidFill>
                  <a:srgbClr val="000099"/>
                </a:solidFill>
              </a:rPr>
              <a:t>сихея </a:t>
            </a:r>
            <a:r>
              <a:rPr lang="ru-RU" b="1" i="1" dirty="0" smtClean="0">
                <a:solidFill>
                  <a:srgbClr val="000099"/>
                </a:solidFill>
              </a:rPr>
              <a:t>Эллады. У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не остаются на две минуты в том же положении руки: они в постоянном грациозном движении, всегда – в позе, танцуют они, - главным образом они! И только когда самоощущение девушки переходит в бурный восторг, - она вскидывает ноги, как на лугу, как в лесу… Это прекрасно и благородно. Танцует природа – не павшая, первозданная природа».</a:t>
            </a:r>
          </a:p>
          <a:p>
            <a:pPr algn="ctr"/>
            <a:endParaRPr lang="ru-RU" b="1" i="1" dirty="0" smtClean="0">
              <a:solidFill>
                <a:srgbClr val="000099"/>
              </a:solidFill>
            </a:endParaRP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Василий Розанов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айс000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1142984"/>
            <a:ext cx="2928958" cy="38576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214290"/>
            <a:ext cx="45720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В России начался бурный роман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с Есениным. Что толкнуло поэта к этой женщине? Льстило ли ему, что она, окруженная ореолом славы, находится рядом с ним? Или серьезное чувство к женщине старше его на </a:t>
            </a:r>
            <a:endParaRPr lang="ru-RU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17 </a:t>
            </a:r>
            <a:r>
              <a:rPr lang="ru-RU" b="1" i="1" dirty="0" smtClean="0">
                <a:solidFill>
                  <a:srgbClr val="000099"/>
                </a:solidFill>
              </a:rPr>
              <a:t>лет увлекло его? О чем они могли говорить?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 не знала русского, Есенин не знал иностранных языков. Они говорили жестами, улыбками, прибегали к помощи друзей. Очевидцы вспоминают, что они прекрасно понимали друг друга. Ей трудно было с Есениным, сумасбродным, мятущимся, но она была поглощена своей любовью. Они официально стали мужем и женой (это единственный брак </a:t>
            </a:r>
            <a:r>
              <a:rPr lang="ru-RU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b="1" i="1" dirty="0" smtClean="0">
                <a:solidFill>
                  <a:srgbClr val="000099"/>
                </a:solidFill>
              </a:rPr>
              <a:t>), для того чтобы выехать в Европу и Америку без затруднений.  Они расстались в 1924 году, когда страсть ушла. </a:t>
            </a:r>
            <a:r>
              <a:rPr lang="ru-RU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b="1" i="1" dirty="0" smtClean="0">
                <a:solidFill>
                  <a:srgbClr val="000099"/>
                </a:solidFill>
              </a:rPr>
              <a:t> навсегда покинула Россию.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 пережила поэта на полтора года. Жизнь её оборвалась в Ницце внезапно и трагически. Жарким вечером она села в гоночный автомобиль, обвив вокруг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шеи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алую шаль. Когда авто рвануло с места, шаль попала концом под колесо машины и стала наматываться на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него.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Смерть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Айседоры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Cambria Math" pitchFamily="18" charset="0"/>
              </a:rPr>
              <a:t> была мгновенной , нелепой и чем-то прекрасной. Это случилось 27 сентября 1927 года. Похоронена она в Париже на кладбище Пер-Лашез.</a:t>
            </a:r>
            <a:endParaRPr lang="ru-RU" sz="2000" b="1" i="1" dirty="0">
              <a:solidFill>
                <a:srgbClr val="000099"/>
              </a:solidFill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5" name="Рисунок 4" descr="айс001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3357562"/>
            <a:ext cx="4286280" cy="32349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42926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0099"/>
                </a:solidFill>
              </a:rPr>
              <a:t>А.Дункан</a:t>
            </a:r>
            <a:r>
              <a:rPr lang="ru-RU" b="1" i="1" dirty="0" smtClean="0">
                <a:solidFill>
                  <a:srgbClr val="000099"/>
                </a:solidFill>
              </a:rPr>
              <a:t>. Скифский танец, 1910 г. Рис.М.Доброва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0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285728"/>
            <a:ext cx="2854547" cy="415728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йс0005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285728"/>
            <a:ext cx="3441988" cy="2428892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айс0006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1357298"/>
            <a:ext cx="2910635" cy="442915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85728"/>
            <a:ext cx="835824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Сегодня в разных странах мира, - Америке, Франции, Германии, Швеции, Венгрии, Греции и России, последователи искусства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Айседоры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сохраняют и развивают традиции её танца. Сделана запись оригинальной хореографии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в нотах, выпущены книги по технике танца, отсняты на видео оригинальные танцы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в исполнении современных танцоров. В 2001 году в Санкт-Петербурге был создан Культурный Центр Чистых искусств имени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Айседоры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Дункан-Центр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), в рамках деятельности которого, начиная с 2002 года, проводится ежегодный Международный открытый некоммерческий фестиваль памяти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Айседоры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 (Фестиваль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Дункан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Helvetica"/>
              </a:rPr>
              <a:t>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5" name="Рисунок 4" descr="p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714752"/>
            <a:ext cx="3849687" cy="28575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m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429000"/>
            <a:ext cx="2200886" cy="317486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77153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Список использованной литературы</a:t>
            </a:r>
          </a:p>
          <a:p>
            <a:pPr algn="ctr"/>
            <a:endParaRPr lang="ru-RU" sz="2400" b="1" i="1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</a:rPr>
              <a:t>,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</a:rPr>
              <a:t>. Моя жизнь. Танец будущего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[Текст] /А.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. – М. : Фирма «Контракт – ТМТ», 1992. – 192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Моя жизнь [Текст] /А.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. – М. :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Терра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– Книжный клуб, 1999. – 461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Лахути,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Гив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. «Мы ещё будем танцевать Девятую симфонию» [Текст] / Г.Лахути //Музыкальная жизнь. – 2007. - № 12. – С. 19-22.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Незабвенная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[Текст] // Поём, танцуем, рисуем. – 2013. - № 8. – С.32-39.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Привалова, М. </a:t>
            </a:r>
            <a:r>
              <a:rPr lang="ru-RU" sz="2000" b="1" i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Танец 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после </a:t>
            </a:r>
            <a:r>
              <a:rPr lang="ru-RU" sz="2000" b="1" i="1" dirty="0" err="1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 [Текст] / М. Привалова // Искусство в школе. – 2005. - № 5. – С.49-58.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99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Розанов, В. В. Среди художников [Текст] /  В. В. Розанов. – М. : Республика, 1994. – 494 с.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solidFill>
                <a:srgbClr val="000099"/>
              </a:solidFill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solidFill>
                <a:srgbClr val="000099"/>
              </a:solidFill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endParaRPr lang="ru-RU" sz="2000" b="1" i="1" dirty="0">
              <a:solidFill>
                <a:srgbClr val="000099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642918"/>
            <a:ext cx="48577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Айседора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Дункан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 (1877-1927)</a:t>
            </a:r>
            <a:r>
              <a:rPr lang="ru-RU" sz="2000" b="1" i="1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мериканская танцовщица-новатор, основоположница свободного танца.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>
                <a:solidFill>
                  <a:srgbClr val="000099"/>
                </a:solidFill>
              </a:rPr>
              <a:t>- </a:t>
            </a:r>
            <a:r>
              <a:rPr lang="ru-RU" sz="2000" b="1" i="1" dirty="0" smtClean="0">
                <a:solidFill>
                  <a:srgbClr val="000099"/>
                </a:solidFill>
              </a:rPr>
              <a:t>реформатор </a:t>
            </a:r>
            <a:r>
              <a:rPr lang="ru-RU" sz="2000" b="1" i="1" dirty="0">
                <a:solidFill>
                  <a:srgbClr val="000099"/>
                </a:solidFill>
              </a:rPr>
              <a:t>хореографии, </a:t>
            </a:r>
            <a:r>
              <a:rPr lang="ru-RU" sz="2000" b="1" i="1" dirty="0" smtClean="0">
                <a:solidFill>
                  <a:srgbClr val="000099"/>
                </a:solidFill>
              </a:rPr>
              <a:t>осуществившая </a:t>
            </a:r>
            <a:r>
              <a:rPr lang="ru-RU" sz="2000" b="1" i="1" dirty="0">
                <a:solidFill>
                  <a:srgbClr val="000099"/>
                </a:solidFill>
              </a:rPr>
              <a:t>в своих танцах пластическое воплощение музыкального </a:t>
            </a:r>
            <a:r>
              <a:rPr lang="ru-RU" sz="2000" b="1" i="1" dirty="0" smtClean="0">
                <a:solidFill>
                  <a:srgbClr val="000099"/>
                </a:solidFill>
              </a:rPr>
              <a:t>содержания, </a:t>
            </a:r>
            <a:r>
              <a:rPr lang="ru-RU" sz="2000" b="1" i="1" dirty="0" smtClean="0">
                <a:solidFill>
                  <a:srgbClr val="000099"/>
                </a:solidFill>
              </a:rPr>
              <a:t>-применяла </a:t>
            </a:r>
            <a:r>
              <a:rPr lang="ru-RU" sz="2000" b="1" i="1" dirty="0">
                <a:solidFill>
                  <a:srgbClr val="000099"/>
                </a:solidFill>
              </a:rPr>
              <a:t>древнегреческую пластику, танцевала в хитоне и без </a:t>
            </a:r>
            <a:r>
              <a:rPr lang="ru-RU" sz="2000" b="1" i="1" dirty="0" smtClean="0">
                <a:solidFill>
                  <a:srgbClr val="000099"/>
                </a:solidFill>
              </a:rPr>
              <a:t>обуви</a:t>
            </a:r>
            <a:r>
              <a:rPr lang="ru-RU" sz="2000" b="1" i="1" dirty="0" smtClean="0">
                <a:solidFill>
                  <a:srgbClr val="000099"/>
                </a:solidFill>
              </a:rPr>
              <a:t>.</a:t>
            </a:r>
            <a:r>
              <a:rPr lang="ru-RU" sz="2000" b="1" i="1" dirty="0" smtClean="0">
                <a:solidFill>
                  <a:srgbClr val="000099"/>
                </a:solidFill>
              </a:rPr>
              <a:t> Она одной </a:t>
            </a:r>
            <a:r>
              <a:rPr lang="ru-RU" sz="2000" b="1" i="1" dirty="0">
                <a:solidFill>
                  <a:srgbClr val="000099"/>
                </a:solidFill>
              </a:rPr>
              <a:t>из первых использовала для танца симфоническую музыку, в том числе Шопена, </a:t>
            </a:r>
            <a:r>
              <a:rPr lang="ru-RU" sz="2000" b="1" i="1" dirty="0" err="1">
                <a:solidFill>
                  <a:srgbClr val="000099"/>
                </a:solidFill>
              </a:rPr>
              <a:t>Глюка</a:t>
            </a:r>
            <a:r>
              <a:rPr lang="ru-RU" sz="2000" b="1" i="1" dirty="0">
                <a:solidFill>
                  <a:srgbClr val="000099"/>
                </a:solidFill>
              </a:rPr>
              <a:t>, Шуберта, Бетховена, Вагнера. </a:t>
            </a:r>
            <a:r>
              <a:rPr lang="ru-RU" sz="2000" b="1" i="1" dirty="0" err="1">
                <a:solidFill>
                  <a:srgbClr val="000099"/>
                </a:solidFill>
              </a:rPr>
              <a:t>Айседора</a:t>
            </a:r>
            <a:r>
              <a:rPr lang="ru-RU" sz="2000" b="1" i="1" dirty="0">
                <a:solidFill>
                  <a:srgbClr val="000099"/>
                </a:solidFill>
              </a:rPr>
              <a:t> мечтала о </a:t>
            </a:r>
            <a:r>
              <a:rPr lang="ru-RU" sz="2000" b="1" i="1" dirty="0" smtClean="0">
                <a:solidFill>
                  <a:srgbClr val="000099"/>
                </a:solidFill>
              </a:rPr>
              <a:t>воспитании </a:t>
            </a:r>
            <a:r>
              <a:rPr lang="ru-RU" sz="2000" b="1" i="1" dirty="0">
                <a:solidFill>
                  <a:srgbClr val="000099"/>
                </a:solidFill>
              </a:rPr>
              <a:t>нового человека, для которого танец будет более чем естественным делом.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6" name="Рисунок 5" descr="айс0009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1000108"/>
            <a:ext cx="2885006" cy="455752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00836" y="285728"/>
            <a:ext cx="3038304" cy="442915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йс0001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86380" y="1714488"/>
            <a:ext cx="2876010" cy="4214842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44291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99"/>
                </a:solidFill>
              </a:rPr>
              <a:t>Отталкиваясь от музыки,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пришла в движении к гармоническому канону, и именно поэтому стала главной и единственной основоположницей всего танцевального модерна. Это был новый подход к искусству танца, новый метод творческого выражения, который находился за пределами эстетических рамок традиционной балетной школы. Движение рождалось из музыки, а не предшествовало 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1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928670"/>
            <a:ext cx="2928404" cy="442915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02359"/>
            <a:ext cx="49292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99"/>
                </a:solidFill>
              </a:rPr>
              <a:t>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Анджела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родилась 27 мая 1877 года  в Сан-Франциско. В детстве она была несчастлива: её отец обанкротился и оставил жену с четырьмя детьми без средств к существованию. Маленькая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и её </a:t>
            </a:r>
            <a:r>
              <a:rPr lang="ru-RU" sz="2000" b="1" i="1" dirty="0" smtClean="0">
                <a:solidFill>
                  <a:srgbClr val="000099"/>
                </a:solidFill>
              </a:rPr>
              <a:t>сестра и братья </a:t>
            </a:r>
            <a:r>
              <a:rPr lang="ru-RU" sz="2000" b="1" i="1" dirty="0" smtClean="0">
                <a:solidFill>
                  <a:srgbClr val="000099"/>
                </a:solidFill>
              </a:rPr>
              <a:t>чувствовали себя чужими среди благополучных одноклассников. В 13 лет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бросила школу и серьезно занялась музыкой и танцами. В 18 лет юная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приехала покорять Чикаго.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Выступления танцовщицы начались со светских вечеринок, где ее преподносили как пикантное дополнение, экзотическую диковинку: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танцевала босиком, что было в </a:t>
            </a:r>
            <a:r>
              <a:rPr lang="ru-RU" sz="2000" b="1" i="1" dirty="0" smtClean="0">
                <a:solidFill>
                  <a:srgbClr val="000099"/>
                </a:solidFill>
              </a:rPr>
              <a:t>новинку </a:t>
            </a:r>
            <a:r>
              <a:rPr lang="ru-RU" sz="2000" b="1" i="1" dirty="0" smtClean="0">
                <a:solidFill>
                  <a:srgbClr val="000099"/>
                </a:solidFill>
              </a:rPr>
              <a:t>и изрядно шокировало публику.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">
            <a:solidFill>
              <a:srgbClr val="0033CC"/>
            </a:solidFill>
          </a:ln>
        </p:spPr>
      </p:pic>
      <p:pic>
        <p:nvPicPr>
          <p:cNvPr id="3" name="Рисунок 2" descr="айс000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500174"/>
            <a:ext cx="2822482" cy="3571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71934" y="500042"/>
            <a:ext cx="421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 настаивала на том, что танец должен быть естественным продолжением человеческого движения, отражать эмоции и характер </a:t>
            </a:r>
            <a:r>
              <a:rPr lang="ru-RU" sz="2000" b="1" i="1" dirty="0" smtClean="0">
                <a:solidFill>
                  <a:srgbClr val="000099"/>
                </a:solidFill>
              </a:rPr>
              <a:t>исполнителя. А </a:t>
            </a:r>
            <a:r>
              <a:rPr lang="ru-RU" sz="2000" b="1" i="1" dirty="0" smtClean="0">
                <a:solidFill>
                  <a:srgbClr val="000099"/>
                </a:solidFill>
              </a:rPr>
              <a:t>импульсом для появления танца должен стать язык души. Все эти идеи, новаторские по  своему характеру, вступали в противоречие с балетной школой того времени. Резкая оценка самого балета, тем не </a:t>
            </a:r>
            <a:r>
              <a:rPr lang="ru-RU" sz="2000" b="1" i="1" dirty="0" smtClean="0">
                <a:solidFill>
                  <a:srgbClr val="000099"/>
                </a:solidFill>
              </a:rPr>
              <a:t>менее, </a:t>
            </a:r>
            <a:r>
              <a:rPr lang="ru-RU" sz="2000" b="1" i="1" dirty="0" smtClean="0">
                <a:solidFill>
                  <a:srgbClr val="000099"/>
                </a:solidFill>
              </a:rPr>
              <a:t>не мешала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 восхищаться грацией и артистизмом русских балерин.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99"/>
                </a:solidFill>
              </a:rPr>
              <a:t>Первое выступление </a:t>
            </a:r>
            <a:r>
              <a:rPr lang="ru-RU" sz="1600" b="1" i="1" dirty="0" err="1" smtClean="0">
                <a:solidFill>
                  <a:srgbClr val="000099"/>
                </a:solidFill>
              </a:rPr>
              <a:t>Айседоры</a:t>
            </a:r>
            <a:endParaRPr lang="ru-RU" sz="1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реческий-стиль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pic>
        <p:nvPicPr>
          <p:cNvPr id="3" name="Рисунок 2" descr="айс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00760" y="285728"/>
            <a:ext cx="2746563" cy="379672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857364"/>
            <a:ext cx="5500726" cy="3170099"/>
          </a:xfrm>
          <a:prstGeom prst="rect">
            <a:avLst/>
          </a:prstGeom>
          <a:solidFill>
            <a:srgbClr val="DCDCD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Гастроли заметно поправили материальное положение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, и в 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1903 году она вместе с семьей совершила паломничество в Грецию. Путешественники не ограничились изучением культуры любимой страны, они решили построить храм на горе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Капанос</a:t>
            </a:r>
            <a:r>
              <a:rPr lang="ru-RU" sz="2000" b="1" i="1" dirty="0" smtClean="0">
                <a:solidFill>
                  <a:srgbClr val="000099"/>
                </a:solidFill>
              </a:rPr>
              <a:t>. Кроме того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отобрала 10 мальчиков для хора, который сопровождал её выступления.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0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1142984"/>
            <a:ext cx="2230205" cy="350726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857232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«</a:t>
            </a:r>
            <a:r>
              <a:rPr lang="ru-RU" sz="2000" b="1" i="1" dirty="0" smtClean="0">
                <a:solidFill>
                  <a:srgbClr val="000099"/>
                </a:solidFill>
              </a:rPr>
              <a:t>Танцовщица будущего поднимется на такую высоту совершенства, что станет путеводной звездой для других искусств. Художественно изобразить то, что более здорово, прекрасно и нравственно – вот миссия танцовщицы, и этой миссии я посвящу свою жизнь».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pPr algn="r"/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айс0007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00760" y="214290"/>
            <a:ext cx="2742180" cy="392906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йс0008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214554"/>
            <a:ext cx="2718264" cy="3857628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50006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В 1905 году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2000" b="1" i="1" dirty="0" smtClean="0">
                <a:solidFill>
                  <a:srgbClr val="000099"/>
                </a:solidFill>
              </a:rPr>
              <a:t>, уже известная к тому времени, приезжает в Берлин для того, чтобы осуществить здесь давнюю свою мечту: открыть школу для детей. Она верила, что с помощью продуманной системы можно воспитать гармоничного человека.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В </a:t>
            </a:r>
            <a:r>
              <a:rPr lang="ru-RU" sz="2000" b="1" i="1" dirty="0" smtClean="0">
                <a:solidFill>
                  <a:srgbClr val="000099"/>
                </a:solidFill>
              </a:rPr>
              <a:t>ее систему входило постоянное общение с природой, отличное гуманитарное образование и разработанный ею танец, основанный на традициях античной хореографии. Она тратила на это свои гонорары. Сорок учениц обожали свою учительницу, ей удалось дать им первоклассное образование. 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55613-1260108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786190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Многие из них стали </a:t>
            </a:r>
            <a:r>
              <a:rPr lang="ru-RU" sz="2000" b="1" i="1" dirty="0" smtClean="0">
                <a:solidFill>
                  <a:srgbClr val="000099"/>
                </a:solidFill>
              </a:rPr>
              <a:t>известными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танцовщицами, особенно это касается шестерых самых лучших из них, которых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2000" b="1" i="1" dirty="0" smtClean="0">
                <a:solidFill>
                  <a:srgbClr val="000099"/>
                </a:solidFill>
              </a:rPr>
              <a:t> сделала своими приемными дочерьми и дала свою фамилию. Она опекала их до 1921 года, когда они оперились и вылетели в свет. Их ждала долгая жизнь и блестящая карьера. Некоторые обнаружили наклонности к преподаванию, </a:t>
            </a:r>
            <a:r>
              <a:rPr lang="ru-RU" sz="2000" b="1" i="1" dirty="0" smtClean="0">
                <a:solidFill>
                  <a:srgbClr val="000099"/>
                </a:solidFill>
              </a:rPr>
              <a:t>особенно </a:t>
            </a:r>
            <a:r>
              <a:rPr lang="ru-RU" sz="2000" b="1" i="1" dirty="0" smtClean="0">
                <a:solidFill>
                  <a:srgbClr val="000099"/>
                </a:solidFill>
              </a:rPr>
              <a:t>это касается 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Ирмы</a:t>
            </a:r>
            <a:r>
              <a:rPr lang="ru-RU" sz="2000" b="1" i="1" dirty="0" smtClean="0">
                <a:solidFill>
                  <a:srgbClr val="000099"/>
                </a:solidFill>
              </a:rPr>
              <a:t>, которая уже в 15 лет  стала ее ассистенткой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и </a:t>
            </a:r>
            <a:r>
              <a:rPr lang="ru-RU" sz="2000" b="1" i="1" dirty="0" smtClean="0">
                <a:solidFill>
                  <a:srgbClr val="000099"/>
                </a:solidFill>
              </a:rPr>
              <a:t>оставалась ею на протяжении 12 лет.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5-41Isadora-Duncan-dance-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428604"/>
            <a:ext cx="4429156" cy="29169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257174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0099"/>
                </a:solidFill>
              </a:rPr>
              <a:t>Айседора</a:t>
            </a:r>
            <a:r>
              <a:rPr lang="ru-RU" sz="1600" b="1" i="1" dirty="0" smtClean="0">
                <a:solidFill>
                  <a:srgbClr val="000099"/>
                </a:solidFill>
              </a:rPr>
              <a:t> </a:t>
            </a:r>
            <a:r>
              <a:rPr lang="ru-RU" sz="1600" b="1" i="1" dirty="0" err="1" smtClean="0">
                <a:solidFill>
                  <a:srgbClr val="000099"/>
                </a:solidFill>
              </a:rPr>
              <a:t>Дункан</a:t>
            </a:r>
            <a:r>
              <a:rPr lang="ru-RU" sz="1600" b="1" i="1" dirty="0" smtClean="0">
                <a:solidFill>
                  <a:srgbClr val="000099"/>
                </a:solidFill>
              </a:rPr>
              <a:t> со своими ученицами</a:t>
            </a:r>
            <a:endParaRPr lang="ru-RU" sz="1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1553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2017-04-18T05:59:43Z</dcterms:created>
  <dcterms:modified xsi:type="dcterms:W3CDTF">2017-04-21T06:21:39Z</dcterms:modified>
</cp:coreProperties>
</file>