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74" r:id="rId4"/>
    <p:sldId id="275" r:id="rId5"/>
    <p:sldId id="276" r:id="rId6"/>
    <p:sldId id="277" r:id="rId7"/>
    <p:sldId id="262" r:id="rId8"/>
    <p:sldId id="259" r:id="rId9"/>
    <p:sldId id="260" r:id="rId10"/>
    <p:sldId id="278" r:id="rId11"/>
    <p:sldId id="279" r:id="rId12"/>
    <p:sldId id="261" r:id="rId13"/>
    <p:sldId id="280" r:id="rId14"/>
    <p:sldId id="263" r:id="rId15"/>
    <p:sldId id="264" r:id="rId16"/>
    <p:sldId id="281" r:id="rId17"/>
    <p:sldId id="266" r:id="rId18"/>
    <p:sldId id="282" r:id="rId19"/>
    <p:sldId id="25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DEE"/>
    <a:srgbClr val="FFFF99"/>
    <a:srgbClr val="4C5A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18C4E5-61BD-47F5-87B7-0821628C9CFC}"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20D265-2D77-474B-81A5-0CA200A5A49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alpha val="52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8C4E5-61BD-47F5-87B7-0821628C9CFC}" type="datetimeFigureOut">
              <a:rPr lang="ru-RU" smtClean="0"/>
              <a:pPr/>
              <a:t>27.04.2017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0D265-2D77-474B-81A5-0CA200A5A4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857232"/>
            <a:ext cx="4572000" cy="2862322"/>
          </a:xfrm>
          <a:prstGeom prst="rect">
            <a:avLst/>
          </a:prstGeom>
        </p:spPr>
        <p:txBody>
          <a:bodyPr>
            <a:spAutoFit/>
          </a:bodyPr>
          <a:lstStyle/>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a typeface="Arial Unicode MS" pitchFamily="34" charset="-128"/>
                <a:cs typeface="Arial Unicode MS" pitchFamily="34" charset="-128"/>
              </a:rPr>
              <a:t>«Сегодня поёт </a:t>
            </a:r>
          </a:p>
          <a:p>
            <a:pPr algn="ctr"/>
            <a:r>
              <a:rPr lang="ru-RU"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a typeface="Arial Unicode MS" pitchFamily="34" charset="-128"/>
                <a:cs typeface="Arial Unicode MS" pitchFamily="34" charset="-128"/>
              </a:rPr>
              <a:t>Лемешев»</a:t>
            </a:r>
            <a:endParaRPr lang="ru-RU"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eorgia" pitchFamily="18" charset="0"/>
              <a:ea typeface="Arial Unicode MS" pitchFamily="34" charset="-128"/>
              <a:cs typeface="Arial Unicode MS" pitchFamily="34" charset="-128"/>
            </a:endParaRPr>
          </a:p>
        </p:txBody>
      </p:sp>
      <p:sp>
        <p:nvSpPr>
          <p:cNvPr id="6" name="TextBox 5"/>
          <p:cNvSpPr txBox="1"/>
          <p:nvPr/>
        </p:nvSpPr>
        <p:spPr>
          <a:xfrm>
            <a:off x="428596" y="5429264"/>
            <a:ext cx="8358246" cy="707886"/>
          </a:xfrm>
          <a:prstGeom prst="rect">
            <a:avLst/>
          </a:prstGeom>
          <a:noFill/>
        </p:spPr>
        <p:txBody>
          <a:bodyPr wrap="square" rtlCol="0">
            <a:spAutoFit/>
          </a:bodyPr>
          <a:lstStyle/>
          <a:p>
            <a:pPr algn="ctr"/>
            <a:r>
              <a:rPr lang="ru-RU" sz="2000" b="1" i="1" dirty="0" smtClean="0">
                <a:solidFill>
                  <a:srgbClr val="228DEE"/>
                </a:solidFill>
              </a:rPr>
              <a:t>ИИЦ – Научная библиотека представляет виртуальную выставку  к 115-летию С. Я. Лемешева </a:t>
            </a:r>
            <a:endParaRPr lang="ru-RU" sz="2000" b="1" i="1" dirty="0">
              <a:solidFill>
                <a:srgbClr val="228DEE"/>
              </a:solidFill>
            </a:endParaRPr>
          </a:p>
        </p:txBody>
      </p:sp>
      <p:pic>
        <p:nvPicPr>
          <p:cNvPr id="7" name="Рисунок 6" descr="800px-Sergey_Lemeshev.jpg"/>
          <p:cNvPicPr>
            <a:picLocks noChangeAspect="1"/>
          </p:cNvPicPr>
          <p:nvPr/>
        </p:nvPicPr>
        <p:blipFill>
          <a:blip r:embed="rId2"/>
          <a:stretch>
            <a:fillRect/>
          </a:stretch>
        </p:blipFill>
        <p:spPr>
          <a:xfrm>
            <a:off x="5429256" y="357166"/>
            <a:ext cx="3071834" cy="4834299"/>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4714908" cy="4247317"/>
          </a:xfrm>
          <a:prstGeom prst="rect">
            <a:avLst/>
          </a:prstGeom>
          <a:noFill/>
        </p:spPr>
        <p:txBody>
          <a:bodyPr wrap="square" rtlCol="0">
            <a:spAutoFit/>
          </a:bodyPr>
          <a:lstStyle/>
          <a:p>
            <a:pPr algn="ctr"/>
            <a:r>
              <a:rPr lang="ru-RU" dirty="0" smtClean="0"/>
              <a:t>Еще больше сил и труда  отняла у певца работа над партией Альфреда из «Травиаты» Роль была сложной, полной драматизма, тончайших психологических нюансов. Лемешев хорошо понимал это. После Свердловска Лемешев в течение двух сезонов пел в Харбине, затем были два сезона в Тбилиси, а в </a:t>
            </a:r>
            <a:r>
              <a:rPr lang="ru-RU" dirty="0" smtClean="0"/>
              <a:t>1931 </a:t>
            </a:r>
            <a:r>
              <a:rPr lang="ru-RU" dirty="0" smtClean="0"/>
              <a:t>году Борис Арканов, став замдиректора Большого театра, забрал его в Москву. Очень скоро имя нового солиста Большого театра приобрело широкую известность. Поклонницы Лемешева составляли целую армию, беззаветно преданную своему кумиру. </a:t>
            </a:r>
            <a:endParaRPr lang="ru-RU" dirty="0"/>
          </a:p>
        </p:txBody>
      </p:sp>
      <p:pic>
        <p:nvPicPr>
          <p:cNvPr id="3" name="Рисунок 2" descr="лем0018.BMP"/>
          <p:cNvPicPr>
            <a:picLocks noChangeAspect="1"/>
          </p:cNvPicPr>
          <p:nvPr/>
        </p:nvPicPr>
        <p:blipFill>
          <a:blip r:embed="rId2" cstate="email"/>
          <a:srcRect/>
          <a:stretch>
            <a:fillRect/>
          </a:stretch>
        </p:blipFill>
        <p:spPr>
          <a:xfrm>
            <a:off x="6000760" y="785794"/>
            <a:ext cx="2428892" cy="3724301"/>
          </a:xfrm>
          <a:prstGeom prst="rect">
            <a:avLst/>
          </a:prstGeom>
          <a:ln w="28575">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5857884" y="4929198"/>
            <a:ext cx="2928958" cy="830997"/>
          </a:xfrm>
          <a:prstGeom prst="rect">
            <a:avLst/>
          </a:prstGeom>
          <a:noFill/>
        </p:spPr>
        <p:txBody>
          <a:bodyPr wrap="square" rtlCol="0">
            <a:spAutoFit/>
          </a:bodyPr>
          <a:lstStyle/>
          <a:p>
            <a:pPr algn="ctr"/>
            <a:r>
              <a:rPr lang="ru-RU" sz="1600" i="1" dirty="0" smtClean="0"/>
              <a:t>Альфред – Сергей Лемешев. Спектакль Большого театра. 1930-е гг.</a:t>
            </a:r>
            <a:endParaRPr lang="ru-RU" sz="16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21.BMP"/>
          <p:cNvPicPr>
            <a:picLocks noChangeAspect="1"/>
          </p:cNvPicPr>
          <p:nvPr/>
        </p:nvPicPr>
        <p:blipFill>
          <a:blip r:embed="rId2" cstate="email"/>
          <a:srcRect/>
          <a:stretch>
            <a:fillRect/>
          </a:stretch>
        </p:blipFill>
        <p:spPr>
          <a:xfrm>
            <a:off x="500034" y="428604"/>
            <a:ext cx="4071966" cy="2961430"/>
          </a:xfrm>
          <a:prstGeom prst="rect">
            <a:avLst/>
          </a:prstGeom>
          <a:ln w="19050">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642910" y="3786190"/>
            <a:ext cx="3500462" cy="584775"/>
          </a:xfrm>
          <a:prstGeom prst="rect">
            <a:avLst/>
          </a:prstGeom>
          <a:noFill/>
        </p:spPr>
        <p:txBody>
          <a:bodyPr wrap="square" rtlCol="0">
            <a:spAutoFit/>
          </a:bodyPr>
          <a:lstStyle/>
          <a:p>
            <a:pPr algn="ctr"/>
            <a:r>
              <a:rPr lang="ru-RU" sz="1600" i="1" dirty="0" smtClean="0"/>
              <a:t>Кадр из кинофильма «Музыкальная история», 1940 г.</a:t>
            </a:r>
            <a:endParaRPr lang="ru-RU" sz="1600" i="1" dirty="0"/>
          </a:p>
        </p:txBody>
      </p:sp>
      <p:sp>
        <p:nvSpPr>
          <p:cNvPr id="4" name="TextBox 3"/>
          <p:cNvSpPr txBox="1"/>
          <p:nvPr/>
        </p:nvSpPr>
        <p:spPr>
          <a:xfrm>
            <a:off x="4857752" y="714356"/>
            <a:ext cx="3857652" cy="4801314"/>
          </a:xfrm>
          <a:prstGeom prst="rect">
            <a:avLst/>
          </a:prstGeom>
          <a:noFill/>
        </p:spPr>
        <p:txBody>
          <a:bodyPr wrap="square" rtlCol="0">
            <a:spAutoFit/>
          </a:bodyPr>
          <a:lstStyle/>
          <a:p>
            <a:pPr algn="ctr"/>
            <a:r>
              <a:rPr lang="ru-RU" dirty="0" smtClean="0"/>
              <a:t>Популярность Лемешева еще больше увеличилась после того, как он сыграл роль шофера </a:t>
            </a:r>
          </a:p>
          <a:p>
            <a:pPr algn="ctr"/>
            <a:r>
              <a:rPr lang="ru-RU" dirty="0" smtClean="0"/>
              <a:t>Пети </a:t>
            </a:r>
            <a:r>
              <a:rPr lang="ru-RU" dirty="0" err="1" smtClean="0"/>
              <a:t>Говоркова</a:t>
            </a:r>
            <a:r>
              <a:rPr lang="ru-RU" dirty="0" smtClean="0"/>
              <a:t> в фильме «Музыкальная история».  Говорков, простой шофер с выдающимся голосом, становится известным певцом. Лемешев, исполняя роль, играл по сути самого себя. Успеху фильма во многом способствовало участие знаменитого певца. После этого фильма С.Лемешеву была присуждена Сталинская премия за заслуги в области театрально-вокального искусства.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ем0006.BMP"/>
          <p:cNvPicPr>
            <a:picLocks noChangeAspect="1"/>
          </p:cNvPicPr>
          <p:nvPr/>
        </p:nvPicPr>
        <p:blipFill>
          <a:blip r:embed="rId2" cstate="email"/>
          <a:stretch>
            <a:fillRect/>
          </a:stretch>
        </p:blipFill>
        <p:spPr>
          <a:xfrm>
            <a:off x="4071934" y="2214554"/>
            <a:ext cx="2327893" cy="3286148"/>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2" name="Рисунок 1" descr="лем0005.BMP"/>
          <p:cNvPicPr>
            <a:picLocks noChangeAspect="1"/>
          </p:cNvPicPr>
          <p:nvPr/>
        </p:nvPicPr>
        <p:blipFill>
          <a:blip r:embed="rId3" cstate="email"/>
          <a:srcRect/>
          <a:stretch>
            <a:fillRect/>
          </a:stretch>
        </p:blipFill>
        <p:spPr>
          <a:xfrm>
            <a:off x="5987450" y="571480"/>
            <a:ext cx="2513640" cy="3429024"/>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4" name="Прямоугольник 3"/>
          <p:cNvSpPr/>
          <p:nvPr/>
        </p:nvSpPr>
        <p:spPr>
          <a:xfrm>
            <a:off x="571472" y="1000108"/>
            <a:ext cx="3286148" cy="3693319"/>
          </a:xfrm>
          <a:prstGeom prst="rect">
            <a:avLst/>
          </a:prstGeom>
        </p:spPr>
        <p:txBody>
          <a:bodyPr wrap="square">
            <a:spAutoFit/>
          </a:bodyPr>
          <a:lstStyle/>
          <a:p>
            <a:pPr algn="ctr"/>
            <a:r>
              <a:rPr lang="ru-RU" dirty="0" smtClean="0"/>
              <a:t>За двадцать пять лет на сцене  Большого театра </a:t>
            </a:r>
          </a:p>
          <a:p>
            <a:pPr algn="ctr"/>
            <a:r>
              <a:rPr lang="ru-RU" dirty="0" smtClean="0"/>
              <a:t>(1931-1956) Лемешев спел немало партий русской и западноевропейской классики. Как стремились попасть зрители попасть на спектакль, когда он пел Альфреда в «Травиате», Рудольфа в «</a:t>
            </a:r>
            <a:r>
              <a:rPr lang="ru-RU" dirty="0" smtClean="0"/>
              <a:t>Богеме</a:t>
            </a:r>
            <a:r>
              <a:rPr lang="ru-RU" dirty="0" smtClean="0"/>
              <a:t>», Ромео в «Ромео и Джульетте», Фауста, Вертера, Берендея, Левко в «Майской ночи</a:t>
            </a:r>
            <a:r>
              <a:rPr lang="ru-RU" dirty="0" smtClean="0"/>
              <a: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23.BMP"/>
          <p:cNvPicPr>
            <a:picLocks noChangeAspect="1"/>
          </p:cNvPicPr>
          <p:nvPr/>
        </p:nvPicPr>
        <p:blipFill>
          <a:blip r:embed="rId2" cstate="email"/>
          <a:srcRect/>
          <a:stretch>
            <a:fillRect/>
          </a:stretch>
        </p:blipFill>
        <p:spPr>
          <a:xfrm>
            <a:off x="5357818" y="651710"/>
            <a:ext cx="3071834" cy="4206050"/>
          </a:xfrm>
          <a:prstGeom prst="rect">
            <a:avLst/>
          </a:prstGeom>
          <a:ln w="28575">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5143504" y="5143512"/>
            <a:ext cx="3714776" cy="1077218"/>
          </a:xfrm>
          <a:prstGeom prst="rect">
            <a:avLst/>
          </a:prstGeom>
          <a:noFill/>
        </p:spPr>
        <p:txBody>
          <a:bodyPr wrap="square" rtlCol="0">
            <a:spAutoFit/>
          </a:bodyPr>
          <a:lstStyle/>
          <a:p>
            <a:pPr algn="ctr"/>
            <a:r>
              <a:rPr lang="ru-RU" sz="1600" i="1" dirty="0" smtClean="0"/>
              <a:t>После юбилейного спектакля «Евгений Онегин» в Большом театре, посвященного 70-летию </a:t>
            </a:r>
          </a:p>
          <a:p>
            <a:pPr algn="ctr"/>
            <a:r>
              <a:rPr lang="ru-RU" sz="1600" i="1" dirty="0" smtClean="0"/>
              <a:t>Сергея Лемешева. </a:t>
            </a:r>
            <a:r>
              <a:rPr lang="ru-RU" sz="1600" i="1" dirty="0" smtClean="0"/>
              <a:t>1972 г</a:t>
            </a:r>
            <a:r>
              <a:rPr lang="ru-RU" sz="1600" i="1" dirty="0" smtClean="0"/>
              <a:t>.</a:t>
            </a:r>
            <a:endParaRPr lang="ru-RU" sz="1600" i="1" dirty="0"/>
          </a:p>
        </p:txBody>
      </p:sp>
      <p:sp>
        <p:nvSpPr>
          <p:cNvPr id="4" name="TextBox 3"/>
          <p:cNvSpPr txBox="1"/>
          <p:nvPr/>
        </p:nvSpPr>
        <p:spPr>
          <a:xfrm>
            <a:off x="571472" y="1643050"/>
            <a:ext cx="4214842" cy="3139321"/>
          </a:xfrm>
          <a:prstGeom prst="rect">
            <a:avLst/>
          </a:prstGeom>
          <a:noFill/>
        </p:spPr>
        <p:txBody>
          <a:bodyPr wrap="square" rtlCol="0">
            <a:spAutoFit/>
          </a:bodyPr>
          <a:lstStyle/>
          <a:p>
            <a:pPr algn="ctr"/>
            <a:r>
              <a:rPr lang="ru-RU" dirty="0" smtClean="0"/>
              <a:t>Но </a:t>
            </a:r>
            <a:r>
              <a:rPr lang="ru-RU" dirty="0" smtClean="0"/>
              <a:t>была </a:t>
            </a:r>
            <a:r>
              <a:rPr lang="ru-RU" dirty="0" smtClean="0"/>
              <a:t>у Лемешева самая любимая  и самая удачная роль – это Ленский. Партию из «Евгения Онегина» он исполнял свыше 500 раз. Она удивительно соответствовала всему поэтичному облику прославленного тенора. Тут его вокальное и сценическое обаяние, проникновенная искренность, безыскусная ясность безраздельно покоряли аудиторию.</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08.BMP"/>
          <p:cNvPicPr>
            <a:picLocks noChangeAspect="1"/>
          </p:cNvPicPr>
          <p:nvPr/>
        </p:nvPicPr>
        <p:blipFill>
          <a:blip r:embed="rId2" cstate="email"/>
          <a:stretch>
            <a:fillRect/>
          </a:stretch>
        </p:blipFill>
        <p:spPr>
          <a:xfrm>
            <a:off x="285720" y="357166"/>
            <a:ext cx="2825806" cy="4042124"/>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3" name="Рисунок 2" descr="лем0009.BMP"/>
          <p:cNvPicPr>
            <a:picLocks noChangeAspect="1"/>
          </p:cNvPicPr>
          <p:nvPr/>
        </p:nvPicPr>
        <p:blipFill>
          <a:blip r:embed="rId3" cstate="email"/>
          <a:srcRect/>
          <a:stretch>
            <a:fillRect/>
          </a:stretch>
        </p:blipFill>
        <p:spPr>
          <a:xfrm>
            <a:off x="1428728" y="2285992"/>
            <a:ext cx="2928958" cy="3214710"/>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4" name="TextBox 3"/>
          <p:cNvSpPr txBox="1"/>
          <p:nvPr/>
        </p:nvSpPr>
        <p:spPr>
          <a:xfrm>
            <a:off x="5072066" y="1643050"/>
            <a:ext cx="3286148" cy="2862322"/>
          </a:xfrm>
          <a:prstGeom prst="rect">
            <a:avLst/>
          </a:prstGeom>
          <a:noFill/>
        </p:spPr>
        <p:txBody>
          <a:bodyPr wrap="square" rtlCol="0">
            <a:spAutoFit/>
          </a:bodyPr>
          <a:lstStyle/>
          <a:p>
            <a:pPr algn="ctr"/>
            <a:r>
              <a:rPr lang="ru-RU" dirty="0" smtClean="0"/>
              <a:t>Лемешев был одарен голосом исключительной красоты, неповторимого тембра. Но лишь на этом фундаменте он вряд ли достиг бы столь заметных высот. Внутреннее духовное богатство и позволило ему выйти на передовые рубежи вокального искусства.</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лем0011.BMP"/>
          <p:cNvPicPr>
            <a:picLocks noChangeAspect="1"/>
          </p:cNvPicPr>
          <p:nvPr/>
        </p:nvPicPr>
        <p:blipFill>
          <a:blip r:embed="rId2" cstate="email"/>
          <a:stretch>
            <a:fillRect/>
          </a:stretch>
        </p:blipFill>
        <p:spPr>
          <a:xfrm>
            <a:off x="428596" y="357166"/>
            <a:ext cx="2532030" cy="3571876"/>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4" name="Рисунок 3" descr="лем0025.BMP"/>
          <p:cNvPicPr>
            <a:picLocks noChangeAspect="1"/>
          </p:cNvPicPr>
          <p:nvPr/>
        </p:nvPicPr>
        <p:blipFill>
          <a:blip r:embed="rId3" cstate="email"/>
          <a:stretch>
            <a:fillRect/>
          </a:stretch>
        </p:blipFill>
        <p:spPr>
          <a:xfrm>
            <a:off x="928662" y="1285860"/>
            <a:ext cx="2428892" cy="3404874"/>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6" name="Рисунок 5" descr="лем0026.BMP"/>
          <p:cNvPicPr>
            <a:picLocks noChangeAspect="1"/>
          </p:cNvPicPr>
          <p:nvPr/>
        </p:nvPicPr>
        <p:blipFill>
          <a:blip r:embed="rId4" cstate="email"/>
          <a:srcRect/>
          <a:stretch>
            <a:fillRect/>
          </a:stretch>
        </p:blipFill>
        <p:spPr>
          <a:xfrm>
            <a:off x="3857620" y="3143248"/>
            <a:ext cx="2596497" cy="3214710"/>
          </a:xfrm>
          <a:prstGeom prst="rect">
            <a:avLst/>
          </a:prstGeom>
          <a:ln>
            <a:solidFill>
              <a:schemeClr val="bg1"/>
            </a:solidFill>
          </a:ln>
          <a:effectLst>
            <a:outerShdw blurRad="292100" dist="139700" dir="2700000" algn="tl" rotWithShape="0">
              <a:srgbClr val="333333">
                <a:alpha val="65000"/>
              </a:srgbClr>
            </a:outerShdw>
          </a:effectLst>
        </p:spPr>
      </p:pic>
      <p:sp>
        <p:nvSpPr>
          <p:cNvPr id="7" name="TextBox 6"/>
          <p:cNvSpPr txBox="1"/>
          <p:nvPr/>
        </p:nvSpPr>
        <p:spPr>
          <a:xfrm>
            <a:off x="6786578" y="4572008"/>
            <a:ext cx="2214578" cy="830997"/>
          </a:xfrm>
          <a:prstGeom prst="rect">
            <a:avLst/>
          </a:prstGeom>
          <a:noFill/>
        </p:spPr>
        <p:txBody>
          <a:bodyPr wrap="square" rtlCol="0">
            <a:spAutoFit/>
          </a:bodyPr>
          <a:lstStyle/>
          <a:p>
            <a:pPr algn="ctr"/>
            <a:r>
              <a:rPr lang="ru-RU" sz="1600" i="1" dirty="0" smtClean="0"/>
              <a:t>Лемешевы – Вера Николаевна и Сергей Яковлевич</a:t>
            </a:r>
            <a:endParaRPr lang="ru-RU" sz="1600" i="1" dirty="0"/>
          </a:p>
        </p:txBody>
      </p:sp>
      <p:sp>
        <p:nvSpPr>
          <p:cNvPr id="8" name="TextBox 7"/>
          <p:cNvSpPr txBox="1"/>
          <p:nvPr/>
        </p:nvSpPr>
        <p:spPr>
          <a:xfrm>
            <a:off x="4214810" y="285728"/>
            <a:ext cx="4357718" cy="2308324"/>
          </a:xfrm>
          <a:prstGeom prst="rect">
            <a:avLst/>
          </a:prstGeom>
          <a:noFill/>
        </p:spPr>
        <p:txBody>
          <a:bodyPr wrap="square" rtlCol="0">
            <a:spAutoFit/>
          </a:bodyPr>
          <a:lstStyle/>
          <a:p>
            <a:pPr algn="ctr"/>
            <a:r>
              <a:rPr lang="ru-RU" dirty="0" smtClean="0"/>
              <a:t>Рядом с Лемешевым на протяжении 27 лет была Вера Николаевна Кудрявцева, любимая жена, верный друг, помощник и советчик. Их многое сближало: профессия, отношение к искусству, общие интересы, сходство артистических натур, а главное – духовная близость.</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24.BMP"/>
          <p:cNvPicPr>
            <a:picLocks noChangeAspect="1"/>
          </p:cNvPicPr>
          <p:nvPr/>
        </p:nvPicPr>
        <p:blipFill>
          <a:blip r:embed="rId2" cstate="email"/>
          <a:srcRect/>
          <a:stretch>
            <a:fillRect/>
          </a:stretch>
        </p:blipFill>
        <p:spPr>
          <a:xfrm>
            <a:off x="5429256" y="285728"/>
            <a:ext cx="2425630" cy="6026570"/>
          </a:xfrm>
          <a:prstGeom prst="rect">
            <a:avLst/>
          </a:prstGeom>
          <a:ln w="28575">
            <a:solidFill>
              <a:schemeClr val="bg1"/>
            </a:solidFill>
          </a:ln>
          <a:effectLst>
            <a:outerShdw blurRad="292100" dist="139700" dir="2700000" algn="tl" rotWithShape="0">
              <a:srgbClr val="333333">
                <a:alpha val="65000"/>
              </a:srgbClr>
            </a:outerShdw>
          </a:effectLst>
        </p:spPr>
      </p:pic>
      <p:sp>
        <p:nvSpPr>
          <p:cNvPr id="3" name="TextBox 2"/>
          <p:cNvSpPr txBox="1"/>
          <p:nvPr/>
        </p:nvSpPr>
        <p:spPr>
          <a:xfrm>
            <a:off x="714348" y="928670"/>
            <a:ext cx="4214842" cy="4247317"/>
          </a:xfrm>
          <a:prstGeom prst="rect">
            <a:avLst/>
          </a:prstGeom>
          <a:noFill/>
        </p:spPr>
        <p:txBody>
          <a:bodyPr wrap="square" rtlCol="0">
            <a:spAutoFit/>
          </a:bodyPr>
          <a:lstStyle/>
          <a:p>
            <a:pPr algn="ctr"/>
            <a:r>
              <a:rPr lang="ru-RU" dirty="0" smtClean="0"/>
              <a:t>С замечательным оперным певцом слушатели регулярно встречались в концертных залах. Программы отличались разнообразием, но чаще всего Лемешев обращался к русской классике, находя в ней неизведанные красоты. Он исполнил все 100 романсов П.Чайковского. </a:t>
            </a:r>
            <a:r>
              <a:rPr lang="ru-RU" dirty="0" smtClean="0"/>
              <a:t>Часто Лемешев </a:t>
            </a:r>
            <a:r>
              <a:rPr lang="ru-RU" dirty="0" smtClean="0"/>
              <a:t>пел и русские народные песни. И как пел – задушевно, трогательно, с истинно национальным </a:t>
            </a:r>
            <a:r>
              <a:rPr lang="ru-RU" dirty="0" smtClean="0"/>
              <a:t>размахом! </a:t>
            </a:r>
            <a:r>
              <a:rPr lang="ru-RU" dirty="0" smtClean="0"/>
              <a:t>Сердечность – вот что в первую очередь отличало артиста, когда он исполнял народные мелодии.</a:t>
            </a:r>
            <a:endParaRPr lang="ru-RU" dirty="0"/>
          </a:p>
        </p:txBody>
      </p:sp>
      <p:sp>
        <p:nvSpPr>
          <p:cNvPr id="4" name="TextBox 3"/>
          <p:cNvSpPr txBox="1"/>
          <p:nvPr/>
        </p:nvSpPr>
        <p:spPr>
          <a:xfrm>
            <a:off x="2857488" y="6000768"/>
            <a:ext cx="2357454" cy="338554"/>
          </a:xfrm>
          <a:prstGeom prst="rect">
            <a:avLst/>
          </a:prstGeom>
          <a:noFill/>
        </p:spPr>
        <p:txBody>
          <a:bodyPr wrap="square" rtlCol="0">
            <a:spAutoFit/>
          </a:bodyPr>
          <a:lstStyle/>
          <a:p>
            <a:pPr algn="r"/>
            <a:r>
              <a:rPr lang="ru-RU" sz="1600" i="1" dirty="0" smtClean="0"/>
              <a:t>На концерте. 1964 г.</a:t>
            </a:r>
            <a:endParaRPr lang="ru-RU" sz="16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ем0014.BMP"/>
          <p:cNvPicPr>
            <a:picLocks noChangeAspect="1"/>
          </p:cNvPicPr>
          <p:nvPr/>
        </p:nvPicPr>
        <p:blipFill>
          <a:blip r:embed="rId2" cstate="email"/>
          <a:stretch>
            <a:fillRect/>
          </a:stretch>
        </p:blipFill>
        <p:spPr>
          <a:xfrm>
            <a:off x="5954974" y="285728"/>
            <a:ext cx="3189026" cy="4294899"/>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4" name="Рисунок 3" descr="лем0015.BMP"/>
          <p:cNvPicPr>
            <a:picLocks noChangeAspect="1"/>
          </p:cNvPicPr>
          <p:nvPr/>
        </p:nvPicPr>
        <p:blipFill>
          <a:blip r:embed="rId3" cstate="email"/>
          <a:stretch>
            <a:fillRect/>
          </a:stretch>
        </p:blipFill>
        <p:spPr>
          <a:xfrm>
            <a:off x="5715008" y="1643050"/>
            <a:ext cx="2870483" cy="4152387"/>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5" name="TextBox 4"/>
          <p:cNvSpPr txBox="1"/>
          <p:nvPr/>
        </p:nvSpPr>
        <p:spPr>
          <a:xfrm>
            <a:off x="1142976" y="1357298"/>
            <a:ext cx="3643338" cy="3970318"/>
          </a:xfrm>
          <a:prstGeom prst="rect">
            <a:avLst/>
          </a:prstGeom>
          <a:noFill/>
        </p:spPr>
        <p:txBody>
          <a:bodyPr wrap="square" rtlCol="0">
            <a:spAutoFit/>
          </a:bodyPr>
          <a:lstStyle/>
          <a:p>
            <a:pPr algn="ctr"/>
            <a:r>
              <a:rPr lang="ru-RU" dirty="0" smtClean="0"/>
              <a:t>Не раз занимался Лемешев </a:t>
            </a:r>
            <a:r>
              <a:rPr lang="ru-RU" dirty="0" smtClean="0"/>
              <a:t>и режиссурой</a:t>
            </a:r>
            <a:r>
              <a:rPr lang="ru-RU" dirty="0" smtClean="0"/>
              <a:t>. В 1951 году поставил «Травиату» Верди в Ленинградском Малом оперном театре, в 1957 году – «Вертера»  </a:t>
            </a:r>
            <a:r>
              <a:rPr lang="ru-RU" dirty="0" err="1" smtClean="0"/>
              <a:t>Ж.Массне</a:t>
            </a:r>
            <a:r>
              <a:rPr lang="ru-RU" dirty="0" smtClean="0"/>
              <a:t> в Большом театре. В 1959 – 1962 годах Сергей Яковлевич руководил Оперной студией при Московской консерватории, где поставил «Евгения Онегина», сцены из «Севильского цирюльника», других опер.</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20.BMP"/>
          <p:cNvPicPr>
            <a:picLocks noChangeAspect="1"/>
          </p:cNvPicPr>
          <p:nvPr/>
        </p:nvPicPr>
        <p:blipFill>
          <a:blip r:embed="rId2" cstate="email"/>
          <a:srcRect/>
          <a:stretch>
            <a:fillRect/>
          </a:stretch>
        </p:blipFill>
        <p:spPr>
          <a:xfrm>
            <a:off x="428596" y="642918"/>
            <a:ext cx="2597745" cy="2857520"/>
          </a:xfrm>
          <a:prstGeom prst="rect">
            <a:avLst/>
          </a:prstGeom>
          <a:ln w="28575">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428596" y="3857628"/>
            <a:ext cx="2714644" cy="338554"/>
          </a:xfrm>
          <a:prstGeom prst="rect">
            <a:avLst/>
          </a:prstGeom>
          <a:noFill/>
        </p:spPr>
        <p:txBody>
          <a:bodyPr wrap="square" rtlCol="0">
            <a:spAutoFit/>
          </a:bodyPr>
          <a:lstStyle/>
          <a:p>
            <a:r>
              <a:rPr lang="ru-RU" sz="1600" i="1" dirty="0" smtClean="0"/>
              <a:t>Запись на радио. 1940 г.</a:t>
            </a:r>
            <a:endParaRPr lang="ru-RU" sz="1600" i="1" dirty="0"/>
          </a:p>
        </p:txBody>
      </p:sp>
      <p:sp>
        <p:nvSpPr>
          <p:cNvPr id="5" name="TextBox 4"/>
          <p:cNvSpPr txBox="1"/>
          <p:nvPr/>
        </p:nvSpPr>
        <p:spPr>
          <a:xfrm>
            <a:off x="3571868" y="214290"/>
            <a:ext cx="4714908" cy="7017306"/>
          </a:xfrm>
          <a:prstGeom prst="rect">
            <a:avLst/>
          </a:prstGeom>
          <a:noFill/>
        </p:spPr>
        <p:txBody>
          <a:bodyPr wrap="square" rtlCol="0">
            <a:spAutoFit/>
          </a:bodyPr>
          <a:lstStyle/>
          <a:p>
            <a:r>
              <a:rPr lang="ru-RU" sz="1600" dirty="0" smtClean="0"/>
              <a:t>Я верю в голоса, что по поверьям,</a:t>
            </a:r>
          </a:p>
          <a:p>
            <a:r>
              <a:rPr lang="ru-RU" sz="1600" dirty="0" smtClean="0"/>
              <a:t>когда-то свершали чудеса.</a:t>
            </a:r>
          </a:p>
          <a:p>
            <a:r>
              <a:rPr lang="ru-RU" sz="1600" dirty="0" smtClean="0"/>
              <a:t>Я знаю голос, он в селе под Тверью</a:t>
            </a:r>
          </a:p>
          <a:p>
            <a:r>
              <a:rPr lang="ru-RU" sz="1600" dirty="0" smtClean="0"/>
              <a:t>над пробужденной Русью поднялся.</a:t>
            </a:r>
          </a:p>
          <a:p>
            <a:endParaRPr lang="ru-RU" sz="1600" dirty="0" smtClean="0"/>
          </a:p>
          <a:p>
            <a:r>
              <a:rPr lang="ru-RU" sz="1600" dirty="0" smtClean="0"/>
              <a:t>Он –от Руси, от самой сердцевины, </a:t>
            </a:r>
          </a:p>
          <a:p>
            <a:r>
              <a:rPr lang="ru-RU" sz="1600" dirty="0" smtClean="0"/>
              <a:t>от белоствольной свежести её,</a:t>
            </a:r>
          </a:p>
          <a:p>
            <a:r>
              <a:rPr lang="ru-RU" sz="1600" dirty="0" smtClean="0"/>
              <a:t>от сказочного Леля, от былины, </a:t>
            </a:r>
          </a:p>
          <a:p>
            <a:r>
              <a:rPr lang="ru-RU" sz="1600" dirty="0" smtClean="0"/>
              <a:t>от времени, поросшего быльем…</a:t>
            </a:r>
          </a:p>
          <a:p>
            <a:endParaRPr lang="ru-RU" sz="1600" dirty="0" smtClean="0"/>
          </a:p>
          <a:p>
            <a:r>
              <a:rPr lang="ru-RU" sz="1600" dirty="0" smtClean="0"/>
              <a:t>В нём широта и синь – от русской шири,</a:t>
            </a:r>
          </a:p>
          <a:p>
            <a:r>
              <a:rPr lang="ru-RU" sz="1600" dirty="0" smtClean="0"/>
              <a:t>в нём и любовь, и удаль, и тоска,</a:t>
            </a:r>
          </a:p>
          <a:p>
            <a:r>
              <a:rPr lang="ru-RU" sz="1600" dirty="0" smtClean="0"/>
              <a:t>в нём серебро колоколов России</a:t>
            </a:r>
          </a:p>
          <a:p>
            <a:r>
              <a:rPr lang="ru-RU" sz="1600" dirty="0" smtClean="0"/>
              <a:t> и звонкий колокольчик ямщика…</a:t>
            </a:r>
          </a:p>
          <a:p>
            <a:endParaRPr lang="ru-RU" sz="1600" dirty="0" smtClean="0"/>
          </a:p>
          <a:p>
            <a:r>
              <a:rPr lang="ru-RU" sz="1600" dirty="0" smtClean="0"/>
              <a:t>В нем чистота и совесть поколенья,</a:t>
            </a:r>
          </a:p>
          <a:p>
            <a:r>
              <a:rPr lang="ru-RU" sz="1600" dirty="0" smtClean="0"/>
              <a:t>в нем Родина в дни празднеств и тревог…</a:t>
            </a:r>
          </a:p>
          <a:p>
            <a:r>
              <a:rPr lang="ru-RU" sz="1600" dirty="0" smtClean="0"/>
              <a:t>Спасибо Лелю, русскому селенью</a:t>
            </a:r>
          </a:p>
          <a:p>
            <a:r>
              <a:rPr lang="ru-RU" sz="1600" dirty="0" smtClean="0"/>
              <a:t>и матери, взлелеявшим его,</a:t>
            </a:r>
          </a:p>
          <a:p>
            <a:r>
              <a:rPr lang="ru-RU" sz="1600" dirty="0" smtClean="0"/>
              <a:t>что этот голос будет литься,</a:t>
            </a:r>
          </a:p>
          <a:p>
            <a:r>
              <a:rPr lang="ru-RU" sz="1600" dirty="0" smtClean="0"/>
              <a:t>полет  над континентами верша, </a:t>
            </a:r>
          </a:p>
          <a:p>
            <a:r>
              <a:rPr lang="ru-RU" sz="1600" dirty="0" smtClean="0"/>
              <a:t>пока на лицах наших, как зарница, внимая песне, светится душа.</a:t>
            </a:r>
          </a:p>
          <a:p>
            <a:endParaRPr lang="ru-RU" sz="1600" dirty="0" smtClean="0"/>
          </a:p>
          <a:p>
            <a:pPr algn="r"/>
            <a:r>
              <a:rPr lang="ru-RU" sz="1600" i="1" dirty="0" smtClean="0"/>
              <a:t>Станислав Савин, поклонник творчества С.Лемешева</a:t>
            </a:r>
          </a:p>
          <a:p>
            <a:endParaRPr lang="ru-RU" sz="1600" dirty="0" smtClean="0"/>
          </a:p>
          <a:p>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14282" y="428604"/>
            <a:ext cx="8643966"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СПИСОК ИСПОЛЬЗОВАННОЙ ЛИТЕРАТУРЫ</a:t>
            </a:r>
          </a:p>
          <a:p>
            <a:pPr marL="342900" marR="0" lvl="0" indent="-342900" algn="ctr" defTabSz="914400" rtl="0" eaLnBrk="1" fontAlgn="base" latinLnBrk="0" hangingPunct="1">
              <a:lnSpc>
                <a:spcPct val="100000"/>
              </a:lnSpc>
              <a:spcBef>
                <a:spcPct val="0"/>
              </a:spcBef>
              <a:spcAft>
                <a:spcPct val="0"/>
              </a:spcAft>
              <a:buClrTx/>
              <a:buSzTx/>
              <a:tabLst/>
            </a:pPr>
            <a:endPar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Арии, романсы и песни из репертуара С. Я. Лемешева [Ноты] : для Т в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сопровожд</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фп</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 сост. В. Кудрявцева ;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предисл</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Е. Грошевой. — М. : Музыка, 1977. — 144 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Вокалисты прошлого века </a:t>
            </a: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[Текст] // Поем, танцуем, рисуем. – 2014. - № 11. – С. 2-17.</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Грошева, Е. Сегодня поет Лемешев [Текст] / Е. Грошева // Музыкальная жизнь. – 1993. - № 21-22. – С. 10-11.</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Лебедев, Д. Мастера русской оперной сцены [Текст] / Д. Лебедев. – Л. : Музыка, 1973. – 119 с.</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strike="noStrike" cap="none" normalizeH="0" baseline="0" dirty="0" smtClean="0">
                <a:ln>
                  <a:noFill/>
                </a:ln>
                <a:effectLst/>
                <a:latin typeface="Georgia" pitchFamily="18" charset="0"/>
                <a:ea typeface="Times New Roman" pitchFamily="18" charset="0"/>
                <a:cs typeface="Tahoma" pitchFamily="34" charset="0"/>
              </a:rPr>
              <a:t>Лемешев, Сергей Яковлевич</a:t>
            </a:r>
            <a:r>
              <a:rPr kumimoji="0" lang="ru-RU" sz="1600" b="0" i="0" strike="noStrike" cap="none" normalizeH="0" baseline="0" dirty="0" smtClean="0">
                <a:ln>
                  <a:noFill/>
                </a:ln>
                <a:solidFill>
                  <a:schemeClr val="tx1"/>
                </a:solidFill>
                <a:effectLst/>
                <a:latin typeface="Georgia" pitchFamily="18" charset="0"/>
                <a:ea typeface="Times New Roman" pitchFamily="18" charset="0"/>
                <a:cs typeface="Tahoma" pitchFamily="34" charset="0"/>
              </a:rPr>
              <a:t>. Статьи. Воспоминания. Письма [Текст] / С. Я. Лемешев </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сост. и ред. Е. А. Грошевой. — М. : Совет. композитор, 1987. — 400 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Львов, Михаил Львович. Русские певцы [Текст] / М. Львов. — М. : Музыка, 1965. — 264 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Мастера музыки, искусства и архитектуры [Текст] / сост. Н. Б. Сергеева. — М. : Вече, 2008. — 400 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Матафонова</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Ю. Голоса из ХХ века [Текст] : Очерки сцены / Ю.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Матафонова</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 Екатеринбург : Сократ,  2014. – 190 с.</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Рассказова, Инесса. Таинственная незнакомка Сергея Лемешева [Текст] / Инесса Народные песни из репертуара С. Я. Лемешева [Ноты] : для Т. в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сопровожд</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фп</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 сост. В. Кудрявцева-Лемешева. — 2-е изд. — М. : Музыка, 1988. — 96 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Самин</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Д. К.</a:t>
            </a:r>
            <a:r>
              <a:rPr lang="ru-RU" sz="1600" dirty="0">
                <a:latin typeface="Georgia" pitchFamily="18" charset="0"/>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Сто великих вокалистов / </a:t>
            </a:r>
            <a:r>
              <a:rPr kumimoji="0" lang="ru-RU" sz="1600" b="0" i="0" u="none" strike="noStrike" cap="none" normalizeH="0" baseline="0" dirty="0" err="1" smtClean="0">
                <a:ln>
                  <a:noFill/>
                </a:ln>
                <a:solidFill>
                  <a:schemeClr val="tx1"/>
                </a:solidFill>
                <a:effectLst/>
                <a:latin typeface="Georgia" pitchFamily="18" charset="0"/>
                <a:ea typeface="Times New Roman" pitchFamily="18" charset="0"/>
                <a:cs typeface="Tahoma" pitchFamily="34" charset="0"/>
              </a:rPr>
              <a:t>Сост.Д.К.Самин</a:t>
            </a:r>
            <a:r>
              <a:rPr kumimoji="0" lang="ru-RU" sz="1600" b="0" i="0" u="none" strike="noStrike" cap="none" normalizeH="0" baseline="0" dirty="0" smtClean="0">
                <a:ln>
                  <a:noFill/>
                </a:ln>
                <a:solidFill>
                  <a:schemeClr val="tx1"/>
                </a:solidFill>
                <a:effectLst/>
                <a:latin typeface="Georgia" pitchFamily="18" charset="0"/>
                <a:ea typeface="Times New Roman" pitchFamily="18" charset="0"/>
                <a:cs typeface="Tahoma" pitchFamily="34" charset="0"/>
              </a:rPr>
              <a:t>. — М. : Вече, 2004. — 480с. </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0" i="0" u="none" strike="noStrike" cap="none" normalizeH="0" baseline="0" dirty="0" err="1" smtClean="0">
                <a:ln>
                  <a:noFill/>
                </a:ln>
                <a:solidFill>
                  <a:srgbClr val="000000"/>
                </a:solidFill>
                <a:effectLst/>
                <a:latin typeface="Georgia" pitchFamily="18" charset="0"/>
                <a:ea typeface="Times New Roman" pitchFamily="18" charset="0"/>
                <a:cs typeface="Tahoma" pitchFamily="34" charset="0"/>
              </a:rPr>
              <a:t>Снитовская</a:t>
            </a: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 Г. Благодарная память [Текст] / Г. </a:t>
            </a:r>
            <a:r>
              <a:rPr kumimoji="0" lang="ru-RU" sz="1600" b="0" i="0" u="none" strike="noStrike" cap="none" normalizeH="0" baseline="0" dirty="0" err="1" smtClean="0">
                <a:ln>
                  <a:noFill/>
                </a:ln>
                <a:solidFill>
                  <a:srgbClr val="000000"/>
                </a:solidFill>
                <a:effectLst/>
                <a:latin typeface="Georgia" pitchFamily="18" charset="0"/>
                <a:ea typeface="Times New Roman" pitchFamily="18" charset="0"/>
                <a:cs typeface="Tahoma" pitchFamily="34" charset="0"/>
              </a:rPr>
              <a:t>Снитовская</a:t>
            </a: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 // </a:t>
            </a: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Музыкальная </a:t>
            </a:r>
            <a:r>
              <a:rPr kumimoji="0" lang="ru-RU" sz="1600" b="0" i="0" u="none" strike="noStrike" cap="none" normalizeH="0" baseline="0" dirty="0" smtClean="0">
                <a:ln>
                  <a:noFill/>
                </a:ln>
                <a:solidFill>
                  <a:srgbClr val="000000"/>
                </a:solidFill>
                <a:effectLst/>
                <a:latin typeface="Georgia" pitchFamily="18" charset="0"/>
                <a:ea typeface="Times New Roman" pitchFamily="18" charset="0"/>
                <a:cs typeface="Tahoma" pitchFamily="34" charset="0"/>
              </a:rPr>
              <a:t>жизнь. – 2002. - № 7. – С. 30-32.</a:t>
            </a:r>
            <a:endParaRPr kumimoji="0" lang="ru-RU" sz="900" b="0" i="0" u="none" strike="noStrike" cap="none" normalizeH="0" baseline="0" dirty="0" smtClean="0">
              <a:ln>
                <a:noFill/>
              </a:ln>
              <a:solidFill>
                <a:schemeClr val="tx1"/>
              </a:solidFill>
              <a:effectLst/>
              <a:latin typeface="Georgia"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ru-RU" sz="1800" b="0" i="0" u="none" strike="noStrike" cap="none" normalizeH="0" baseline="0" dirty="0" smtClean="0">
              <a:ln>
                <a:noFill/>
              </a:ln>
              <a:solidFill>
                <a:schemeClr val="tx1"/>
              </a:solidFill>
              <a:effectLst/>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BMP"/>
          <p:cNvPicPr>
            <a:picLocks noChangeAspect="1"/>
          </p:cNvPicPr>
          <p:nvPr/>
        </p:nvPicPr>
        <p:blipFill>
          <a:blip r:embed="rId2" cstate="email"/>
          <a:srcRect/>
          <a:stretch>
            <a:fillRect/>
          </a:stretch>
        </p:blipFill>
        <p:spPr>
          <a:xfrm>
            <a:off x="571472" y="1142984"/>
            <a:ext cx="2895749" cy="3879217"/>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5" name="TextBox 4"/>
          <p:cNvSpPr txBox="1"/>
          <p:nvPr/>
        </p:nvSpPr>
        <p:spPr>
          <a:xfrm>
            <a:off x="3714744" y="714356"/>
            <a:ext cx="5000660" cy="5909310"/>
          </a:xfrm>
          <a:prstGeom prst="rect">
            <a:avLst/>
          </a:prstGeom>
          <a:noFill/>
        </p:spPr>
        <p:txBody>
          <a:bodyPr wrap="square" rtlCol="0">
            <a:spAutoFit/>
          </a:bodyPr>
          <a:lstStyle/>
          <a:p>
            <a:pPr algn="ctr"/>
            <a:r>
              <a:rPr lang="ru-RU" dirty="0" smtClean="0"/>
              <a:t>Сергей Яковлевич Лемешев (1902-1977) – русский советский оперный певец, лирический тенор, оперный режиссер, педагог, Народный артист СССР.</a:t>
            </a:r>
          </a:p>
          <a:p>
            <a:pPr algn="ctr"/>
            <a:r>
              <a:rPr lang="ru-RU" dirty="0" smtClean="0"/>
              <a:t>Дирижер Большого театра Борис Хайкин вспоминает о Лемешеве: «Его глубокое искусство, драгоценный сплав голоса и высокого мастерства, результат большой и упорной работы, — все это несет печать мудрой простоты и непосредственности, проникая вам в сердце, задевая </a:t>
            </a:r>
            <a:r>
              <a:rPr lang="ru-RU" dirty="0" err="1" smtClean="0"/>
              <a:t>сокровеннейшие</a:t>
            </a:r>
            <a:r>
              <a:rPr lang="ru-RU" dirty="0" smtClean="0"/>
              <a:t> струны. Где бы ни появилась афиша, извещающая о концерте Лемешева, заведомо известно, что зал будет переполнен и наэлектризован! И так на протяжении пятидесяти лет. Когда мы с ним выступали вместе, я видел, как под воздействием высокого артистического вдохновения одушевлялись лица слушателей».</a:t>
            </a:r>
          </a:p>
          <a:p>
            <a:pPr algn="ct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714876" y="642918"/>
            <a:ext cx="40005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ea typeface="Times New Roman" pitchFamily="18" charset="0"/>
                <a:cs typeface="Times New Roman" pitchFamily="18" charset="0"/>
              </a:rPr>
              <a:t>Сергей Лемешев родился </a:t>
            </a:r>
            <a:r>
              <a:rPr lang="ru-RU" dirty="0" smtClean="0">
                <a:solidFill>
                  <a:srgbClr val="000000"/>
                </a:solidFill>
                <a:ea typeface="Times New Roman" pitchFamily="18" charset="0"/>
                <a:cs typeface="Times New Roman" pitchFamily="18" charset="0"/>
              </a:rPr>
              <a:t>10 июня 1902 года в селе Старое </a:t>
            </a:r>
            <a:r>
              <a:rPr lang="ru-RU" dirty="0" err="1" smtClean="0">
                <a:solidFill>
                  <a:srgbClr val="000000"/>
                </a:solidFill>
                <a:ea typeface="Times New Roman" pitchFamily="18" charset="0"/>
                <a:cs typeface="Times New Roman" pitchFamily="18" charset="0"/>
              </a:rPr>
              <a:t>Князево</a:t>
            </a:r>
            <a:r>
              <a:rPr lang="ru-RU" dirty="0" smtClean="0">
                <a:solidFill>
                  <a:srgbClr val="000000"/>
                </a:solidFill>
                <a:ea typeface="Times New Roman" pitchFamily="18" charset="0"/>
                <a:cs typeface="Times New Roman" pitchFamily="18" charset="0"/>
              </a:rPr>
              <a:t> Тверской губернии в бедной крестьянской семье. </a:t>
            </a:r>
            <a:r>
              <a:rPr kumimoji="0" lang="ru-RU" b="0" i="0" u="none" strike="noStrike" cap="none" normalizeH="0" baseline="0" dirty="0" smtClean="0">
                <a:ln>
                  <a:noFill/>
                </a:ln>
                <a:solidFill>
                  <a:srgbClr val="000000"/>
                </a:solidFill>
                <a:effectLst/>
                <a:ea typeface="Times New Roman" pitchFamily="18" charset="0"/>
                <a:cs typeface="Times New Roman" pitchFamily="18" charset="0"/>
              </a:rPr>
              <a:t>Матери Сергея – Акулине Сергеевне, практически в одиночку приходилось воспитывать троих детей, так как отец Яков Степанович почти все время проводил в городе на заработках. Акулина Сергеевна часто исполняла народные песни, выступала в хоре, и Яков Степанович тоже обладал красивым звучным голосом. В избе, когда хозяин был дома, собиралось много народу, чтобы послушать городские песни в исполнении </a:t>
            </a:r>
            <a:r>
              <a:rPr kumimoji="0" lang="ru-RU" b="0" i="0" u="none" strike="noStrike" cap="none" normalizeH="0" baseline="0" dirty="0" err="1" smtClean="0">
                <a:ln>
                  <a:noFill/>
                </a:ln>
                <a:solidFill>
                  <a:srgbClr val="000000"/>
                </a:solidFill>
                <a:effectLst/>
                <a:ea typeface="Times New Roman" pitchFamily="18" charset="0"/>
                <a:cs typeface="Times New Roman" pitchFamily="18" charset="0"/>
              </a:rPr>
              <a:t>Лемешева-старшего</a:t>
            </a:r>
            <a:r>
              <a:rPr kumimoji="0" lang="ru-RU" b="0" i="0" u="none" strike="noStrike" cap="none" normalizeH="0" baseline="0" dirty="0" smtClean="0">
                <a:ln>
                  <a:noFill/>
                </a:ln>
                <a:solidFill>
                  <a:srgbClr val="000000"/>
                </a:solidFill>
                <a:effectLst/>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endParaRPr>
          </a:p>
        </p:txBody>
      </p:sp>
      <p:pic>
        <p:nvPicPr>
          <p:cNvPr id="3" name="Рисунок 2" descr="лем0019.BMP"/>
          <p:cNvPicPr>
            <a:picLocks noChangeAspect="1"/>
          </p:cNvPicPr>
          <p:nvPr/>
        </p:nvPicPr>
        <p:blipFill>
          <a:blip r:embed="rId2" cstate="email"/>
          <a:srcRect/>
          <a:stretch>
            <a:fillRect/>
          </a:stretch>
        </p:blipFill>
        <p:spPr>
          <a:xfrm>
            <a:off x="1071538" y="857232"/>
            <a:ext cx="3000396" cy="3615861"/>
          </a:xfrm>
          <a:prstGeom prst="rect">
            <a:avLst/>
          </a:prstGeom>
          <a:ln w="28575">
            <a:solidFill>
              <a:schemeClr val="bg1"/>
            </a:solidFill>
          </a:ln>
          <a:effectLst>
            <a:outerShdw blurRad="292100" dist="139700" dir="2700000" algn="tl" rotWithShape="0">
              <a:srgbClr val="333333">
                <a:alpha val="65000"/>
              </a:srgbClr>
            </a:outerShdw>
          </a:effectLst>
        </p:spPr>
      </p:pic>
      <p:sp>
        <p:nvSpPr>
          <p:cNvPr id="4" name="TextBox 3"/>
          <p:cNvSpPr txBox="1"/>
          <p:nvPr/>
        </p:nvSpPr>
        <p:spPr>
          <a:xfrm>
            <a:off x="928662" y="4929198"/>
            <a:ext cx="3000396" cy="584775"/>
          </a:xfrm>
          <a:prstGeom prst="rect">
            <a:avLst/>
          </a:prstGeom>
          <a:noFill/>
        </p:spPr>
        <p:txBody>
          <a:bodyPr wrap="square" rtlCol="0">
            <a:spAutoFit/>
          </a:bodyPr>
          <a:lstStyle/>
          <a:p>
            <a:pPr algn="ctr"/>
            <a:r>
              <a:rPr lang="ru-RU" sz="1600" i="1" dirty="0" smtClean="0"/>
              <a:t>Акулина Сергеевна, мать С.Я.Лемешева. 1957 г.</a:t>
            </a:r>
            <a:endParaRPr lang="ru-RU" sz="1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500042"/>
            <a:ext cx="8286808" cy="2585323"/>
          </a:xfrm>
          <a:prstGeom prst="rect">
            <a:avLst/>
          </a:prstGeom>
          <a:noFill/>
        </p:spPr>
        <p:txBody>
          <a:bodyPr wrap="square" rtlCol="0">
            <a:spAutoFit/>
          </a:bodyPr>
          <a:lstStyle/>
          <a:p>
            <a:pPr algn="ctr"/>
            <a:r>
              <a:rPr lang="ru-RU" i="1" dirty="0" smtClean="0"/>
              <a:t>«В лес я любил ходить в одиночку. Только здесь, в обществе тихих березок, я отваживался петь. Песни давно волновали мою душу, но петь в деревне при взрослых детям не полагалось. Пел я песни главным образом грустные. Меня захватывали в них трогательные слова, рассказывающие об одиночестве, неразделенной любви. И хотя далеко не все мне было понятно, горькое чувство охватывало меня,  вероятно, под влиянием выразительной красоты печального образа…»</a:t>
            </a:r>
          </a:p>
          <a:p>
            <a:pPr algn="ctr"/>
            <a:endParaRPr lang="ru-RU" i="1" dirty="0" smtClean="0"/>
          </a:p>
          <a:p>
            <a:pPr algn="r"/>
            <a:r>
              <a:rPr lang="ru-RU" dirty="0" smtClean="0"/>
              <a:t> Сергей Лемешев</a:t>
            </a:r>
            <a:endParaRPr lang="ru-RU" dirty="0"/>
          </a:p>
        </p:txBody>
      </p:sp>
      <p:pic>
        <p:nvPicPr>
          <p:cNvPr id="4" name="Рисунок 3" descr="лем0019.BMP"/>
          <p:cNvPicPr>
            <a:picLocks noChangeAspect="1"/>
          </p:cNvPicPr>
          <p:nvPr/>
        </p:nvPicPr>
        <p:blipFill>
          <a:blip r:embed="rId2" cstate="email"/>
          <a:srcRect/>
          <a:stretch>
            <a:fillRect/>
          </a:stretch>
        </p:blipFill>
        <p:spPr>
          <a:xfrm>
            <a:off x="3214678" y="2786058"/>
            <a:ext cx="2428892" cy="3491532"/>
          </a:xfrm>
          <a:prstGeom prst="rect">
            <a:avLst/>
          </a:prstGeom>
          <a:ln w="28575">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571472" y="5357826"/>
            <a:ext cx="2357454" cy="338554"/>
          </a:xfrm>
          <a:prstGeom prst="rect">
            <a:avLst/>
          </a:prstGeom>
          <a:noFill/>
        </p:spPr>
        <p:txBody>
          <a:bodyPr wrap="square" rtlCol="0">
            <a:spAutoFit/>
          </a:bodyPr>
          <a:lstStyle/>
          <a:p>
            <a:r>
              <a:rPr lang="ru-RU" sz="1600" i="1" dirty="0" smtClean="0"/>
              <a:t>С.Я.Лемешев, 1914г.</a:t>
            </a:r>
            <a:endParaRPr lang="ru-RU" sz="16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00042"/>
            <a:ext cx="8001056" cy="1477328"/>
          </a:xfrm>
          <a:prstGeom prst="rect">
            <a:avLst/>
          </a:prstGeom>
          <a:noFill/>
        </p:spPr>
        <p:txBody>
          <a:bodyPr wrap="square" rtlCol="0">
            <a:spAutoFit/>
          </a:bodyPr>
          <a:lstStyle/>
          <a:p>
            <a:pPr algn="ctr"/>
            <a:r>
              <a:rPr lang="ru-RU" dirty="0" smtClean="0"/>
              <a:t>В 1912 году отец Сергея умер, и он остался за старшего. Помогал матери, занимаясь рыболовством на продажу, потом обучался сапожному ремеслу. В сельской школе, затем в ремесленном училище занимается в драмкружке и начинает брать уроки пения у Евгении Николаевны </a:t>
            </a:r>
            <a:r>
              <a:rPr lang="ru-RU" dirty="0" smtClean="0"/>
              <a:t>Квашниной</a:t>
            </a:r>
            <a:r>
              <a:rPr lang="ru-RU" dirty="0" smtClean="0"/>
              <a:t>, имевшей консерваторское образование. </a:t>
            </a:r>
            <a:endParaRPr lang="ru-RU" dirty="0"/>
          </a:p>
        </p:txBody>
      </p:sp>
      <p:pic>
        <p:nvPicPr>
          <p:cNvPr id="3" name="Рисунок 2" descr="лем0003.BMP"/>
          <p:cNvPicPr>
            <a:picLocks noChangeAspect="1"/>
          </p:cNvPicPr>
          <p:nvPr/>
        </p:nvPicPr>
        <p:blipFill>
          <a:blip r:embed="rId2" cstate="email"/>
          <a:stretch>
            <a:fillRect/>
          </a:stretch>
        </p:blipFill>
        <p:spPr>
          <a:xfrm>
            <a:off x="928662" y="2714620"/>
            <a:ext cx="2627765" cy="3396245"/>
          </a:xfrm>
          <a:prstGeom prst="rect">
            <a:avLst/>
          </a:prstGeom>
          <a:ln>
            <a:solidFill>
              <a:schemeClr val="bg2">
                <a:lumMod val="50000"/>
              </a:schemeClr>
            </a:solidFill>
          </a:ln>
          <a:effectLst>
            <a:outerShdw blurRad="292100" dist="139700" dir="2700000" algn="tl" rotWithShape="0">
              <a:srgbClr val="333333">
                <a:alpha val="65000"/>
              </a:srgbClr>
            </a:outerShdw>
          </a:effectLst>
        </p:spPr>
      </p:pic>
      <p:pic>
        <p:nvPicPr>
          <p:cNvPr id="4" name="Рисунок 3" descr="лем0002.BMP"/>
          <p:cNvPicPr>
            <a:picLocks noChangeAspect="1"/>
          </p:cNvPicPr>
          <p:nvPr/>
        </p:nvPicPr>
        <p:blipFill>
          <a:blip r:embed="rId3" cstate="email"/>
          <a:stretch>
            <a:fillRect/>
          </a:stretch>
        </p:blipFill>
        <p:spPr>
          <a:xfrm>
            <a:off x="4929190" y="2143116"/>
            <a:ext cx="2685897" cy="4214842"/>
          </a:xfrm>
          <a:prstGeom prst="rect">
            <a:avLst/>
          </a:prstGeom>
          <a:ln>
            <a:solidFill>
              <a:schemeClr val="bg2">
                <a:lumMod val="50000"/>
              </a:schemeClr>
            </a:solid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428596" y="2786058"/>
            <a:ext cx="435768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333333"/>
                </a:solidFill>
                <a:effectLst/>
                <a:ea typeface="Times New Roman" pitchFamily="18" charset="0"/>
                <a:cs typeface="Times New Roman" pitchFamily="18" charset="0"/>
              </a:rPr>
              <a:t>«Я считал, что учиться пению просто и приятно, а это оказалось столь мудрено, что и осилить-то почти невозможно. Я никак не мог понять, как надо петь правильно! То упускал дыхание и напрягал мышцы горла, то мне начинал мешать язык. И все же я был влюблен в свою будущую профессию певца, которая казалась мне лучшей на свете».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333333"/>
              </a:solidFill>
              <a:effectLst/>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ru-RU" dirty="0" smtClean="0">
                <a:solidFill>
                  <a:srgbClr val="333333"/>
                </a:solidFill>
                <a:cs typeface="Times New Roman" pitchFamily="18" charset="0"/>
              </a:rPr>
              <a:t>Сергей Лемешев</a:t>
            </a:r>
            <a:endParaRPr kumimoji="0" lang="ru-RU" b="0" i="0" u="none" strike="noStrike" cap="none" normalizeH="0" baseline="0" dirty="0" smtClean="0">
              <a:ln>
                <a:noFill/>
              </a:ln>
              <a:solidFill>
                <a:schemeClr val="tx1"/>
              </a:solidFill>
              <a:effectLst/>
            </a:endParaRPr>
          </a:p>
        </p:txBody>
      </p:sp>
      <p:sp>
        <p:nvSpPr>
          <p:cNvPr id="4" name="TextBox 3"/>
          <p:cNvSpPr txBox="1"/>
          <p:nvPr/>
        </p:nvSpPr>
        <p:spPr>
          <a:xfrm>
            <a:off x="428596" y="357166"/>
            <a:ext cx="8143932" cy="1754326"/>
          </a:xfrm>
          <a:prstGeom prst="rect">
            <a:avLst/>
          </a:prstGeom>
          <a:noFill/>
        </p:spPr>
        <p:txBody>
          <a:bodyPr wrap="square" rtlCol="0">
            <a:spAutoFit/>
          </a:bodyPr>
          <a:lstStyle/>
          <a:p>
            <a:pPr algn="ctr"/>
            <a:r>
              <a:rPr lang="ru-RU" dirty="0" smtClean="0"/>
              <a:t>В Тверь  юный Лемешев впервые ушел пешком, плохо одетый , несмотря на мороз, зимой 1919 года. В 1920 году он поступает учиться в кавалеристскую школу, здесь же поет в хоре.  Начальник школы услышал выступление Лемешева  и направил его учиться в Московскую консерваторию.  Четыре года в консерватории, а затем Лемешев продолжил учебу в Оперной студии Большого театра.</a:t>
            </a:r>
            <a:endParaRPr lang="ru-RU" dirty="0"/>
          </a:p>
        </p:txBody>
      </p:sp>
      <p:pic>
        <p:nvPicPr>
          <p:cNvPr id="5" name="Рисунок 4" descr="лем0004.BMP"/>
          <p:cNvPicPr>
            <a:picLocks noChangeAspect="1"/>
          </p:cNvPicPr>
          <p:nvPr/>
        </p:nvPicPr>
        <p:blipFill>
          <a:blip r:embed="rId2" cstate="email"/>
          <a:stretch>
            <a:fillRect/>
          </a:stretch>
        </p:blipFill>
        <p:spPr>
          <a:xfrm>
            <a:off x="5286380" y="2428868"/>
            <a:ext cx="3126841" cy="4143380"/>
          </a:xfrm>
          <a:prstGeom prst="rect">
            <a:avLst/>
          </a:prstGeom>
          <a:ln>
            <a:solidFill>
              <a:schemeClr val="bg2">
                <a:lumMod val="50000"/>
              </a:schemeClr>
            </a:solid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ем0007.BMP"/>
          <p:cNvPicPr>
            <a:picLocks noChangeAspect="1"/>
          </p:cNvPicPr>
          <p:nvPr/>
        </p:nvPicPr>
        <p:blipFill>
          <a:blip r:embed="rId2" cstate="email"/>
          <a:stretch>
            <a:fillRect/>
          </a:stretch>
        </p:blipFill>
        <p:spPr>
          <a:xfrm>
            <a:off x="285720" y="428604"/>
            <a:ext cx="3786214" cy="4443490"/>
          </a:xfrm>
          <a:prstGeom prst="rect">
            <a:avLst/>
          </a:prstGeom>
          <a:ln>
            <a:solidFill>
              <a:schemeClr val="bg2">
                <a:lumMod val="50000"/>
              </a:schemeClr>
            </a:solidFill>
          </a:ln>
          <a:effectLst>
            <a:outerShdw blurRad="292100" dist="139700" dir="2700000" algn="tl" rotWithShape="0">
              <a:srgbClr val="333333">
                <a:alpha val="65000"/>
              </a:srgbClr>
            </a:outerShdw>
          </a:effectLst>
        </p:spPr>
      </p:pic>
      <p:sp>
        <p:nvSpPr>
          <p:cNvPr id="5" name="TextBox 4"/>
          <p:cNvSpPr txBox="1"/>
          <p:nvPr/>
        </p:nvSpPr>
        <p:spPr>
          <a:xfrm>
            <a:off x="4500562" y="1071546"/>
            <a:ext cx="4357718" cy="3970318"/>
          </a:xfrm>
          <a:prstGeom prst="rect">
            <a:avLst/>
          </a:prstGeom>
          <a:noFill/>
        </p:spPr>
        <p:txBody>
          <a:bodyPr wrap="square" rtlCol="0">
            <a:spAutoFit/>
          </a:bodyPr>
          <a:lstStyle/>
          <a:p>
            <a:pPr algn="ctr"/>
            <a:r>
              <a:rPr lang="ru-RU" dirty="0" smtClean="0"/>
              <a:t>Во время прослушивания в Большом театре пение Лемешева услышал директор Свердловского театра оперы и балета Борис Арканов и предложил молодому певцу исполнять ведущие партии в Свердловске. Через пять лет, в 1931 году, Лемешев стал солистом Большого театра СССР и никогда не жалел, что начал карьеру в Свердловске. Высокий творческий уровень театра обеспечил ему большую певческую жизнь. При этом, конечно, сам певец усердно и вдохновенно трудился.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лем0016.BMP"/>
          <p:cNvPicPr>
            <a:picLocks noChangeAspect="1"/>
          </p:cNvPicPr>
          <p:nvPr/>
        </p:nvPicPr>
        <p:blipFill>
          <a:blip r:embed="rId2" cstate="email"/>
          <a:srcRect/>
          <a:stretch>
            <a:fillRect/>
          </a:stretch>
        </p:blipFill>
        <p:spPr>
          <a:xfrm>
            <a:off x="714348" y="428604"/>
            <a:ext cx="1928826" cy="2987789"/>
          </a:xfrm>
          <a:prstGeom prst="rect">
            <a:avLst/>
          </a:prstGeom>
          <a:ln w="28575">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3143240" y="428604"/>
            <a:ext cx="5715040" cy="2862322"/>
          </a:xfrm>
          <a:prstGeom prst="rect">
            <a:avLst/>
          </a:prstGeom>
          <a:noFill/>
        </p:spPr>
        <p:txBody>
          <a:bodyPr wrap="square" rtlCol="0">
            <a:spAutoFit/>
          </a:bodyPr>
          <a:lstStyle/>
          <a:p>
            <a:pPr algn="ctr"/>
            <a:r>
              <a:rPr lang="ru-RU" dirty="0" smtClean="0"/>
              <a:t>В Свердловском театре у него все было первым. Первая труппа, самый первый в жизни сезон, начавшийся так удачно.  Дебютировал Лемешев на свердловской сцене 10 октября 1926 года в роли Берендея в «Снегурочке», заменив заболевшего артиста. Концертмейстер театра Нина </a:t>
            </a:r>
            <a:r>
              <a:rPr lang="ru-RU" dirty="0" err="1" smtClean="0"/>
              <a:t>Кутепова</a:t>
            </a:r>
            <a:r>
              <a:rPr lang="ru-RU" dirty="0" smtClean="0"/>
              <a:t> заметила появление талантливого певца. Они стали заниматься три раза в неделю. </a:t>
            </a:r>
            <a:r>
              <a:rPr lang="ru-RU" dirty="0" smtClean="0"/>
              <a:t>С ней Лемешев  </a:t>
            </a:r>
            <a:r>
              <a:rPr lang="ru-RU" dirty="0" smtClean="0"/>
              <a:t>выучил тринадцать серьезных партий – весь основной теноровый репертуар.</a:t>
            </a:r>
            <a:endParaRPr lang="ru-RU" dirty="0"/>
          </a:p>
        </p:txBody>
      </p:sp>
      <p:sp>
        <p:nvSpPr>
          <p:cNvPr id="6" name="TextBox 5"/>
          <p:cNvSpPr txBox="1"/>
          <p:nvPr/>
        </p:nvSpPr>
        <p:spPr>
          <a:xfrm>
            <a:off x="571472" y="3643314"/>
            <a:ext cx="2428892" cy="830997"/>
          </a:xfrm>
          <a:prstGeom prst="rect">
            <a:avLst/>
          </a:prstGeom>
          <a:noFill/>
        </p:spPr>
        <p:txBody>
          <a:bodyPr wrap="square" rtlCol="0">
            <a:spAutoFit/>
          </a:bodyPr>
          <a:lstStyle/>
          <a:p>
            <a:pPr algn="ctr"/>
            <a:r>
              <a:rPr lang="ru-RU" sz="1600" i="1" dirty="0" smtClean="0"/>
              <a:t>С.Я. Лемешев.</a:t>
            </a:r>
          </a:p>
          <a:p>
            <a:pPr algn="ctr"/>
            <a:r>
              <a:rPr lang="ru-RU" sz="1600" i="1" dirty="0" smtClean="0"/>
              <a:t>Это был первый сезон молодого тенора</a:t>
            </a:r>
            <a:endParaRPr lang="ru-RU" sz="1600" i="1" dirty="0"/>
          </a:p>
        </p:txBody>
      </p:sp>
      <p:pic>
        <p:nvPicPr>
          <p:cNvPr id="7" name="Рисунок 6" descr="лем0016.BMP"/>
          <p:cNvPicPr>
            <a:picLocks noChangeAspect="1"/>
          </p:cNvPicPr>
          <p:nvPr/>
        </p:nvPicPr>
        <p:blipFill>
          <a:blip r:embed="rId3" cstate="email"/>
          <a:srcRect/>
          <a:stretch>
            <a:fillRect/>
          </a:stretch>
        </p:blipFill>
        <p:spPr>
          <a:xfrm>
            <a:off x="5786446" y="3643314"/>
            <a:ext cx="1928826" cy="2928959"/>
          </a:xfrm>
          <a:prstGeom prst="rect">
            <a:avLst/>
          </a:prstGeom>
          <a:ln w="28575">
            <a:solidFill>
              <a:schemeClr val="bg1"/>
            </a:solidFill>
          </a:ln>
          <a:effectLst>
            <a:outerShdw blurRad="292100" dist="139700" dir="2700000" algn="tl" rotWithShape="0">
              <a:srgbClr val="333333">
                <a:alpha val="65000"/>
              </a:srgbClr>
            </a:outerShdw>
          </a:effectLst>
        </p:spPr>
      </p:pic>
      <p:sp>
        <p:nvSpPr>
          <p:cNvPr id="8" name="TextBox 7"/>
          <p:cNvSpPr txBox="1"/>
          <p:nvPr/>
        </p:nvSpPr>
        <p:spPr>
          <a:xfrm>
            <a:off x="3357554" y="5572140"/>
            <a:ext cx="2071702" cy="830997"/>
          </a:xfrm>
          <a:prstGeom prst="rect">
            <a:avLst/>
          </a:prstGeom>
          <a:noFill/>
        </p:spPr>
        <p:txBody>
          <a:bodyPr wrap="square" rtlCol="0">
            <a:spAutoFit/>
          </a:bodyPr>
          <a:lstStyle/>
          <a:p>
            <a:pPr algn="ctr"/>
            <a:r>
              <a:rPr lang="ru-RU" sz="1600" i="1" dirty="0" smtClean="0"/>
              <a:t>Берендей «Снегурочка» – Сергей Лемешев</a:t>
            </a:r>
            <a:endParaRPr lang="ru-RU" sz="16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357166"/>
            <a:ext cx="7358114" cy="2308324"/>
          </a:xfrm>
          <a:prstGeom prst="rect">
            <a:avLst/>
          </a:prstGeom>
          <a:noFill/>
        </p:spPr>
        <p:txBody>
          <a:bodyPr wrap="square" rtlCol="0">
            <a:spAutoFit/>
          </a:bodyPr>
          <a:lstStyle/>
          <a:p>
            <a:pPr algn="ctr"/>
            <a:r>
              <a:rPr lang="ru-RU" dirty="0" smtClean="0"/>
              <a:t>Важной ролью для певца в Свердловске стал Альмавива из «Севильского цирюльника» Дж.Россини. «Перед композитором я почти безгрешен, – пишет С.Лемешев в своих мемуарах. – Я пишу «почти» потому, что абсолютно точно спеть партию Альмавивы со всеми её невероятно сложными техническими пассажами просто невозможно. Это под силу только колоратурному сопрано.  Поэтому устанавливались определенные традиции в адаптации партии. Так и я пел своего Альмавиву».</a:t>
            </a:r>
            <a:endParaRPr lang="ru-RU" dirty="0"/>
          </a:p>
        </p:txBody>
      </p:sp>
      <p:pic>
        <p:nvPicPr>
          <p:cNvPr id="4" name="Рисунок 3" descr="лем0022.BMP"/>
          <p:cNvPicPr>
            <a:picLocks noChangeAspect="1"/>
          </p:cNvPicPr>
          <p:nvPr/>
        </p:nvPicPr>
        <p:blipFill>
          <a:blip r:embed="rId2" cstate="email"/>
          <a:srcRect/>
          <a:stretch>
            <a:fillRect/>
          </a:stretch>
        </p:blipFill>
        <p:spPr>
          <a:xfrm>
            <a:off x="2000232" y="2786058"/>
            <a:ext cx="2680157" cy="3643338"/>
          </a:xfrm>
          <a:prstGeom prst="rect">
            <a:avLst/>
          </a:prstGeom>
          <a:ln w="28575">
            <a:solidFill>
              <a:schemeClr val="bg1"/>
            </a:solidFill>
          </a:ln>
          <a:effectLst>
            <a:outerShdw blurRad="292100" dist="139700" dir="2700000" algn="tl" rotWithShape="0">
              <a:srgbClr val="333333">
                <a:alpha val="65000"/>
              </a:srgbClr>
            </a:outerShdw>
          </a:effectLst>
        </p:spPr>
      </p:pic>
      <p:sp>
        <p:nvSpPr>
          <p:cNvPr id="5" name="TextBox 4"/>
          <p:cNvSpPr txBox="1"/>
          <p:nvPr/>
        </p:nvSpPr>
        <p:spPr>
          <a:xfrm>
            <a:off x="4929190" y="5786454"/>
            <a:ext cx="3071834" cy="338554"/>
          </a:xfrm>
          <a:prstGeom prst="rect">
            <a:avLst/>
          </a:prstGeom>
          <a:noFill/>
        </p:spPr>
        <p:txBody>
          <a:bodyPr wrap="square" rtlCol="0">
            <a:spAutoFit/>
          </a:bodyPr>
          <a:lstStyle/>
          <a:p>
            <a:r>
              <a:rPr lang="ru-RU" sz="1600" i="1" dirty="0" smtClean="0"/>
              <a:t>Альмавива – С.Лемешев</a:t>
            </a:r>
            <a:endParaRPr lang="ru-RU" sz="1600" i="1" dirty="0"/>
          </a:p>
        </p:txBody>
      </p:sp>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1810</Words>
  <Application>Microsoft Office PowerPoint</Application>
  <PresentationFormat>Экран (4:3)</PresentationFormat>
  <Paragraphs>77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60</cp:revision>
  <dcterms:created xsi:type="dcterms:W3CDTF">2017-04-22T06:17:58Z</dcterms:created>
  <dcterms:modified xsi:type="dcterms:W3CDTF">2017-04-27T08:41:05Z</dcterms:modified>
</cp:coreProperties>
</file>