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6" r:id="rId4"/>
    <p:sldId id="267" r:id="rId5"/>
    <p:sldId id="268" r:id="rId6"/>
    <p:sldId id="258" r:id="rId7"/>
    <p:sldId id="269" r:id="rId8"/>
    <p:sldId id="270" r:id="rId9"/>
    <p:sldId id="272" r:id="rId10"/>
    <p:sldId id="271" r:id="rId11"/>
    <p:sldId id="262" r:id="rId12"/>
    <p:sldId id="260" r:id="rId13"/>
    <p:sldId id="259" r:id="rId14"/>
    <p:sldId id="257" r:id="rId15"/>
    <p:sldId id="261" r:id="rId16"/>
    <p:sldId id="273" r:id="rId17"/>
    <p:sldId id="265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00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D2C9-6EEF-4A6E-A6AD-986389A1905A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23FD-CA41-4A41-81EB-58A4195F2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D2C9-6EEF-4A6E-A6AD-986389A1905A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23FD-CA41-4A41-81EB-58A4195F2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D2C9-6EEF-4A6E-A6AD-986389A1905A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23FD-CA41-4A41-81EB-58A4195F2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D2C9-6EEF-4A6E-A6AD-986389A1905A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23FD-CA41-4A41-81EB-58A4195F2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D2C9-6EEF-4A6E-A6AD-986389A1905A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23FD-CA41-4A41-81EB-58A4195F2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D2C9-6EEF-4A6E-A6AD-986389A1905A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23FD-CA41-4A41-81EB-58A4195F2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D2C9-6EEF-4A6E-A6AD-986389A1905A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23FD-CA41-4A41-81EB-58A4195F2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D2C9-6EEF-4A6E-A6AD-986389A1905A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23FD-CA41-4A41-81EB-58A4195F2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D2C9-6EEF-4A6E-A6AD-986389A1905A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23FD-CA41-4A41-81EB-58A4195F2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D2C9-6EEF-4A6E-A6AD-986389A1905A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23FD-CA41-4A41-81EB-58A4195F2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D2C9-6EEF-4A6E-A6AD-986389A1905A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23FD-CA41-4A41-81EB-58A4195F2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9D2C9-6EEF-4A6E-A6AD-986389A1905A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923FD-CA41-4A41-81EB-58A4195F2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357166"/>
            <a:ext cx="3143272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Мелодии великого времени</a:t>
            </a:r>
          </a:p>
          <a:p>
            <a:pPr algn="ctr"/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Песни </a:t>
            </a: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революции </a:t>
            </a:r>
            <a:endParaRPr 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Рисунок 4" descr="рев0010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781080" y="785794"/>
            <a:ext cx="5003212" cy="325790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7158" y="5143512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ИИЦ – Научная библиотека представляет виртуальную выставку к 100 –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летию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Великой Октябрьской социалистической революции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в0022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0034" y="428604"/>
            <a:ext cx="2221968" cy="292895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8596" y="3500438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err="1" smtClean="0"/>
              <a:t>А.Я.Коц</a:t>
            </a:r>
            <a:r>
              <a:rPr lang="ru-RU" sz="1600" i="1" dirty="0" smtClean="0"/>
              <a:t>, автор русского текста «Интернационала»</a:t>
            </a:r>
            <a:endParaRPr lang="ru-RU" sz="1600" i="1" dirty="0"/>
          </a:p>
        </p:txBody>
      </p:sp>
      <p:pic>
        <p:nvPicPr>
          <p:cNvPr id="4" name="Рисунок 3" descr="internacional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285728"/>
            <a:ext cx="3605215" cy="3643337"/>
          </a:xfrm>
          <a:prstGeom prst="rect">
            <a:avLst/>
          </a:prstGeom>
          <a:ln>
            <a:solidFill>
              <a:srgbClr val="9900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1472" y="4500570"/>
            <a:ext cx="76438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1899 году молодой поэт-эмигрант Аркадий </a:t>
            </a:r>
            <a:r>
              <a:rPr lang="ru-RU" dirty="0" err="1" smtClean="0"/>
              <a:t>Коц</a:t>
            </a:r>
            <a:r>
              <a:rPr lang="ru-RU" dirty="0" smtClean="0"/>
              <a:t> присутствовал на Конгрессе французских социалистических организаций. Пение гимна </a:t>
            </a:r>
            <a:r>
              <a:rPr lang="ru-RU" dirty="0" err="1" smtClean="0"/>
              <a:t>Потье</a:t>
            </a:r>
            <a:r>
              <a:rPr lang="ru-RU" dirty="0" smtClean="0"/>
              <a:t> – </a:t>
            </a:r>
            <a:r>
              <a:rPr lang="ru-RU" dirty="0" err="1" smtClean="0"/>
              <a:t>Дегейтера</a:t>
            </a:r>
            <a:r>
              <a:rPr lang="ru-RU" dirty="0" smtClean="0"/>
              <a:t> потрясло его. </a:t>
            </a:r>
            <a:r>
              <a:rPr lang="ru-RU" dirty="0" err="1" smtClean="0"/>
              <a:t>Коц</a:t>
            </a:r>
            <a:r>
              <a:rPr lang="ru-RU" dirty="0" smtClean="0"/>
              <a:t> решил, что такая песня может послужить русскому революционному движению и написал перевод текста «Интернационала». Русский перевод придал романтическим словам </a:t>
            </a:r>
            <a:r>
              <a:rPr lang="ru-RU" dirty="0" err="1" smtClean="0"/>
              <a:t>Потье</a:t>
            </a:r>
            <a:r>
              <a:rPr lang="ru-RU" dirty="0" smtClean="0"/>
              <a:t> лозунговую четкость, ясность, лаконизм призывов к борьбе со старым миром.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ев0021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14348" y="357166"/>
            <a:ext cx="2857520" cy="442915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596" y="5429264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Журнал «Жизнь», в котором впервые был опубликован «Интернационал» на русском языке</a:t>
            </a:r>
            <a:endParaRPr lang="ru-RU" sz="1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429124" y="500042"/>
            <a:ext cx="40719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Широкое распространение гимна пришлось на годы первой русской революции 1905 года: «Интернационал» поют на митингах, в 1905-1906 годах им обычно заканчиваются съезды РСДРП. В апреле-мае 1917 года его поют рабочие Петрограда на митингах, где часто выступает В.И.Ленин. Гимн объединял, рождал небывалое чувство воодушевления, звал на борьбу с угнетателями. В молодом Советском государстве «Интернационал» становится песнью-гимном, который поют на собраниях, торжествах, парадах, а затем он утверждается как первый Государственный гимн Страны Советов.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в0004.BMP"/>
          <p:cNvPicPr>
            <a:picLocks noChangeAspect="1"/>
          </p:cNvPicPr>
          <p:nvPr/>
        </p:nvPicPr>
        <p:blipFill>
          <a:blip r:embed="rId2" cstate="email"/>
          <a:srcRect l="-122"/>
          <a:stretch>
            <a:fillRect/>
          </a:stretch>
        </p:blipFill>
        <p:spPr>
          <a:xfrm rot="21195191">
            <a:off x="1693089" y="372664"/>
            <a:ext cx="2044452" cy="3202987"/>
          </a:xfrm>
          <a:prstGeom prst="rect">
            <a:avLst/>
          </a:prstGeom>
          <a:ln>
            <a:solidFill>
              <a:srgbClr val="9900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рев0004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330761">
            <a:off x="5411958" y="373530"/>
            <a:ext cx="2043762" cy="3216390"/>
          </a:xfrm>
          <a:prstGeom prst="rect">
            <a:avLst/>
          </a:prstGeom>
          <a:ln>
            <a:solidFill>
              <a:srgbClr val="9900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4282" y="3929066"/>
            <a:ext cx="84296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Одной из любимейших песен русских революционеров была «Варшавянка» (1883г.), пришедшая к нам из Польши. В октябре 1895 года пятьдесят семь революционеров «Союза борьбы за освобождение рабочего класса», в числе которых были В.И.Ленин, Г.М.Кржижановский,  были арестованы и через полтора года отправлены в ссылку. Вначале их переместили в Бутырскую пересылочную тюрьму в Москве, где  они оказались в общей камере. Здесь Г.Кржижановский впервые услышал «Варшавянку» от польских товарищей, ему понравилась мелодия, но не всё понравилось в польском тексте, и он написал новые стихи.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ев0008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85728"/>
            <a:ext cx="2534307" cy="34290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72066" y="500042"/>
            <a:ext cx="35719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 дню отъезда партии ссыльных был готов новый текст. Все заключенные выучили песню. Когда она мощно и гулко зазвучала в застенках </a:t>
            </a:r>
            <a:r>
              <a:rPr lang="ru-RU" dirty="0" err="1" smtClean="0"/>
              <a:t>Бутырки</a:t>
            </a:r>
            <a:r>
              <a:rPr lang="ru-RU" dirty="0" smtClean="0"/>
              <a:t>, ее услышали все заключенные. Песня звала за собой, вселяла новые силы и веру в победу. Так «Варшавянка» впервые прозвучала на русском языке.</a:t>
            </a:r>
          </a:p>
          <a:p>
            <a:pPr algn="ctr"/>
            <a:r>
              <a:rPr lang="ru-RU" dirty="0" smtClean="0"/>
              <a:t>Мелодия русской песни немного отличается от польского варианта. В ней подчеркнуты мужественность и суровость. «Варшавянка» стала песней  того поколения людей, которые посвятили свою жизнь революции.</a:t>
            </a:r>
            <a:endParaRPr lang="ru-RU" dirty="0"/>
          </a:p>
        </p:txBody>
      </p:sp>
      <p:pic>
        <p:nvPicPr>
          <p:cNvPr id="7" name="Рисунок 6" descr="рев0024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85852" y="2000240"/>
            <a:ext cx="3566508" cy="4360182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ев0001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429388" y="285728"/>
            <a:ext cx="2428892" cy="3521893"/>
          </a:xfrm>
          <a:prstGeom prst="rect">
            <a:avLst/>
          </a:prstGeom>
          <a:ln>
            <a:solidFill>
              <a:srgbClr val="9900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рев0001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15008" y="1285860"/>
            <a:ext cx="2428892" cy="4062874"/>
          </a:xfrm>
          <a:prstGeom prst="rect">
            <a:avLst/>
          </a:prstGeom>
          <a:ln>
            <a:solidFill>
              <a:srgbClr val="9900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рев0006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472" y="357166"/>
            <a:ext cx="2423322" cy="3571876"/>
          </a:xfrm>
          <a:prstGeom prst="rect">
            <a:avLst/>
          </a:prstGeom>
          <a:ln>
            <a:solidFill>
              <a:srgbClr val="9900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рев0007.BMP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214414" y="2214554"/>
            <a:ext cx="2392501" cy="3429000"/>
          </a:xfrm>
          <a:prstGeom prst="rect">
            <a:avLst/>
          </a:prstGeom>
          <a:ln>
            <a:solidFill>
              <a:srgbClr val="9900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ев0027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928794" y="3071810"/>
            <a:ext cx="5166498" cy="3214710"/>
          </a:xfrm>
          <a:prstGeom prst="rect">
            <a:avLst/>
          </a:prstGeom>
          <a:ln>
            <a:solidFill>
              <a:srgbClr val="9900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8596" y="428604"/>
            <a:ext cx="7715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конце Х</a:t>
            </a:r>
            <a:r>
              <a:rPr lang="en-US" dirty="0" smtClean="0"/>
              <a:t>I</a:t>
            </a:r>
            <a:r>
              <a:rPr lang="ru-RU" dirty="0" smtClean="0"/>
              <a:t>Х века по всей стране росло пролетарское движение. В 1898 году борющиеся с самодержавием узнали новую, истинно революционную песню «Смело, товарищи, в ногу». Она, как и многие другие песни, родилась в застенках тюрьмы. Автор – Л. П. </a:t>
            </a:r>
            <a:r>
              <a:rPr lang="ru-RU" dirty="0" err="1" smtClean="0"/>
              <a:t>Радин</a:t>
            </a:r>
            <a:r>
              <a:rPr lang="ru-RU" dirty="0" smtClean="0"/>
              <a:t> – поэт, ученый, профессиональный революционер.  Рано уйдя из жизни, он оставил своим соратникам свою боевую песню, выразив в ней веру в победу над царизмом.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52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357166"/>
            <a:ext cx="5947522" cy="308885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357950" y="785794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Поднимающий знамя. Фрагмент триптиха </a:t>
            </a:r>
            <a:r>
              <a:rPr lang="ru-RU" sz="1600" i="1" dirty="0" err="1" smtClean="0"/>
              <a:t>Г.Коржева</a:t>
            </a:r>
            <a:endParaRPr lang="ru-RU" sz="1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3571876"/>
            <a:ext cx="25717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Смело, товарищи, в ногу!</a:t>
            </a:r>
          </a:p>
          <a:p>
            <a:r>
              <a:rPr lang="ru-RU" sz="1400" i="1" dirty="0" smtClean="0"/>
              <a:t>Духом окрепнем в борьбе.</a:t>
            </a:r>
          </a:p>
          <a:p>
            <a:r>
              <a:rPr lang="ru-RU" sz="1400" i="1" dirty="0" smtClean="0"/>
              <a:t>В царство свободы дорогу</a:t>
            </a:r>
          </a:p>
          <a:p>
            <a:r>
              <a:rPr lang="ru-RU" sz="1400" i="1" dirty="0" smtClean="0"/>
              <a:t>Грудью проложим себе.</a:t>
            </a:r>
          </a:p>
          <a:p>
            <a:endParaRPr lang="ru-RU" sz="1400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00562" y="4857760"/>
            <a:ext cx="28575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Долго в цепях нас держали,</a:t>
            </a:r>
          </a:p>
          <a:p>
            <a:r>
              <a:rPr lang="ru-RU" sz="1400" i="1" dirty="0" smtClean="0"/>
              <a:t>Долго нас голод томил,</a:t>
            </a:r>
          </a:p>
          <a:p>
            <a:r>
              <a:rPr lang="ru-RU" sz="1400" i="1" dirty="0" smtClean="0"/>
              <a:t>Черные дни миновали,</a:t>
            </a:r>
          </a:p>
          <a:p>
            <a:r>
              <a:rPr lang="ru-RU" sz="1400" i="1" dirty="0" smtClean="0"/>
              <a:t>Час искупленья пробил.</a:t>
            </a:r>
          </a:p>
          <a:p>
            <a:endParaRPr lang="ru-RU" sz="1400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00298" y="4071942"/>
            <a:ext cx="25717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Вышли мы все из народа, </a:t>
            </a:r>
          </a:p>
          <a:p>
            <a:r>
              <a:rPr lang="ru-RU" sz="1400" i="1" dirty="0" smtClean="0"/>
              <a:t>Дети семьи трудовой.</a:t>
            </a:r>
          </a:p>
          <a:p>
            <a:r>
              <a:rPr lang="ru-RU" sz="1400" i="1" dirty="0" smtClean="0"/>
              <a:t>Братский союз и свобода –</a:t>
            </a:r>
          </a:p>
          <a:p>
            <a:r>
              <a:rPr lang="ru-RU" sz="1400" i="1" dirty="0" smtClean="0"/>
              <a:t>Вот наш девиз боевой!</a:t>
            </a:r>
          </a:p>
          <a:p>
            <a:endParaRPr lang="ru-RU" sz="14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15124" y="5429264"/>
            <a:ext cx="24288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Свергнем могучей рукою</a:t>
            </a:r>
          </a:p>
          <a:p>
            <a:r>
              <a:rPr lang="ru-RU" sz="1400" i="1" dirty="0" smtClean="0"/>
              <a:t>Гнёт роковой навсегда</a:t>
            </a:r>
          </a:p>
          <a:p>
            <a:r>
              <a:rPr lang="ru-RU" sz="1400" i="1" dirty="0" smtClean="0"/>
              <a:t>И водрузим над землею</a:t>
            </a:r>
          </a:p>
          <a:p>
            <a:r>
              <a:rPr lang="ru-RU" sz="1400" i="1" dirty="0" smtClean="0"/>
              <a:t>Красное знамя труда!</a:t>
            </a:r>
            <a:endParaRPr lang="ru-RU" sz="1400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в0014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357166"/>
            <a:ext cx="2782032" cy="393410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71868" y="500042"/>
            <a:ext cx="52864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Революционная песня — народная песня, преимущественно хоровая, выражающая идеи борьбы трудящихся масс за освобождение от классового и национального гнёта. С выдвижением пролетариата на авансцену международного освободительного движения во Франции, Германии, России и других странах сформировалась революционная песня нового типа, интернациональная по содержанию, запечатлевшая «железное мужество» (М. Горький) и нерушимую волю к социальному переустройству мира, эмоциональную атмосферу митингов и манифестаций, стачек и баррикадных боёв. Поэтические тексты пролетарских революционных песен характеризует чёткое воплощение политических призывов к борьбе за социализм. Их музыку отличают упругость ритмики, чеканная </a:t>
            </a:r>
            <a:r>
              <a:rPr lang="ru-RU" dirty="0" err="1" smtClean="0"/>
              <a:t>маршевость</a:t>
            </a:r>
            <a:r>
              <a:rPr lang="ru-RU" dirty="0" smtClean="0"/>
              <a:t> в сочетании с плакатной ясностью мелодического рисунка, решительностью ораторских интонаций.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00042"/>
            <a:ext cx="87154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СПИСОК ИСПОЛЬЗОВАННОЙ ЛИТЕРАТУРЫ</a:t>
            </a:r>
          </a:p>
          <a:p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Бирюков, Ю. Песни, рожденные революцией [Текст] /Ю. Бирюков // Музыка в школе. – 1987. - № 3. – С. 46-58.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Попова, Т.В.  О песнях наших дней [Текст] / Т. В. Попова. – М. : Музыка, 1969. – 490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Рассказы о песнях [Текст] / сост. О. </a:t>
            </a:r>
            <a:r>
              <a:rPr lang="ru-RU" dirty="0" err="1" smtClean="0"/>
              <a:t>Очаковская</a:t>
            </a:r>
            <a:r>
              <a:rPr lang="ru-RU" dirty="0" smtClean="0"/>
              <a:t>. – М. : Музыка, 1985. – 95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Славим победу Октября  [Текст] : избран. рус. советские песни в трех выпусках, выпуск первый 1918-1940 / ред. О. Агафонов. –  М. : Музыка, 1987. – 302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Соболева, Г. Россия в песне [Текст] : Музыкальные страницы / Г. Соболева. М. : Музыка, 1976. – 207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Сохор</a:t>
            </a:r>
            <a:r>
              <a:rPr lang="ru-RU" dirty="0" smtClean="0"/>
              <a:t>, А. Путь советской песни [Текст] / А. </a:t>
            </a:r>
            <a:r>
              <a:rPr lang="ru-RU" dirty="0" err="1" smtClean="0"/>
              <a:t>Сохор</a:t>
            </a:r>
            <a:r>
              <a:rPr lang="ru-RU" dirty="0" smtClean="0"/>
              <a:t>. – М. : Советский композитор, 1968. – 108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Хентова</a:t>
            </a:r>
            <a:r>
              <a:rPr lang="ru-RU" dirty="0" smtClean="0"/>
              <a:t>, С. Мелодии великого времени [Текст] / С. </a:t>
            </a:r>
            <a:r>
              <a:rPr lang="ru-RU" dirty="0" err="1" smtClean="0"/>
              <a:t>Хентова</a:t>
            </a:r>
            <a:r>
              <a:rPr lang="ru-RU" dirty="0" smtClean="0"/>
              <a:t>. – М. : Музыка, 1978. – 48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Этапы большого пути [Ноты] : песни для голоса в </a:t>
            </a:r>
            <a:r>
              <a:rPr lang="ru-RU" dirty="0" err="1" smtClean="0"/>
              <a:t>сопр</a:t>
            </a:r>
            <a:r>
              <a:rPr lang="ru-RU" dirty="0" smtClean="0"/>
              <a:t>. фортепиано / сост. А. Тищенко. – М. – Советский композитор, 1977. – 288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Этих дней не смолкнет слава [Ноты] / сост. А. Тищенко. – М. – Музыка, 1974. – 194 с.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642918"/>
            <a:ext cx="38576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Рабочая революционная песня начала развиваться в России в конце Х</a:t>
            </a:r>
            <a:r>
              <a:rPr lang="en-US" dirty="0" smtClean="0"/>
              <a:t>I</a:t>
            </a:r>
            <a:r>
              <a:rPr lang="ru-RU" dirty="0" smtClean="0"/>
              <a:t>Х века с ростом организованного пролетарского движения. Революционные песни, частично пришедшие из других стран, но переработанные на русской почве, частично созданные в  России, стали оружием борьбы русского пролетариата. Песни выразили дух эпохи в простых, доступных, легко запоминающихся мелодиях и стихах. Не профессиональные музыканты и поэты, а любители искусства сложили эти песни в результате мощного эмоционального переживания.</a:t>
            </a:r>
            <a:endParaRPr lang="ru-RU" dirty="0"/>
          </a:p>
        </p:txBody>
      </p:sp>
      <p:pic>
        <p:nvPicPr>
          <p:cNvPr id="4" name="Рисунок 3" descr="рев0002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572132" y="1071546"/>
            <a:ext cx="3143272" cy="421481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357298"/>
            <a:ext cx="3929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Среди революционных песен разных эпох «Марсельеза» и «Интернационал» принадлежат к самым великим. Возникнув в огне революционной борьбы, они стали гимнами – торжественными песнями, прославляющими свободу, героизм, братство, призывающими к солидарности и единству всех, кто борется за переустройство общества.</a:t>
            </a:r>
          </a:p>
          <a:p>
            <a:pPr algn="ctr"/>
            <a:endParaRPr lang="ru-RU" dirty="0"/>
          </a:p>
        </p:txBody>
      </p:sp>
      <p:pic>
        <p:nvPicPr>
          <p:cNvPr id="3" name="Рисунок 2" descr="рев0011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7224" y="1000108"/>
            <a:ext cx="2976797" cy="400052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51435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«Марсельеза» была написана  во Франции в 1792 году во времена Великой французской революции капитаном </a:t>
            </a:r>
            <a:r>
              <a:rPr lang="ru-RU" dirty="0" err="1" smtClean="0"/>
              <a:t>Руже</a:t>
            </a:r>
            <a:r>
              <a:rPr lang="ru-RU" dirty="0" smtClean="0"/>
              <a:t> де </a:t>
            </a:r>
            <a:r>
              <a:rPr lang="ru-RU" dirty="0" err="1" smtClean="0"/>
              <a:t>Лилем</a:t>
            </a:r>
            <a:r>
              <a:rPr lang="ru-RU" dirty="0" smtClean="0"/>
              <a:t>.  Первоначально это была боевая походная песня Рейнской армии. Но популярна она стала не сразу, и не сразу ее назвали «Марсельезой». В июле 1792 года по всей Франции были вывешены призывы встать на защиту революции против королевской власти. Добровольцы юга страны выступили из Марселя с песней, слова которой были созвучны их настрою: 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Вперед, сыны отчизны милой!</a:t>
            </a:r>
          </a:p>
          <a:p>
            <a:r>
              <a:rPr lang="ru-RU" dirty="0" smtClean="0"/>
              <a:t>Мгновенье славы настает.</a:t>
            </a:r>
          </a:p>
          <a:p>
            <a:r>
              <a:rPr lang="ru-RU" dirty="0" smtClean="0"/>
              <a:t>К нам тирания черной силой</a:t>
            </a:r>
          </a:p>
          <a:p>
            <a:r>
              <a:rPr lang="ru-RU" dirty="0" smtClean="0"/>
              <a:t>С кровавым знаменем идет…</a:t>
            </a:r>
          </a:p>
          <a:p>
            <a:r>
              <a:rPr lang="ru-RU" dirty="0" smtClean="0"/>
              <a:t>К оружью, граждане! Равняй военный строй!</a:t>
            </a:r>
          </a:p>
          <a:p>
            <a:r>
              <a:rPr lang="ru-RU" dirty="0" smtClean="0"/>
              <a:t>Вперед, вперед, чтоб вражья кровь была </a:t>
            </a:r>
          </a:p>
          <a:p>
            <a:pPr algn="r"/>
            <a:r>
              <a:rPr lang="ru-RU" dirty="0" smtClean="0"/>
              <a:t>в земле сырой!</a:t>
            </a:r>
            <a:endParaRPr lang="ru-RU" dirty="0"/>
          </a:p>
        </p:txBody>
      </p:sp>
      <p:pic>
        <p:nvPicPr>
          <p:cNvPr id="3" name="Рисунок 2" descr="рев0015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857884" y="1643050"/>
            <a:ext cx="2714644" cy="400052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86446" y="571480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Одно из первых парижских изданий «Марсельезы»</a:t>
            </a:r>
            <a:endParaRPr lang="ru-RU" sz="16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Мотив и слова песни полюбились и запомнились парижанам сразу. </a:t>
            </a:r>
          </a:p>
          <a:p>
            <a:pPr algn="ctr"/>
            <a:r>
              <a:rPr lang="ru-RU" dirty="0" smtClean="0"/>
              <a:t>А 10 августа при штурме дворца Тюильри произошло боевое крещение песни. Именно она воодушевляла и </a:t>
            </a:r>
            <a:r>
              <a:rPr lang="ru-RU" dirty="0" err="1" smtClean="0"/>
              <a:t>и</a:t>
            </a:r>
            <a:r>
              <a:rPr lang="ru-RU" dirty="0" smtClean="0"/>
              <a:t> организовывала революционные войска. Но судьба песни была далеко не простой: ее пытались предать забвению, с ней боролись реакционеры всех стран.  И лишь в героические дни Парижской Коммуны (1871г.), когда рабочие взяли власть в столице, «Марсельеза» была возрождена. В 1879 году песня была объявлена официальным гимном Франции.</a:t>
            </a:r>
            <a:endParaRPr lang="ru-RU" dirty="0"/>
          </a:p>
        </p:txBody>
      </p:sp>
      <p:pic>
        <p:nvPicPr>
          <p:cNvPr id="3" name="Рисунок 2" descr="рев0018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84443" y="2928934"/>
            <a:ext cx="3887557" cy="278608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рев0016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214942" y="2714620"/>
            <a:ext cx="1785950" cy="394272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143768" y="5572140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Памятник </a:t>
            </a:r>
            <a:r>
              <a:rPr lang="ru-RU" sz="1600" i="1" dirty="0" err="1" smtClean="0"/>
              <a:t>Руже</a:t>
            </a:r>
            <a:r>
              <a:rPr lang="ru-RU" sz="1600" i="1" dirty="0" smtClean="0"/>
              <a:t> де Лилю в </a:t>
            </a:r>
            <a:r>
              <a:rPr lang="ru-RU" sz="1600" i="1" dirty="0" err="1" smtClean="0"/>
              <a:t>Шуази-ле-Руа</a:t>
            </a:r>
            <a:endParaRPr lang="ru-RU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214414" y="5857892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«Марсельеза», скульптура на Триумфальной арке в Париже</a:t>
            </a:r>
            <a:endParaRPr lang="ru-RU" sz="16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ев0017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0034" y="363660"/>
            <a:ext cx="2571768" cy="4208348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786182" y="428604"/>
            <a:ext cx="47863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Россию «Марсельеза» пришла в конце Х</a:t>
            </a:r>
            <a:r>
              <a:rPr lang="en-US" dirty="0" smtClean="0"/>
              <a:t>VIII</a:t>
            </a:r>
            <a:r>
              <a:rPr lang="ru-RU" dirty="0" smtClean="0"/>
              <a:t> века: впервые ее спели как новую французскую песню, не придавая ей революционного значения. В 1875 году революционер, участник </a:t>
            </a:r>
            <a:r>
              <a:rPr lang="ru-RU" dirty="0"/>
              <a:t>П</a:t>
            </a:r>
            <a:r>
              <a:rPr lang="ru-RU" dirty="0" smtClean="0"/>
              <a:t>арижской Коммуны, Петр </a:t>
            </a:r>
            <a:r>
              <a:rPr lang="ru-RU" dirty="0" err="1" smtClean="0"/>
              <a:t>Лаврович</a:t>
            </a:r>
            <a:r>
              <a:rPr lang="ru-RU" dirty="0" smtClean="0"/>
              <a:t> Лавров написал русский текст, создал свободный русский вариант – «</a:t>
            </a:r>
            <a:r>
              <a:rPr lang="ru-RU" dirty="0"/>
              <a:t>Р</a:t>
            </a:r>
            <a:r>
              <a:rPr lang="ru-RU" dirty="0" smtClean="0"/>
              <a:t>абочую Марсельезу». Мелодия песни Лаврова упростилась, приобрела более энергичный характер. Песня создавалась для нелегальных кружков, собраний, </a:t>
            </a:r>
            <a:r>
              <a:rPr lang="ru-RU" dirty="0"/>
              <a:t>д</a:t>
            </a:r>
            <a:r>
              <a:rPr lang="ru-RU" dirty="0" smtClean="0"/>
              <a:t>емонстраций. За год до Октябрьской революции с пением «Марсельезы» выступил Федор Шаляпин на официальном собрании – она прозвучала каким-то пророческим предвестием. Во время Октябрьской революции 1917 года «Рабочую Марсельезу» пели отряды красногвардейцев.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5000636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Пётр Лавров, автор слов «Рабочей Марсельезы»</a:t>
            </a:r>
            <a:endParaRPr lang="ru-RU" sz="16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в0017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85786" y="428604"/>
            <a:ext cx="2786082" cy="3929090"/>
          </a:xfrm>
          <a:prstGeom prst="rect">
            <a:avLst/>
          </a:prstGeom>
          <a:ln>
            <a:solidFill>
              <a:srgbClr val="9900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рев0023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43372" y="785794"/>
            <a:ext cx="4536198" cy="5072098"/>
          </a:xfrm>
          <a:prstGeom prst="rect">
            <a:avLst/>
          </a:prstGeom>
          <a:ln>
            <a:solidFill>
              <a:srgbClr val="9900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42910" y="4714884"/>
            <a:ext cx="328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Сборник «Песни революции», издание ленинской «Искры», где была опубликована «Марсельеза» (Женева, 1902г.)</a:t>
            </a:r>
            <a:endParaRPr lang="ru-RU" sz="16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в0020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929322" y="785794"/>
            <a:ext cx="3000396" cy="4929222"/>
          </a:xfrm>
          <a:prstGeom prst="rect">
            <a:avLst/>
          </a:prstGeom>
          <a:ln>
            <a:solidFill>
              <a:srgbClr val="9900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рев0003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86314" y="357166"/>
            <a:ext cx="1857388" cy="2532802"/>
          </a:xfrm>
          <a:prstGeom prst="rect">
            <a:avLst/>
          </a:prstGeom>
          <a:ln>
            <a:solidFill>
              <a:srgbClr val="9900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2910" y="571480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429256" y="6072206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err="1" smtClean="0"/>
              <a:t>Эжен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Потье</a:t>
            </a:r>
            <a:r>
              <a:rPr lang="ru-RU" sz="1600" i="1" dirty="0" smtClean="0"/>
              <a:t>. Первая страница «Интернационала»</a:t>
            </a:r>
            <a:endParaRPr lang="ru-RU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500042"/>
            <a:ext cx="40719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Биография «Интернационала» скромна. Авторы – поэт и композитор – простые рабочие люди Франции, но именно им выпало счастье раскрыть в словах и музыке те высокие мысли и чувства, что столько лет были близки людям всей земли. </a:t>
            </a:r>
          </a:p>
          <a:p>
            <a:pPr algn="ctr"/>
            <a:r>
              <a:rPr lang="ru-RU" dirty="0" smtClean="0"/>
              <a:t>Вначале появились слова. Автор – </a:t>
            </a:r>
            <a:r>
              <a:rPr lang="ru-RU" dirty="0" err="1" smtClean="0"/>
              <a:t>Эжен</a:t>
            </a:r>
            <a:r>
              <a:rPr lang="ru-RU" dirty="0" smtClean="0"/>
              <a:t> </a:t>
            </a:r>
            <a:r>
              <a:rPr lang="ru-RU" dirty="0" err="1" smtClean="0"/>
              <a:t>Потье</a:t>
            </a:r>
            <a:r>
              <a:rPr lang="ru-RU" dirty="0" smtClean="0"/>
              <a:t> – еще в ранних стихах провозгласил свое жизненное кредо – свободу простому народу, смерть тирании! Свою главную, бессмертную песню </a:t>
            </a:r>
            <a:r>
              <a:rPr lang="ru-RU" dirty="0" err="1" smtClean="0"/>
              <a:t>Э.Потье</a:t>
            </a:r>
            <a:r>
              <a:rPr lang="ru-RU" dirty="0" smtClean="0"/>
              <a:t> написал  в июле 1871 года, после разгрома Парижской Коммуны. И хотя песня написана в трагические дни, она оптимистична, наполнена верой в обязательную победу рабочего класса.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в0005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1472" y="428604"/>
            <a:ext cx="2903609" cy="400052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14348" y="4714884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Могила </a:t>
            </a:r>
            <a:r>
              <a:rPr lang="ru-RU" sz="1600" i="1" dirty="0" err="1" smtClean="0"/>
              <a:t>Эжена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Потье</a:t>
            </a:r>
            <a:r>
              <a:rPr lang="ru-RU" sz="1600" i="1" dirty="0" smtClean="0"/>
              <a:t> </a:t>
            </a:r>
          </a:p>
          <a:p>
            <a:pPr algn="ctr"/>
            <a:r>
              <a:rPr lang="ru-RU" sz="1600" i="1" dirty="0" smtClean="0"/>
              <a:t>на кладбище Пер-Лашез </a:t>
            </a:r>
          </a:p>
          <a:p>
            <a:pPr algn="ctr"/>
            <a:r>
              <a:rPr lang="ru-RU" sz="1600" i="1" dirty="0" smtClean="0"/>
              <a:t>в Париже</a:t>
            </a:r>
            <a:endParaRPr lang="ru-RU" sz="1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071934" y="785794"/>
            <a:ext cx="44291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Стихи были опубликованы в разных сборниках, один из них как-то попался на глаза Пьеру </a:t>
            </a:r>
            <a:r>
              <a:rPr lang="ru-RU" dirty="0" err="1" smtClean="0"/>
              <a:t>Дегейтеру</a:t>
            </a:r>
            <a:r>
              <a:rPr lang="ru-RU" dirty="0" smtClean="0"/>
              <a:t>, который, трудясь токарем, одновременно руководил хором певческого общества рабочей партии Лилля. Именно этот хор впервые исполнил «Интернационал», мелодию которого </a:t>
            </a:r>
            <a:r>
              <a:rPr lang="ru-RU" dirty="0" err="1" smtClean="0"/>
              <a:t>Дегейтер</a:t>
            </a:r>
            <a:r>
              <a:rPr lang="ru-RU" dirty="0" smtClean="0"/>
              <a:t> сочинил за три дня. С молниеносной быстротой песня распространилась сначала во Франции, потом по всему миру. Песня стала гимном мирового пролетариата.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1487</Words>
  <Application>Microsoft Office PowerPoint</Application>
  <PresentationFormat>Экран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65</cp:revision>
  <dcterms:created xsi:type="dcterms:W3CDTF">2017-05-04T04:57:01Z</dcterms:created>
  <dcterms:modified xsi:type="dcterms:W3CDTF">2017-05-12T06:00:04Z</dcterms:modified>
</cp:coreProperties>
</file>