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6" r:id="rId4"/>
    <p:sldId id="267" r:id="rId5"/>
    <p:sldId id="268" r:id="rId6"/>
    <p:sldId id="258" r:id="rId7"/>
    <p:sldId id="269" r:id="rId8"/>
    <p:sldId id="270" r:id="rId9"/>
    <p:sldId id="272" r:id="rId10"/>
    <p:sldId id="271" r:id="rId11"/>
    <p:sldId id="262" r:id="rId12"/>
    <p:sldId id="260" r:id="rId13"/>
    <p:sldId id="259" r:id="rId14"/>
    <p:sldId id="257" r:id="rId15"/>
    <p:sldId id="261" r:id="rId16"/>
    <p:sldId id="273" r:id="rId17"/>
    <p:sldId id="265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0000"/>
    <a:srgbClr val="9900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9D2C9-6EEF-4A6E-A6AD-986389A1905A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23FD-CA41-4A41-81EB-58A4195F29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9D2C9-6EEF-4A6E-A6AD-986389A1905A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23FD-CA41-4A41-81EB-58A4195F29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9D2C9-6EEF-4A6E-A6AD-986389A1905A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23FD-CA41-4A41-81EB-58A4195F29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9D2C9-6EEF-4A6E-A6AD-986389A1905A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23FD-CA41-4A41-81EB-58A4195F29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9D2C9-6EEF-4A6E-A6AD-986389A1905A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23FD-CA41-4A41-81EB-58A4195F29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9D2C9-6EEF-4A6E-A6AD-986389A1905A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23FD-CA41-4A41-81EB-58A4195F29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9D2C9-6EEF-4A6E-A6AD-986389A1905A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23FD-CA41-4A41-81EB-58A4195F29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9D2C9-6EEF-4A6E-A6AD-986389A1905A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23FD-CA41-4A41-81EB-58A4195F29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9D2C9-6EEF-4A6E-A6AD-986389A1905A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23FD-CA41-4A41-81EB-58A4195F29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9D2C9-6EEF-4A6E-A6AD-986389A1905A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23FD-CA41-4A41-81EB-58A4195F29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9D2C9-6EEF-4A6E-A6AD-986389A1905A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23FD-CA41-4A41-81EB-58A4195F294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B9D2C9-6EEF-4A6E-A6AD-986389A1905A}" type="datetimeFigureOut">
              <a:rPr lang="ru-RU" smtClean="0"/>
              <a:pPr/>
              <a:t>12.05.2017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923FD-CA41-4A41-81EB-58A4195F294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5720" y="357166"/>
            <a:ext cx="3143272" cy="35394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Мелодии великого времени</a:t>
            </a:r>
          </a:p>
          <a:p>
            <a:pPr algn="ctr"/>
            <a:r>
              <a:rPr lang="ru-RU" sz="4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Песни </a:t>
            </a:r>
            <a:r>
              <a:rPr lang="ru-RU" sz="40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ook Antiqua" pitchFamily="18" charset="0"/>
              </a:rPr>
              <a:t>революции </a:t>
            </a:r>
            <a:endParaRPr lang="ru-RU" sz="4000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Book Antiqua" pitchFamily="18" charset="0"/>
            </a:endParaRPr>
          </a:p>
        </p:txBody>
      </p:sp>
      <p:pic>
        <p:nvPicPr>
          <p:cNvPr id="5" name="Рисунок 4" descr="рев0010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3781080" y="785794"/>
            <a:ext cx="5003212" cy="3257905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57158" y="5143512"/>
            <a:ext cx="8358246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ИИЦ – Научная библиотека представляет виртуальную выставку к 100 – </a:t>
            </a:r>
            <a:r>
              <a:rPr lang="ru-RU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летию</a:t>
            </a:r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Великой Октябрьской социалистической революции</a:t>
            </a:r>
            <a:endParaRPr lang="ru-RU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57224" y="642918"/>
            <a:ext cx="385765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Рабочая революционная песня начала развиваться в России в конце Х</a:t>
            </a:r>
            <a:r>
              <a:rPr lang="en-US" dirty="0" smtClean="0"/>
              <a:t>I</a:t>
            </a:r>
            <a:r>
              <a:rPr lang="ru-RU" dirty="0" smtClean="0"/>
              <a:t>Х века с ростом организованного пролетарского движения. Революционные песни, частично пришедшие из других стран, но переработанные на русской почве, частично созданные в  России, стали оружием борьбы русского пролетариата. Песни выразили дух эпохи в простых, доступных, легко запоминающихся мелодиях и стихах. Не профессиональные музыканты и поэты, а любители искусства сложили эти песни в результате мощного эмоционального переживания.</a:t>
            </a:r>
            <a:endParaRPr lang="ru-RU" dirty="0"/>
          </a:p>
        </p:txBody>
      </p:sp>
      <p:pic>
        <p:nvPicPr>
          <p:cNvPr id="4" name="Рисунок 3" descr="рев0002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572132" y="1071546"/>
            <a:ext cx="3143272" cy="4214818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1357298"/>
            <a:ext cx="392909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Среди революционных песен разных эпох «Марсельеза» и «Интернационал» принадлежат к самым великим. Возникнув в огне революционной борьбы, они стали гимнами – торжественными песнями, прославляющими свободу, героизм, братство, призывающими к солидарности и единству всех, кто борется за переустройство общества.</a:t>
            </a:r>
          </a:p>
          <a:p>
            <a:pPr algn="ctr"/>
            <a:endParaRPr lang="ru-RU" dirty="0"/>
          </a:p>
        </p:txBody>
      </p:sp>
      <p:pic>
        <p:nvPicPr>
          <p:cNvPr id="3" name="Рисунок 2" descr="рев0011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57224" y="1000108"/>
            <a:ext cx="2976797" cy="4000528"/>
          </a:xfrm>
          <a:prstGeom prst="rect">
            <a:avLst/>
          </a:prstGeom>
          <a:ln>
            <a:solidFill>
              <a:srgbClr val="C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357166"/>
            <a:ext cx="514353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«Марсельеза» была написана  во Франции в 1792 году во времена Великой французской революции капитаном </a:t>
            </a:r>
            <a:r>
              <a:rPr lang="ru-RU" dirty="0" err="1" smtClean="0"/>
              <a:t>Руже</a:t>
            </a:r>
            <a:r>
              <a:rPr lang="ru-RU" dirty="0" smtClean="0"/>
              <a:t> де </a:t>
            </a:r>
            <a:r>
              <a:rPr lang="ru-RU" dirty="0" err="1" smtClean="0"/>
              <a:t>Лилем</a:t>
            </a:r>
            <a:r>
              <a:rPr lang="ru-RU" dirty="0" smtClean="0"/>
              <a:t>.  Первоначально это была боевая походная песня Рейнской армии. Но популярна она стала не сразу, и не сразу ее назвали «Марсельезой». В июле 1792 года по всей Франции были вывешены призывы встать на защиту революции против королевской власти. Добровольцы юга страны выступили из Марселя с песней, слова которой были созвучны их настрою: </a:t>
            </a:r>
          </a:p>
          <a:p>
            <a:pPr algn="ctr"/>
            <a:endParaRPr lang="ru-RU" dirty="0" smtClean="0"/>
          </a:p>
          <a:p>
            <a:r>
              <a:rPr lang="ru-RU" dirty="0" smtClean="0"/>
              <a:t>Вперед, сыны отчизны милой!</a:t>
            </a:r>
          </a:p>
          <a:p>
            <a:r>
              <a:rPr lang="ru-RU" dirty="0" smtClean="0"/>
              <a:t>Мгновенье славы настает.</a:t>
            </a:r>
          </a:p>
          <a:p>
            <a:r>
              <a:rPr lang="ru-RU" dirty="0" smtClean="0"/>
              <a:t>К нам тирания черной силой</a:t>
            </a:r>
          </a:p>
          <a:p>
            <a:r>
              <a:rPr lang="ru-RU" dirty="0" smtClean="0"/>
              <a:t>С кровавым знаменем идет…</a:t>
            </a:r>
          </a:p>
          <a:p>
            <a:r>
              <a:rPr lang="ru-RU" dirty="0" smtClean="0"/>
              <a:t>К оружью, граждане! Равняй военный строй!</a:t>
            </a:r>
          </a:p>
          <a:p>
            <a:r>
              <a:rPr lang="ru-RU" dirty="0" smtClean="0"/>
              <a:t>Вперед, вперед, чтоб вражья кровь была </a:t>
            </a:r>
          </a:p>
          <a:p>
            <a:pPr algn="r"/>
            <a:r>
              <a:rPr lang="ru-RU" dirty="0" smtClean="0"/>
              <a:t>в земле сырой!</a:t>
            </a:r>
            <a:endParaRPr lang="ru-RU" dirty="0"/>
          </a:p>
        </p:txBody>
      </p:sp>
      <p:pic>
        <p:nvPicPr>
          <p:cNvPr id="3" name="Рисунок 2" descr="рев0015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857884" y="1643050"/>
            <a:ext cx="2714644" cy="4000528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786446" y="571480"/>
            <a:ext cx="2571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/>
              <a:t>Одно из первых парижских изданий «Марсельезы»</a:t>
            </a:r>
            <a:endParaRPr lang="ru-RU" sz="1600" i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285728"/>
            <a:ext cx="807249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Мотив и слова песни полюбились и запомнились парижанам сразу. </a:t>
            </a:r>
          </a:p>
          <a:p>
            <a:pPr algn="ctr"/>
            <a:r>
              <a:rPr lang="ru-RU" dirty="0" smtClean="0"/>
              <a:t>А 10 августа при штурме дворца Тюильри произошло боевое крещение песни. Именно она воодушевляла и </a:t>
            </a:r>
            <a:r>
              <a:rPr lang="ru-RU" dirty="0" err="1" smtClean="0"/>
              <a:t>и</a:t>
            </a:r>
            <a:r>
              <a:rPr lang="ru-RU" dirty="0" smtClean="0"/>
              <a:t> организовывала революционные войска. Но судьба песни была далеко не простой: ее пытались предать забвению, с ней боролись реакционеры всех стран.  И лишь в героические дни Парижской Коммуны (1871г.), когда рабочие взяли власть в столице, «Марсельеза» была возрождена. В 1879 году песня была объявлена официальным гимном Франции.</a:t>
            </a:r>
            <a:endParaRPr lang="ru-RU" dirty="0"/>
          </a:p>
        </p:txBody>
      </p:sp>
      <p:pic>
        <p:nvPicPr>
          <p:cNvPr id="3" name="Рисунок 2" descr="рев0018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684443" y="2928934"/>
            <a:ext cx="3887557" cy="2786082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рев0016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214942" y="2714620"/>
            <a:ext cx="1785950" cy="3942721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7143768" y="5572140"/>
            <a:ext cx="1714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/>
              <a:t>Памятник </a:t>
            </a:r>
            <a:r>
              <a:rPr lang="ru-RU" sz="1600" i="1" dirty="0" err="1" smtClean="0"/>
              <a:t>Руже</a:t>
            </a:r>
            <a:r>
              <a:rPr lang="ru-RU" sz="1600" i="1" dirty="0" smtClean="0"/>
              <a:t> де Лилю в </a:t>
            </a:r>
            <a:r>
              <a:rPr lang="ru-RU" sz="1600" i="1" dirty="0" err="1" smtClean="0"/>
              <a:t>Шуази-ле-Руа</a:t>
            </a:r>
            <a:endParaRPr lang="ru-RU" sz="16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1214414" y="5857892"/>
            <a:ext cx="36433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/>
              <a:t>«Марсельеза», скульптура на Триумфальной арке в Париже</a:t>
            </a:r>
            <a:endParaRPr lang="ru-RU" sz="1600" i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рев0017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00034" y="363660"/>
            <a:ext cx="2571768" cy="4208348"/>
          </a:xfrm>
          <a:prstGeom prst="rect">
            <a:avLst/>
          </a:prstGeom>
          <a:ln w="28575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786182" y="428604"/>
            <a:ext cx="478634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Россию «Марсельеза» пришла в конце Х</a:t>
            </a:r>
            <a:r>
              <a:rPr lang="en-US" dirty="0" smtClean="0"/>
              <a:t>VIII</a:t>
            </a:r>
            <a:r>
              <a:rPr lang="ru-RU" dirty="0" smtClean="0"/>
              <a:t> века: впервые ее спели как новую французскую песню, не придавая ей революционного значения. В 1875 году революционер, участник </a:t>
            </a:r>
            <a:r>
              <a:rPr lang="ru-RU" dirty="0"/>
              <a:t>П</a:t>
            </a:r>
            <a:r>
              <a:rPr lang="ru-RU" dirty="0" smtClean="0"/>
              <a:t>арижской Коммуны, Петр </a:t>
            </a:r>
            <a:r>
              <a:rPr lang="ru-RU" dirty="0" err="1" smtClean="0"/>
              <a:t>Лаврович</a:t>
            </a:r>
            <a:r>
              <a:rPr lang="ru-RU" dirty="0" smtClean="0"/>
              <a:t> Лавров написал русский текст, создал свободный русский вариант – «</a:t>
            </a:r>
            <a:r>
              <a:rPr lang="ru-RU" dirty="0"/>
              <a:t>Р</a:t>
            </a:r>
            <a:r>
              <a:rPr lang="ru-RU" dirty="0" smtClean="0"/>
              <a:t>абочую Марсельезу». Мелодия песни Лаврова упростилась, приобрела более энергичный характер. Песня создавалась для нелегальных кружков, собраний, </a:t>
            </a:r>
            <a:r>
              <a:rPr lang="ru-RU" dirty="0"/>
              <a:t>д</a:t>
            </a:r>
            <a:r>
              <a:rPr lang="ru-RU" dirty="0" smtClean="0"/>
              <a:t>емонстраций. За год до Октябрьской революции с пением «Марсельезы» выступил Федор Шаляпин на официальном собрании – она прозвучала каким-то пророческим предвестием. Во время Октябрьской революции 1917 года «Рабочую Марсельезу» пели отряды красногвардейцев.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42910" y="5000636"/>
            <a:ext cx="2571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/>
              <a:t>Пётр Лавров, автор слов «Рабочей Марсельезы»</a:t>
            </a:r>
            <a:endParaRPr lang="ru-RU" sz="1600" i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ев0017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785786" y="428604"/>
            <a:ext cx="2786082" cy="3929090"/>
          </a:xfrm>
          <a:prstGeom prst="rect">
            <a:avLst/>
          </a:prstGeom>
          <a:ln>
            <a:solidFill>
              <a:srgbClr val="99003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рев0023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143372" y="785794"/>
            <a:ext cx="4536198" cy="5072098"/>
          </a:xfrm>
          <a:prstGeom prst="rect">
            <a:avLst/>
          </a:prstGeom>
          <a:ln>
            <a:solidFill>
              <a:srgbClr val="99003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642910" y="4714884"/>
            <a:ext cx="32861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/>
              <a:t>Сборник «Песни революции», издание ленинской «Искры», где была опубликована «Марсельеза» (Женева, 1902г.)</a:t>
            </a:r>
            <a:endParaRPr lang="ru-RU" sz="1600" i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ев0020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929322" y="785794"/>
            <a:ext cx="3000396" cy="4929222"/>
          </a:xfrm>
          <a:prstGeom prst="rect">
            <a:avLst/>
          </a:prstGeom>
          <a:ln>
            <a:solidFill>
              <a:srgbClr val="99003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рев0003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786314" y="357166"/>
            <a:ext cx="1857388" cy="2532802"/>
          </a:xfrm>
          <a:prstGeom prst="rect">
            <a:avLst/>
          </a:prstGeom>
          <a:ln>
            <a:solidFill>
              <a:srgbClr val="99003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642910" y="571480"/>
            <a:ext cx="3857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429256" y="6072206"/>
            <a:ext cx="34290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err="1" smtClean="0"/>
              <a:t>Эжен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Потье</a:t>
            </a:r>
            <a:r>
              <a:rPr lang="ru-RU" sz="1600" i="1" dirty="0" smtClean="0"/>
              <a:t>. Первая страница «Интернационала»</a:t>
            </a:r>
            <a:endParaRPr lang="ru-RU" sz="1600" i="1" dirty="0"/>
          </a:p>
        </p:txBody>
      </p:sp>
      <p:sp>
        <p:nvSpPr>
          <p:cNvPr id="7" name="TextBox 6"/>
          <p:cNvSpPr txBox="1"/>
          <p:nvPr/>
        </p:nvSpPr>
        <p:spPr>
          <a:xfrm>
            <a:off x="357158" y="500042"/>
            <a:ext cx="407196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Биография «Интернационала» скромна. Авторы – поэт и композитор – простые рабочие люди Франции, но именно им выпало счастье раскрыть в словах и музыке те высокие мысли и чувства, что столько лет были близки людям всей земли. </a:t>
            </a:r>
          </a:p>
          <a:p>
            <a:pPr algn="ctr"/>
            <a:r>
              <a:rPr lang="ru-RU" dirty="0" smtClean="0"/>
              <a:t>Вначале появились слова. Автор – </a:t>
            </a:r>
            <a:r>
              <a:rPr lang="ru-RU" dirty="0" err="1" smtClean="0"/>
              <a:t>Эжен</a:t>
            </a:r>
            <a:r>
              <a:rPr lang="ru-RU" dirty="0" smtClean="0"/>
              <a:t> </a:t>
            </a:r>
            <a:r>
              <a:rPr lang="ru-RU" dirty="0" err="1" smtClean="0"/>
              <a:t>Потье</a:t>
            </a:r>
            <a:r>
              <a:rPr lang="ru-RU" dirty="0" smtClean="0"/>
              <a:t> – еще в ранних стихах провозгласил свое жизненное кредо – свободу простому народу, смерть тирании! Свою главную, бессмертную песню </a:t>
            </a:r>
            <a:r>
              <a:rPr lang="ru-RU" dirty="0" err="1" smtClean="0"/>
              <a:t>Э.Потье</a:t>
            </a:r>
            <a:r>
              <a:rPr lang="ru-RU" dirty="0" smtClean="0"/>
              <a:t> написал  в июле 1871 года, после разгрома Парижской Коммуны. И хотя песня написана в трагические дни, она оптимистична, наполнена верой в обязательную победу рабочего класса.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ев0005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71472" y="428604"/>
            <a:ext cx="2903609" cy="4000528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714348" y="4714884"/>
            <a:ext cx="27860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/>
              <a:t>Могила </a:t>
            </a:r>
            <a:r>
              <a:rPr lang="ru-RU" sz="1600" i="1" dirty="0" err="1" smtClean="0"/>
              <a:t>Эжена</a:t>
            </a:r>
            <a:r>
              <a:rPr lang="ru-RU" sz="1600" i="1" dirty="0" smtClean="0"/>
              <a:t> </a:t>
            </a:r>
            <a:r>
              <a:rPr lang="ru-RU" sz="1600" i="1" dirty="0" err="1" smtClean="0"/>
              <a:t>Потье</a:t>
            </a:r>
            <a:r>
              <a:rPr lang="ru-RU" sz="1600" i="1" dirty="0" smtClean="0"/>
              <a:t> </a:t>
            </a:r>
          </a:p>
          <a:p>
            <a:pPr algn="ctr"/>
            <a:r>
              <a:rPr lang="ru-RU" sz="1600" i="1" dirty="0" smtClean="0"/>
              <a:t>на кладбище Пер-Лашез </a:t>
            </a:r>
          </a:p>
          <a:p>
            <a:pPr algn="ctr"/>
            <a:r>
              <a:rPr lang="ru-RU" sz="1600" i="1" dirty="0" smtClean="0"/>
              <a:t>в Париже</a:t>
            </a:r>
            <a:endParaRPr lang="ru-RU" sz="16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4071934" y="785794"/>
            <a:ext cx="442915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Стихи были опубликованы в разных сборниках, один из них как-то попался на глаза Пьеру </a:t>
            </a:r>
            <a:r>
              <a:rPr lang="ru-RU" dirty="0" err="1" smtClean="0"/>
              <a:t>Дегейтеру</a:t>
            </a:r>
            <a:r>
              <a:rPr lang="ru-RU" dirty="0" smtClean="0"/>
              <a:t>, который, трудясь токарем, одновременно руководил хором певческого общества рабочей партии Лилля. Именно этот хор впервые исполнил «Интернационал», мелодию которого </a:t>
            </a:r>
            <a:r>
              <a:rPr lang="ru-RU" dirty="0" err="1" smtClean="0"/>
              <a:t>Дегейтер</a:t>
            </a:r>
            <a:r>
              <a:rPr lang="ru-RU" dirty="0" smtClean="0"/>
              <a:t> сочинил за три дня. С молниеносной быстротой песня распространилась сначала во Франции, потом по всему миру. Песня стала гимном мирового пролетариата. 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ев0022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00034" y="428604"/>
            <a:ext cx="2221968" cy="2928958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428596" y="3500438"/>
            <a:ext cx="22145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err="1" smtClean="0"/>
              <a:t>А.Я.Коц</a:t>
            </a:r>
            <a:r>
              <a:rPr lang="ru-RU" sz="1600" i="1" dirty="0" smtClean="0"/>
              <a:t>, автор русского текста «Интернационала»</a:t>
            </a:r>
            <a:endParaRPr lang="ru-RU" sz="1600" i="1" dirty="0"/>
          </a:p>
        </p:txBody>
      </p:sp>
      <p:pic>
        <p:nvPicPr>
          <p:cNvPr id="4" name="Рисунок 3" descr="internacional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0496" y="285728"/>
            <a:ext cx="3605215" cy="3643337"/>
          </a:xfrm>
          <a:prstGeom prst="rect">
            <a:avLst/>
          </a:prstGeom>
          <a:ln>
            <a:solidFill>
              <a:srgbClr val="99003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71472" y="4500570"/>
            <a:ext cx="764386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1899 году молодой поэт-эмигрант Аркадий </a:t>
            </a:r>
            <a:r>
              <a:rPr lang="ru-RU" dirty="0" err="1" smtClean="0"/>
              <a:t>Коц</a:t>
            </a:r>
            <a:r>
              <a:rPr lang="ru-RU" dirty="0" smtClean="0"/>
              <a:t> присутствовал на Конгрессе французских социалистических организаций. Пение гимна </a:t>
            </a:r>
            <a:r>
              <a:rPr lang="ru-RU" dirty="0" err="1" smtClean="0"/>
              <a:t>Потье</a:t>
            </a:r>
            <a:r>
              <a:rPr lang="ru-RU" dirty="0" smtClean="0"/>
              <a:t> – </a:t>
            </a:r>
            <a:r>
              <a:rPr lang="ru-RU" dirty="0" err="1" smtClean="0"/>
              <a:t>Дегейтера</a:t>
            </a:r>
            <a:r>
              <a:rPr lang="ru-RU" dirty="0" smtClean="0"/>
              <a:t> потрясло его. </a:t>
            </a:r>
            <a:r>
              <a:rPr lang="ru-RU" dirty="0" err="1" smtClean="0"/>
              <a:t>Коц</a:t>
            </a:r>
            <a:r>
              <a:rPr lang="ru-RU" dirty="0" smtClean="0"/>
              <a:t> решил, что такая песня может послужить русскому революционному движению и написал перевод текста «Интернационала». Русский перевод придал романтическим словам </a:t>
            </a:r>
            <a:r>
              <a:rPr lang="ru-RU" dirty="0" err="1" smtClean="0"/>
              <a:t>Потье</a:t>
            </a:r>
            <a:r>
              <a:rPr lang="ru-RU" dirty="0" smtClean="0"/>
              <a:t> лозунговую четкость, ясность, лаконизм призывов к борьбе со старым миром.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рев0021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714348" y="357166"/>
            <a:ext cx="2857520" cy="4429156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28596" y="5429264"/>
            <a:ext cx="37147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/>
              <a:t>Журнал «Жизнь», в котором впервые был опубликован «Интернационал» на русском языке</a:t>
            </a:r>
            <a:endParaRPr lang="ru-RU" sz="1600" i="1" dirty="0"/>
          </a:p>
        </p:txBody>
      </p:sp>
      <p:sp>
        <p:nvSpPr>
          <p:cNvPr id="5" name="TextBox 4"/>
          <p:cNvSpPr txBox="1"/>
          <p:nvPr/>
        </p:nvSpPr>
        <p:spPr>
          <a:xfrm>
            <a:off x="4429124" y="500042"/>
            <a:ext cx="4071966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Широкое распространение гимна пришлось на годы первой русской революции 1905 года: «Интернационал» поют на митингах, в 1905-1906 годах им обычно заканчиваются съезды РСДРП. В апреле-мае 1917 года его поют рабочие Петрограда на митингах, где часто выступает В.И.Ленин. Гимн объединял, рождал небывалое чувство воодушевления, звал на борьбу с угнетателями. В молодом Советском государстве «Интернационал» становится песнью-гимном, который поют на собраниях, торжествах, парадах, а затем он утверждается как первый Государственный гимн Страны Советов.</a:t>
            </a:r>
            <a:endParaRPr lang="ru-RU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ев0004.BMP"/>
          <p:cNvPicPr>
            <a:picLocks noChangeAspect="1"/>
          </p:cNvPicPr>
          <p:nvPr/>
        </p:nvPicPr>
        <p:blipFill>
          <a:blip r:embed="rId2" cstate="email"/>
          <a:srcRect l="-122"/>
          <a:stretch>
            <a:fillRect/>
          </a:stretch>
        </p:blipFill>
        <p:spPr>
          <a:xfrm rot="21195191">
            <a:off x="1693089" y="372664"/>
            <a:ext cx="2044452" cy="3202987"/>
          </a:xfrm>
          <a:prstGeom prst="rect">
            <a:avLst/>
          </a:prstGeom>
          <a:ln>
            <a:solidFill>
              <a:srgbClr val="99003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рев0004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 rot="330761">
            <a:off x="5411958" y="373530"/>
            <a:ext cx="2043762" cy="3216390"/>
          </a:xfrm>
          <a:prstGeom prst="rect">
            <a:avLst/>
          </a:prstGeom>
          <a:ln>
            <a:solidFill>
              <a:srgbClr val="99003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14282" y="3929066"/>
            <a:ext cx="842968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Одной из любимейших песен русских революционеров была «Варшавянка» (1883г.), пришедшая к нам из Польши. В октябре 1895 года пятьдесят семь революционеров «Союза борьбы за освобождение рабочего класса», в числе которых были В.И.Ленин, Г.М.Кржижановский,  были арестованы и через полтора года отправлены в ссылку. Вначале их переместили в Бутырскую пересылочную тюрьму в Москве, где  они оказались в общей камере. Здесь Г.Кржижановский впервые услышал «Варшавянку» от польских товарищей, ему понравилась мелодия, но не всё понравилось в польском тексте, и он написал новые стихи.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ев0008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85720" y="285728"/>
            <a:ext cx="2534307" cy="3429000"/>
          </a:xfrm>
          <a:prstGeom prst="rect">
            <a:avLst/>
          </a:prstGeom>
          <a:ln>
            <a:solidFill>
              <a:srgbClr val="C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072066" y="500042"/>
            <a:ext cx="357190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Ко дню отъезда партии ссыльных был готов новый текст. Все заключенные выучили песню. Когда она мощно и гулко зазвучала в застенках </a:t>
            </a:r>
            <a:r>
              <a:rPr lang="ru-RU" dirty="0" err="1" smtClean="0"/>
              <a:t>Бутырки</a:t>
            </a:r>
            <a:r>
              <a:rPr lang="ru-RU" dirty="0" smtClean="0"/>
              <a:t>, ее услышали все заключенные. Песня звала за собой, вселяла новые силы и веру в победу. Так «Варшавянка» впервые прозвучала на русском языке.</a:t>
            </a:r>
          </a:p>
          <a:p>
            <a:pPr algn="ctr"/>
            <a:r>
              <a:rPr lang="ru-RU" dirty="0" smtClean="0"/>
              <a:t>Мелодия русской песни немного отличается от польского варианта. В ней подчеркнуты мужественность и суровость. «Варшавянка» стала песней  того поколения людей, которые посвятили свою жизнь революции.</a:t>
            </a:r>
            <a:endParaRPr lang="ru-RU" dirty="0"/>
          </a:p>
        </p:txBody>
      </p:sp>
      <p:pic>
        <p:nvPicPr>
          <p:cNvPr id="7" name="Рисунок 6" descr="рев0024.BMP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285852" y="2000240"/>
            <a:ext cx="3566508" cy="4360182"/>
          </a:xfrm>
          <a:prstGeom prst="rect">
            <a:avLst/>
          </a:prstGeom>
          <a:ln>
            <a:solidFill>
              <a:srgbClr val="C0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рев0001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6429388" y="285728"/>
            <a:ext cx="2428892" cy="3521893"/>
          </a:xfrm>
          <a:prstGeom prst="rect">
            <a:avLst/>
          </a:prstGeom>
          <a:ln>
            <a:solidFill>
              <a:srgbClr val="99003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 descr="рев0001.BMP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5715008" y="1285860"/>
            <a:ext cx="2428892" cy="4062874"/>
          </a:xfrm>
          <a:prstGeom prst="rect">
            <a:avLst/>
          </a:prstGeom>
          <a:ln>
            <a:solidFill>
              <a:srgbClr val="99003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 descr="рев0006.BMP"/>
          <p:cNvPicPr>
            <a:picLocks noChangeAspect="1"/>
          </p:cNvPicPr>
          <p:nvPr/>
        </p:nvPicPr>
        <p:blipFill>
          <a:blip r:embed="rId4" cstate="email"/>
          <a:stretch>
            <a:fillRect/>
          </a:stretch>
        </p:blipFill>
        <p:spPr>
          <a:xfrm>
            <a:off x="571472" y="357166"/>
            <a:ext cx="2423322" cy="3571876"/>
          </a:xfrm>
          <a:prstGeom prst="rect">
            <a:avLst/>
          </a:prstGeom>
          <a:ln>
            <a:solidFill>
              <a:srgbClr val="99003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рев0007.BMP"/>
          <p:cNvPicPr>
            <a:picLocks noChangeAspect="1"/>
          </p:cNvPicPr>
          <p:nvPr/>
        </p:nvPicPr>
        <p:blipFill>
          <a:blip r:embed="rId5" cstate="email"/>
          <a:stretch>
            <a:fillRect/>
          </a:stretch>
        </p:blipFill>
        <p:spPr>
          <a:xfrm>
            <a:off x="1214414" y="2214554"/>
            <a:ext cx="2392501" cy="3429000"/>
          </a:xfrm>
          <a:prstGeom prst="rect">
            <a:avLst/>
          </a:prstGeom>
          <a:ln>
            <a:solidFill>
              <a:srgbClr val="99003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ев0027.BMP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928794" y="3071810"/>
            <a:ext cx="5166498" cy="3214710"/>
          </a:xfrm>
          <a:prstGeom prst="rect">
            <a:avLst/>
          </a:prstGeom>
          <a:ln>
            <a:solidFill>
              <a:srgbClr val="990033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28596" y="428604"/>
            <a:ext cx="771530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В конце Х</a:t>
            </a:r>
            <a:r>
              <a:rPr lang="en-US" dirty="0" smtClean="0"/>
              <a:t>I</a:t>
            </a:r>
            <a:r>
              <a:rPr lang="ru-RU" dirty="0" smtClean="0"/>
              <a:t>Х века по всей стране росло пролетарское движение. В 1898 году борющиеся с самодержавием узнали новую, истинно революционную песню «Смело, товарищи, в ногу». Она, как и многие другие песни, родилась в застенках тюрьмы. Автор – Л. П. </a:t>
            </a:r>
            <a:r>
              <a:rPr lang="ru-RU" dirty="0" err="1" smtClean="0"/>
              <a:t>Радин</a:t>
            </a:r>
            <a:r>
              <a:rPr lang="ru-RU" dirty="0" smtClean="0"/>
              <a:t> – поэт, ученый, профессиональный революционер.  Рано уйдя из жизни, он оставил своим соратникам свою боевую песню, выразив в ней веру в победу над царизмом.</a:t>
            </a: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5215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85720" y="357166"/>
            <a:ext cx="5947522" cy="3088857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357950" y="785794"/>
            <a:ext cx="2428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 smtClean="0"/>
              <a:t>Поднимающий знамя. Фрагмент триптиха </a:t>
            </a:r>
            <a:r>
              <a:rPr lang="ru-RU" sz="1600" i="1" dirty="0" err="1" smtClean="0"/>
              <a:t>Г.Коржева</a:t>
            </a:r>
            <a:endParaRPr lang="ru-RU" sz="1600" i="1" dirty="0"/>
          </a:p>
        </p:txBody>
      </p:sp>
      <p:sp>
        <p:nvSpPr>
          <p:cNvPr id="4" name="TextBox 3"/>
          <p:cNvSpPr txBox="1"/>
          <p:nvPr/>
        </p:nvSpPr>
        <p:spPr>
          <a:xfrm>
            <a:off x="142844" y="3571876"/>
            <a:ext cx="257176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/>
              <a:t>Смело, товарищи, в ногу!</a:t>
            </a:r>
          </a:p>
          <a:p>
            <a:r>
              <a:rPr lang="ru-RU" sz="1400" i="1" dirty="0" smtClean="0"/>
              <a:t>Духом окрепнем в борьбе.</a:t>
            </a:r>
          </a:p>
          <a:p>
            <a:r>
              <a:rPr lang="ru-RU" sz="1400" i="1" dirty="0" smtClean="0"/>
              <a:t>В царство свободы дорогу</a:t>
            </a:r>
          </a:p>
          <a:p>
            <a:r>
              <a:rPr lang="ru-RU" sz="1400" i="1" dirty="0" smtClean="0"/>
              <a:t>Грудью проложим себе.</a:t>
            </a:r>
          </a:p>
          <a:p>
            <a:endParaRPr lang="ru-RU" sz="1400" i="1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4500562" y="4857760"/>
            <a:ext cx="285752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/>
              <a:t>Долго в цепях нас держали,</a:t>
            </a:r>
          </a:p>
          <a:p>
            <a:r>
              <a:rPr lang="ru-RU" sz="1400" i="1" dirty="0" smtClean="0"/>
              <a:t>Долго нас голод томил,</a:t>
            </a:r>
          </a:p>
          <a:p>
            <a:r>
              <a:rPr lang="ru-RU" sz="1400" i="1" dirty="0" smtClean="0"/>
              <a:t>Черные дни миновали,</a:t>
            </a:r>
          </a:p>
          <a:p>
            <a:r>
              <a:rPr lang="ru-RU" sz="1400" i="1" dirty="0" smtClean="0"/>
              <a:t>Час искупленья пробил.</a:t>
            </a:r>
          </a:p>
          <a:p>
            <a:endParaRPr lang="ru-RU" sz="1400" i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2500298" y="4071942"/>
            <a:ext cx="257176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/>
              <a:t>Вышли мы все из народа, </a:t>
            </a:r>
          </a:p>
          <a:p>
            <a:r>
              <a:rPr lang="ru-RU" sz="1400" i="1" dirty="0" smtClean="0"/>
              <a:t>Дети семьи трудовой.</a:t>
            </a:r>
          </a:p>
          <a:p>
            <a:r>
              <a:rPr lang="ru-RU" sz="1400" i="1" dirty="0" smtClean="0"/>
              <a:t>Братский союз и свобода –</a:t>
            </a:r>
          </a:p>
          <a:p>
            <a:r>
              <a:rPr lang="ru-RU" sz="1400" i="1" dirty="0" smtClean="0"/>
              <a:t>Вот наш девиз боевой!</a:t>
            </a:r>
          </a:p>
          <a:p>
            <a:endParaRPr lang="ru-RU" sz="1400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715124" y="5429264"/>
            <a:ext cx="242887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smtClean="0"/>
              <a:t>Свергнем могучей рукою</a:t>
            </a:r>
          </a:p>
          <a:p>
            <a:r>
              <a:rPr lang="ru-RU" sz="1400" i="1" dirty="0" smtClean="0"/>
              <a:t>Гнёт роковой навсегда</a:t>
            </a:r>
          </a:p>
          <a:p>
            <a:r>
              <a:rPr lang="ru-RU" sz="1400" i="1" dirty="0" smtClean="0"/>
              <a:t>И водрузим над землею</a:t>
            </a:r>
          </a:p>
          <a:p>
            <a:r>
              <a:rPr lang="ru-RU" sz="1400" i="1" dirty="0" smtClean="0"/>
              <a:t>Красное знамя труда!</a:t>
            </a:r>
            <a:endParaRPr lang="ru-RU" sz="1400" i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рев0014.BMP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57158" y="357166"/>
            <a:ext cx="2782032" cy="3934108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571868" y="500042"/>
            <a:ext cx="5286412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Революционная песня — народная песня, преимущественно хоровая, выражающая идеи борьбы трудящихся масс за освобождение от классового и национального гнёта. С выдвижением пролетариата на авансцену международного освободительного движения во Франции, Германии, России и других странах сформировалась революционная песня нового типа, интернациональная по содержанию, запечатлевшая «железное мужество» (М. Горький) и нерушимую волю к социальному переустройству мира, эмоциональную атмосферу митингов и манифестаций, стачек и баррикадных боёв. Поэтические тексты пролетарских революционных песен характеризует чёткое воплощение политических призывов к борьбе за социализм. Их музыку отличают упругость ритмики, чеканная </a:t>
            </a:r>
            <a:r>
              <a:rPr lang="ru-RU" dirty="0" err="1" smtClean="0"/>
              <a:t>маршевость</a:t>
            </a:r>
            <a:r>
              <a:rPr lang="ru-RU" dirty="0" smtClean="0"/>
              <a:t> в сочетании с плакатной ясностью мелодического рисунка, решительностью ораторских интонаций. </a:t>
            </a: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500042"/>
            <a:ext cx="871543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СПИСОК ИСПОЛЬЗОВАННОЙ ЛИТЕРАТУРЫ</a:t>
            </a:r>
          </a:p>
          <a:p>
            <a:endParaRPr lang="ru-RU" dirty="0" smtClean="0"/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Бирюков, Ю. Песни, рожденные революцией [Текст] /Ю. Бирюков // Музыка в школе. – 1987. - № 3. – С. 46-58.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Попова, Т.В.  О песнях наших дней [Текст] / Т. В. Попова. – М. : Музыка, 1969. – 490 с.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Рассказы о песнях [Текст] / сост. О. </a:t>
            </a:r>
            <a:r>
              <a:rPr lang="ru-RU" dirty="0" err="1" smtClean="0"/>
              <a:t>Очаковская</a:t>
            </a:r>
            <a:r>
              <a:rPr lang="ru-RU" dirty="0" smtClean="0"/>
              <a:t>. – М. : Музыка, 1985. – 95 с.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Славим победу Октября  [Текст] : избран. рус. советские песни в трех выпусках, выпуск первый 1918-1940 / ред. О. Агафонов. –  М. : Музыка, 1987. – 302 с.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Соболева, Г. Россия в песне [Текст] : Музыкальные страницы / Г. Соболева. М. : Музыка, 1976. – 207 с.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err="1" smtClean="0"/>
              <a:t>Сохор</a:t>
            </a:r>
            <a:r>
              <a:rPr lang="ru-RU" dirty="0" smtClean="0"/>
              <a:t>, А. Путь советской песни [Текст] / А. </a:t>
            </a:r>
            <a:r>
              <a:rPr lang="ru-RU" dirty="0" err="1" smtClean="0"/>
              <a:t>Сохор</a:t>
            </a:r>
            <a:r>
              <a:rPr lang="ru-RU" dirty="0" smtClean="0"/>
              <a:t>. – М. : Советский композитор, 1968. – 108 с.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err="1" smtClean="0"/>
              <a:t>Хентова</a:t>
            </a:r>
            <a:r>
              <a:rPr lang="ru-RU" dirty="0" smtClean="0"/>
              <a:t>, С. Мелодии великого времени [Текст] / С. </a:t>
            </a:r>
            <a:r>
              <a:rPr lang="ru-RU" dirty="0" err="1" smtClean="0"/>
              <a:t>Хентова</a:t>
            </a:r>
            <a:r>
              <a:rPr lang="ru-RU" dirty="0" smtClean="0"/>
              <a:t>. – М. : Музыка, 1978. – 48 с.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Этапы большого пути [Ноты] : песни для голоса в </a:t>
            </a:r>
            <a:r>
              <a:rPr lang="ru-RU" dirty="0" err="1" smtClean="0"/>
              <a:t>сопр</a:t>
            </a:r>
            <a:r>
              <a:rPr lang="ru-RU" dirty="0" smtClean="0"/>
              <a:t>. фортепиано / сост. А. Тищенко. – М. – Советский композитор, 1977. – 288 с.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 smtClean="0"/>
              <a:t>Этих дней не смолкнет слава [Ноты] / сост. А. Тищенко. – М. – Музыка, 1974. – 194 с.</a:t>
            </a:r>
          </a:p>
          <a:p>
            <a:pPr marL="342900" indent="-342900">
              <a:buFont typeface="+mj-lt"/>
              <a:buAutoNum type="arabicPeriod"/>
            </a:pPr>
            <a:endParaRPr lang="ru-RU" dirty="0" smtClean="0"/>
          </a:p>
          <a:p>
            <a:pPr marL="342900" indent="-34290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</TotalTime>
  <Words>1487</Words>
  <Application>Microsoft Office PowerPoint</Application>
  <PresentationFormat>Экран (4:3)</PresentationFormat>
  <Paragraphs>66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65</cp:revision>
  <dcterms:created xsi:type="dcterms:W3CDTF">2017-05-04T04:57:01Z</dcterms:created>
  <dcterms:modified xsi:type="dcterms:W3CDTF">2017-05-12T06:00:04Z</dcterms:modified>
</cp:coreProperties>
</file>