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81" r:id="rId6"/>
    <p:sldId id="272" r:id="rId7"/>
    <p:sldId id="280" r:id="rId8"/>
    <p:sldId id="273" r:id="rId9"/>
    <p:sldId id="269" r:id="rId10"/>
    <p:sldId id="276" r:id="rId11"/>
    <p:sldId id="266" r:id="rId12"/>
    <p:sldId id="270" r:id="rId13"/>
    <p:sldId id="274" r:id="rId14"/>
    <p:sldId id="275" r:id="rId15"/>
    <p:sldId id="277" r:id="rId16"/>
    <p:sldId id="279" r:id="rId17"/>
    <p:sldId id="278" r:id="rId18"/>
    <p:sldId id="260" r:id="rId19"/>
    <p:sldId id="263" r:id="rId20"/>
    <p:sldId id="271" r:id="rId21"/>
    <p:sldId id="259" r:id="rId22"/>
    <p:sldId id="262" r:id="rId23"/>
    <p:sldId id="26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100"/>
    <a:srgbClr val="822B00"/>
    <a:srgbClr val="602000"/>
    <a:srgbClr val="7025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69" autoAdjust="0"/>
    <p:restoredTop sz="93936" autoAdjust="0"/>
  </p:normalViewPr>
  <p:slideViewPr>
    <p:cSldViewPr>
      <p:cViewPr>
        <p:scale>
          <a:sx n="73" d="100"/>
          <a:sy n="73" d="100"/>
        </p:scale>
        <p:origin x="-5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73C8-2DEE-4180-B674-B37B17B3DFE0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FDFA-E132-4452-AB50-12F2B0F82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BA03-0495-4BAF-9846-4114606773CB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76EB-6669-4D81-BBBA-2F630A5BF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37EC-4347-4947-AC9B-D0BAB8D70FD7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0EC9-7BB8-4EA6-AEDC-0F95B870E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4277-BA8D-4995-96E6-B9BB9AE3828B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061F-4AFF-413A-AA76-52A208469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2FCA-92A2-4137-AACD-407655D686C6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CAE-7612-41A2-A566-07CB973A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B0A5-4264-4497-9069-D30B47513D70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2612-E67B-4B5A-9DA4-81D837E2C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DEB4-76C4-4F8D-A6A6-EA7194D14D83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F194-03E1-4ED3-B968-F712BF50F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63A5-B455-4827-9D32-6005D9DEBACC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D543-90BD-451C-A930-68792800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2CBA-925E-461E-8D6E-831F3DB5474D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9F35-F8DA-459A-8E68-BE14498B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C55A-5161-46B3-99EC-8585BDA07C99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8A9A-7AD3-4B0F-A067-336F8B05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CBEC-EDAB-4C27-BA19-9CC4A236E0BC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423E-CFCC-490A-9A6A-8E1D8BC42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BA5EFC-9DD9-4E13-9390-A449B0F03DD4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884892-B2CB-433F-B7EE-8BB83DEBB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davinci_draw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8" descr="davinci_drawing"/>
          <p:cNvPicPr>
            <a:picLocks noChangeAspect="1" noChangeArrowheads="1"/>
          </p:cNvPicPr>
          <p:nvPr/>
        </p:nvPicPr>
        <p:blipFill>
          <a:blip r:embed="rId3" cstate="email">
            <a:lum bright="48000" contrast="-60000"/>
          </a:blip>
          <a:srcRect/>
          <a:stretch>
            <a:fillRect/>
          </a:stretch>
        </p:blipFill>
        <p:spPr bwMode="auto">
          <a:xfrm>
            <a:off x="4500563" y="-12700"/>
            <a:ext cx="46434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4787900" y="765175"/>
            <a:ext cx="3887788" cy="28352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02000"/>
                </a:solidFill>
              </a:rPr>
              <a:t>Такой далекий и такой современный</a:t>
            </a:r>
            <a:endParaRPr lang="ru-RU" sz="4000" dirty="0" smtClean="0">
              <a:solidFill>
                <a:srgbClr val="602000"/>
              </a:solidFill>
            </a:endParaRPr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363" y="4005263"/>
            <a:ext cx="3671887" cy="172878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702500"/>
                </a:solidFill>
              </a:rPr>
              <a:t>ИИЦ – Научная библиотека представляет виртуальную выставку к 565-летию со дня рождения Леонардо да Винчи</a:t>
            </a:r>
            <a:r>
              <a:rPr lang="ru-RU" sz="2000" dirty="0" smtClean="0">
                <a:solidFill>
                  <a:srgbClr val="7025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одержимое 2"/>
          <p:cNvSpPr>
            <a:spLocks/>
          </p:cNvSpPr>
          <p:nvPr/>
        </p:nvSpPr>
        <p:spPr bwMode="auto">
          <a:xfrm>
            <a:off x="468313" y="333375"/>
            <a:ext cx="8424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602000"/>
                </a:solidFill>
                <a:latin typeface="Book Antiqua" pitchFamily="18" charset="0"/>
              </a:rPr>
              <a:t>Его мадонны – прелестные юные женщины, лица которых освещены любовью и любованием своим младенцем. Все они прекрасны естественной женственностью, земной красотой</a:t>
            </a:r>
            <a:r>
              <a:rPr lang="ru-RU" sz="2000" b="1" dirty="0">
                <a:latin typeface="Book Antiqua" pitchFamily="18" charset="0"/>
              </a:rPr>
              <a:t>.</a:t>
            </a:r>
          </a:p>
        </p:txBody>
      </p:sp>
      <p:pic>
        <p:nvPicPr>
          <p:cNvPr id="20485" name="Picture 6" descr="ростр00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557338"/>
            <a:ext cx="33083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8" descr="ростр00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9388" y="1557338"/>
            <a:ext cx="2776537" cy="4392612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692275" y="609282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602000"/>
                </a:solidFill>
                <a:latin typeface="Arial" pitchFamily="34" charset="0"/>
                <a:cs typeface="Arial" pitchFamily="34" charset="0"/>
              </a:rPr>
              <a:t>«Мадонна </a:t>
            </a:r>
            <a:r>
              <a:rPr lang="ru-RU" b="1" i="1" dirty="0" err="1">
                <a:solidFill>
                  <a:srgbClr val="602000"/>
                </a:solidFill>
                <a:latin typeface="Arial" pitchFamily="34" charset="0"/>
                <a:cs typeface="Arial" pitchFamily="34" charset="0"/>
              </a:rPr>
              <a:t>дель</a:t>
            </a:r>
            <a:r>
              <a:rPr lang="ru-RU" b="1" i="1" dirty="0">
                <a:solidFill>
                  <a:srgbClr val="602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602000"/>
                </a:solidFill>
                <a:latin typeface="Arial" pitchFamily="34" charset="0"/>
                <a:cs typeface="Arial" pitchFamily="34" charset="0"/>
              </a:rPr>
              <a:t>Гарофано</a:t>
            </a:r>
            <a:r>
              <a:rPr lang="ru-RU" b="1" i="1" dirty="0">
                <a:solidFill>
                  <a:srgbClr val="602000"/>
                </a:solidFill>
                <a:latin typeface="Arial" pitchFamily="34" charset="0"/>
                <a:cs typeface="Arial" pitchFamily="34" charset="0"/>
              </a:rPr>
              <a:t>» и «Мадонна Бенуа»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Если бы Леонардо был только великим художником, то и этого было бы вполне достаточно для его славы. Но он был ,сверх того, энциклопедистом. Гениальный художник оказался одним из крупнейших ученых и даже техников своего времени. Наш рассказ о нем был бы не полон, если бы мы не рассмотрели деятельность Леонардо во всех ее главных направлениях. </a:t>
            </a:r>
          </a:p>
        </p:txBody>
      </p:sp>
      <p:pic>
        <p:nvPicPr>
          <p:cNvPr id="24579" name="Picture 5" descr="ростр0024"/>
          <p:cNvPicPr>
            <a:picLocks noChangeAspect="1" noChangeArrowheads="1"/>
          </p:cNvPicPr>
          <p:nvPr/>
        </p:nvPicPr>
        <p:blipFill>
          <a:blip r:embed="rId3"/>
          <a:srcRect r="-1395"/>
          <a:stretch>
            <a:fillRect/>
          </a:stretch>
        </p:blipFill>
        <p:spPr bwMode="auto">
          <a:xfrm>
            <a:off x="4643438" y="2565400"/>
            <a:ext cx="4500562" cy="3292492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6" descr="ростр0025"/>
          <p:cNvPicPr>
            <a:picLocks noChangeAspect="1" noChangeArrowheads="1"/>
          </p:cNvPicPr>
          <p:nvPr/>
        </p:nvPicPr>
        <p:blipFill>
          <a:blip r:embed="rId4" cstate="email"/>
          <a:srcRect r="-254"/>
          <a:stretch>
            <a:fillRect/>
          </a:stretch>
        </p:blipFill>
        <p:spPr bwMode="auto">
          <a:xfrm>
            <a:off x="107950" y="2565400"/>
            <a:ext cx="4392612" cy="3292492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614364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602000"/>
                </a:solidFill>
              </a:rPr>
              <a:t>Проект гигантского самострела</a:t>
            </a:r>
            <a:endParaRPr lang="ru-RU" sz="1600" b="1" i="1" dirty="0">
              <a:solidFill>
                <a:srgbClr val="602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6072206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602000"/>
                </a:solidFill>
              </a:rPr>
              <a:t>Проекты гидравлических машин</a:t>
            </a:r>
            <a:endParaRPr lang="ru-RU" sz="1600" b="1" i="1" dirty="0">
              <a:solidFill>
                <a:srgbClr val="602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9" descr="ростр0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33375"/>
            <a:ext cx="3511550" cy="4824413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50825" y="5373688"/>
            <a:ext cx="8569325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в </a:t>
            </a:r>
            <a:r>
              <a:rPr lang="ru-RU" sz="2000" b="1" dirty="0" smtClean="0">
                <a:solidFill>
                  <a:srgbClr val="602000"/>
                </a:solidFill>
              </a:rPr>
              <a:t>1494г. </a:t>
            </a:r>
            <a:r>
              <a:rPr lang="ru-RU" sz="2000" b="1" dirty="0" smtClean="0">
                <a:solidFill>
                  <a:srgbClr val="602000"/>
                </a:solidFill>
              </a:rPr>
              <a:t>Леонардо ведет </a:t>
            </a:r>
            <a:r>
              <a:rPr lang="ru-RU" sz="2000" b="1" dirty="0" smtClean="0">
                <a:solidFill>
                  <a:srgbClr val="602000"/>
                </a:solidFill>
              </a:rPr>
              <a:t>гидравлические работы, отдавая много сил осуществлению проекта по мелиорации Ломбардской равнины, предпринятой </a:t>
            </a:r>
            <a:r>
              <a:rPr lang="ru-RU" sz="2000" b="1" dirty="0" err="1" smtClean="0">
                <a:solidFill>
                  <a:srgbClr val="602000"/>
                </a:solidFill>
              </a:rPr>
              <a:t>Сфорца</a:t>
            </a:r>
            <a:r>
              <a:rPr lang="ru-RU" sz="2000" b="1" dirty="0" smtClean="0">
                <a:solidFill>
                  <a:srgbClr val="602000"/>
                </a:solidFill>
              </a:rPr>
              <a:t>. </a:t>
            </a:r>
          </a:p>
        </p:txBody>
      </p:sp>
      <p:pic>
        <p:nvPicPr>
          <p:cNvPr id="21508" name="Picture 8" descr="ростр0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33375"/>
            <a:ext cx="2835275" cy="3646488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7" descr="ростр0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341438"/>
            <a:ext cx="2938463" cy="3784600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569325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Тем не менее в 1495г. мастер приступил к выполнению росписи «Тайная вечеря» в монастыре Санта Мария </a:t>
            </a:r>
            <a:r>
              <a:rPr lang="ru-RU" sz="2000" b="1" dirty="0" err="1" smtClean="0">
                <a:solidFill>
                  <a:srgbClr val="602000"/>
                </a:solidFill>
              </a:rPr>
              <a:t>делла</a:t>
            </a:r>
            <a:r>
              <a:rPr lang="ru-RU" sz="2000" b="1" dirty="0" smtClean="0">
                <a:solidFill>
                  <a:srgbClr val="602000"/>
                </a:solidFill>
              </a:rPr>
              <a:t> </a:t>
            </a:r>
            <a:r>
              <a:rPr lang="ru-RU" sz="2000" b="1" dirty="0" err="1" smtClean="0">
                <a:solidFill>
                  <a:srgbClr val="602000"/>
                </a:solidFill>
              </a:rPr>
              <a:t>Грацие</a:t>
            </a:r>
            <a:r>
              <a:rPr lang="ru-RU" sz="2000" b="1" dirty="0" smtClean="0">
                <a:solidFill>
                  <a:srgbClr val="602000"/>
                </a:solidFill>
              </a:rPr>
              <a:t>, почти целиком поглотившей его внимание. В 1503г. Леонардо вернулся во Флоренцию, где наряду с Микеланджело получил заказ на роспись зала Большого Совета в Палаццо Синьории. Вероятно, в том же году он написал «Джоконду».</a:t>
            </a:r>
          </a:p>
        </p:txBody>
      </p:sp>
      <p:pic>
        <p:nvPicPr>
          <p:cNvPr id="22531" name="Picture 8" descr="ростр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75" y="2420938"/>
            <a:ext cx="2554288" cy="3636962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7" descr="ростр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975" y="2420938"/>
            <a:ext cx="2586038" cy="3787775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9" descr="ростр00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2105025"/>
            <a:ext cx="3170238" cy="4564063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ростр0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520700"/>
            <a:ext cx="3960812" cy="2836863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9" descr="ростр00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3675" y="1879600"/>
            <a:ext cx="3182938" cy="4668838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10" descr="ростр00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620713"/>
            <a:ext cx="3332163" cy="4451350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11" descr="ростр00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35575" y="2060575"/>
            <a:ext cx="3460750" cy="4451350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3970338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Величайшая заслуга Леонардо да Винчи состоит в том, что он раньше Бэкона теоретически понял значение опытного исследования и раньше Галилея сумел применить экспериментальный метод к самым разнообразным областям знания.  Леонардо обладал весьма солидной научной подготовкой. Он был отличный математик и, что весьма любопытно, он первый в Италии, а может быть, и в Европе, ввел в употребление знаки  «+» и «–» (плюс и минус). Но более всех отраслей науки занимали Леонардо различные отрасли механики.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602000"/>
              </a:solidFill>
            </a:endParaRPr>
          </a:p>
        </p:txBody>
      </p:sp>
      <p:pic>
        <p:nvPicPr>
          <p:cNvPr id="6" name="Рисунок 5" descr="ростр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3756469" cy="4797547"/>
          </a:xfrm>
          <a:prstGeom prst="rect">
            <a:avLst/>
          </a:prstGeom>
        </p:spPr>
      </p:pic>
      <p:pic>
        <p:nvPicPr>
          <p:cNvPr id="7" name="Рисунок 6" descr="ростр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143248"/>
            <a:ext cx="4702914" cy="354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остр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4173125" cy="538351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822B00"/>
            </a:contourClr>
          </a:sp3d>
        </p:spPr>
      </p:pic>
      <p:pic>
        <p:nvPicPr>
          <p:cNvPr id="5" name="Рисунок 4" descr="ростр0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14356"/>
            <a:ext cx="3786214" cy="51054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6421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ос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3357586" cy="464347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822B00"/>
            </a:contourClr>
          </a:sp3d>
        </p:spPr>
      </p:pic>
      <p:pic>
        <p:nvPicPr>
          <p:cNvPr id="4" name="Рисунок 3" descr="ростр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41" y="500042"/>
            <a:ext cx="3383759" cy="496950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702500"/>
            </a:contourClr>
          </a:sp3d>
        </p:spPr>
      </p:pic>
      <p:pic>
        <p:nvPicPr>
          <p:cNvPr id="5" name="Рисунок 4" descr="ростр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928802"/>
            <a:ext cx="3415657" cy="4685154"/>
          </a:xfrm>
          <a:prstGeom prst="rect">
            <a:avLst/>
          </a:prstGeom>
          <a:effectLst>
            <a:outerShdw blurRad="50800" dist="50800" dir="5400000" algn="ctr" rotWithShape="0">
              <a:srgbClr val="642100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6020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28289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До нас дошли его многочисленные рисунки и чертежи с проектами токарных станков, прядильных машин, экскаватора, подъемного крана, литейного цеха, гидравлических машин, приспособлений для водолазов и т.п. Мечтая о полете, Леонардо изучал, зарисовывал, рассчитывал все, что связано с полетом птиц. Результатом этих исследований явились рисунки и расчеты самолета. вертолета, парашюта… Трудно даже перечислить все то, над чем работал гениальный мыслитель и творец. Но среди безграничного множества своих интересов на первое место Леонардо ставит живопись. </a:t>
            </a:r>
          </a:p>
        </p:txBody>
      </p:sp>
      <p:pic>
        <p:nvPicPr>
          <p:cNvPr id="26628" name="Picture 4" descr="ростр00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2498725" cy="3168650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ростр0035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5759450" cy="2879725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787900" y="404813"/>
            <a:ext cx="389890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Жизнь и деятельность Леонардо служат опровержением ходячего мнения, гласящего, что даже гениальный </a:t>
            </a:r>
            <a:r>
              <a:rPr lang="ru-RU" sz="2000" b="1" dirty="0" smtClean="0">
                <a:solidFill>
                  <a:srgbClr val="602000"/>
                </a:solidFill>
              </a:rPr>
              <a:t> </a:t>
            </a:r>
            <a:r>
              <a:rPr lang="ru-RU" sz="2000" b="1" dirty="0" smtClean="0">
                <a:solidFill>
                  <a:srgbClr val="602000"/>
                </a:solidFill>
              </a:rPr>
              <a:t>человек, слишком разнообразящий свои занятия, не достигнет ничего прочного. Но, работая во всех областях знания и искусства, он всюду был оригинален и велик. Не его вина, если его заслуги в области науки и философии были оценены слишком поздно и даже теперь не получили еще всеобщего признания. Но рано или поздно история науки отведет Леонардо да Винчи такое же место, какое он занимает в истории искусства.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602000"/>
              </a:solidFill>
            </a:endParaRPr>
          </a:p>
        </p:txBody>
      </p:sp>
      <p:pic>
        <p:nvPicPr>
          <p:cNvPr id="27651" name="Picture 4" descr="ростр0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2911475" cy="4319588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6" descr="ростр00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2852738"/>
            <a:ext cx="2654300" cy="3817937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2000" contrast="-28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50825" y="622300"/>
            <a:ext cx="4465638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Живописец, скульптор, архитектор, инженер, ученый - всё это Леонардо да Винчи.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Человек фантастического ума и художественного гения. Его феноменальная исследовательская мощь проникала во все области науки и искусства. Даже спустя столетия исследователи его творчества изумляются гениальности прозрений величайшего мыслителя. Величайший ученый своего времени, Леонардо да Винчи обогатил проницательными наблюдениями и догадками почти все области знания.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Сколько о нем написано, сколько издано, но никогда не будет достаточно…</a:t>
            </a:r>
          </a:p>
        </p:txBody>
      </p:sp>
      <p:pic>
        <p:nvPicPr>
          <p:cNvPr id="14339" name="Picture 7" descr="Leonardo_se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174625"/>
            <a:ext cx="4140200" cy="6494463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3743325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В 1512 г. Леонардо вместе со своими учениками переехал в Рим; здесь он вел разного рода математические и научные изыскания. В 1513г. художник принял приглашение короля Франции Франциска </a:t>
            </a:r>
            <a:r>
              <a:rPr lang="en-US" sz="2000" b="1" dirty="0" smtClean="0">
                <a:solidFill>
                  <a:srgbClr val="602000"/>
                </a:solidFill>
              </a:rPr>
              <a:t>I</a:t>
            </a:r>
            <a:r>
              <a:rPr lang="ru-RU" sz="2000" b="1" dirty="0" smtClean="0">
                <a:solidFill>
                  <a:srgbClr val="602000"/>
                </a:solidFill>
              </a:rPr>
              <a:t> приехать в Амбуаз. Здесь Леонардо прожил до самой смерти. Он занимался оформлением празднеств и продолжал разработку гидравлических проектов, предусматривавших использование рек Франции. Умер Леонардо да Винчи 2 мая 1519г.. Он был похоронен в церкви Сан Фьорентино в Амбуазе.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602000"/>
              </a:solidFill>
            </a:endParaRPr>
          </a:p>
        </p:txBody>
      </p:sp>
      <p:pic>
        <p:nvPicPr>
          <p:cNvPr id="29699" name="Picture 5" descr="ростр00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88913"/>
            <a:ext cx="321945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6" descr="ростр00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924175"/>
            <a:ext cx="2344737" cy="3684588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3754438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Леонардо да </a:t>
            </a:r>
            <a:r>
              <a:rPr lang="ru-RU" sz="2000" b="1" dirty="0" smtClean="0">
                <a:solidFill>
                  <a:srgbClr val="602000"/>
                </a:solidFill>
              </a:rPr>
              <a:t>Винчи в разные периоды своей жизни считал себя в первую очередь инженером или учёным. Он отдавал изобразительному искусству не очень много времени и работал достаточно медленно. Поэтому художественное наследие Леонардо количественно не велико, а ряд его работ утрачен или сильно повреждён. Однако его вклад в мировую художественную культуру является исключительно важным даже на фоне той когорты гениев, которую дало Итальянское Возрождение. </a:t>
            </a:r>
          </a:p>
        </p:txBody>
      </p:sp>
      <p:pic>
        <p:nvPicPr>
          <p:cNvPr id="28675" name="Picture 6" descr="ростр0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60350"/>
            <a:ext cx="285750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8" descr="ростр0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0463" y="2636838"/>
            <a:ext cx="25796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2" descr="C:\Documents and Settings\biblio\Рабочий стол\да Винчи\297586_shutterstock_72066766.jpg"/>
          <p:cNvPicPr>
            <a:picLocks noChangeAspect="1" noChangeArrowheads="1"/>
          </p:cNvPicPr>
          <p:nvPr/>
        </p:nvPicPr>
        <p:blipFill>
          <a:blip r:embed="rId2" cstate="email">
            <a:lum bright="28000" contrast="-20000"/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C:\Documents and Settings\biblio\Рабочий стол\да Винчи\297586_shutterstock_72066766.jpg"/>
          <p:cNvPicPr>
            <a:picLocks noChangeAspect="1" noChangeArrowheads="1"/>
          </p:cNvPicPr>
          <p:nvPr/>
        </p:nvPicPr>
        <p:blipFill>
          <a:blip r:embed="rId3" cstate="email">
            <a:lum bright="76000" contrast="-74000"/>
          </a:blip>
          <a:srcRect/>
          <a:stretch>
            <a:fillRect/>
          </a:stretch>
        </p:blipFill>
        <p:spPr bwMode="auto">
          <a:xfrm>
            <a:off x="0" y="1484313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602000"/>
                </a:solidFill>
              </a:rPr>
              <a:t>Если живописец пожелает увидеть прекрасные вещи, внушающие ему любовь, то в его власти породить их, а если он пожелает увидеть уродливые вещи… то и над ними он властелин и Бог… Все, что существует во вселенной как сущность, как явление или как воображаемое, он имеет сначала в душе, а затем в руках. Поэтому живопись должна быть поставлена выше всякой другой деятельности»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602000"/>
                </a:solidFill>
              </a:rPr>
              <a:t> </a:t>
            </a:r>
            <a:r>
              <a:rPr lang="ru-RU" b="1" i="1" dirty="0" smtClean="0">
                <a:solidFill>
                  <a:srgbClr val="602000"/>
                </a:solidFill>
              </a:rPr>
              <a:t>Леонардо да Винчи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602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" descr="C:\Documents and Settings\biblio\Рабочий стол\да Винчи\297586_shutterstock_72066766.jpg"/>
          <p:cNvPicPr>
            <a:picLocks noChangeAspect="1" noChangeArrowheads="1"/>
          </p:cNvPicPr>
          <p:nvPr/>
        </p:nvPicPr>
        <p:blipFill>
          <a:blip r:embed="rId2" cstate="email">
            <a:lum bright="30000" contrast="-44000"/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8229600" cy="3992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«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501122" cy="5909310"/>
          </a:xfrm>
          <a:prstGeom prst="rect">
            <a:avLst/>
          </a:prstGeom>
          <a:solidFill>
            <a:srgbClr val="FFCC99">
              <a:alpha val="47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Анцелиович</a:t>
            </a:r>
            <a:r>
              <a:rPr lang="ru-RU" sz="1400" b="1" dirty="0" smtClean="0"/>
              <a:t> Е. С. Леонардо да Винчи [Текст] /  Е. С. </a:t>
            </a:r>
            <a:r>
              <a:rPr lang="ru-RU" sz="1400" b="1" dirty="0" err="1" smtClean="0"/>
              <a:t>Анцелиович</a:t>
            </a:r>
            <a:r>
              <a:rPr lang="ru-RU" sz="1400" b="1" dirty="0" smtClean="0"/>
              <a:t> . – М. : </a:t>
            </a:r>
            <a:r>
              <a:rPr lang="ru-RU" sz="1400" b="1" dirty="0" err="1" smtClean="0"/>
              <a:t>Учпедгиз</a:t>
            </a:r>
            <a:r>
              <a:rPr lang="ru-RU" sz="1400" b="1" dirty="0" smtClean="0"/>
              <a:t>, 1955. – 86 с.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Джоконда: вариации на тему [Текст] // Поем, танцуем и рисуем. – 2013. - № 7. – С. 30-43.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Ильина Т. В. История искусств. Западноевропейское искусство [Текст] /  Т.В. Ильина. – М. : </a:t>
            </a:r>
            <a:r>
              <a:rPr lang="ru-RU" sz="1400" b="1" dirty="0" err="1" smtClean="0"/>
              <a:t>Высш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., 2007. – 368 с.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Карпушина</a:t>
            </a:r>
            <a:r>
              <a:rPr lang="ru-RU" sz="1400" b="1" dirty="0" smtClean="0"/>
              <a:t> Н. М. Устройства Леонардо  [Текст] /  Н. М. </a:t>
            </a:r>
            <a:r>
              <a:rPr lang="ru-RU" sz="1400" b="1" dirty="0" err="1" smtClean="0"/>
              <a:t>Карпушина</a:t>
            </a:r>
            <a:r>
              <a:rPr lang="ru-RU" sz="1400" b="1" dirty="0" smtClean="0"/>
              <a:t> // Математика для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 – 2014. - № 2. – С. 64-65.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Карпушина</a:t>
            </a:r>
            <a:r>
              <a:rPr lang="ru-RU" sz="1400" b="1" dirty="0" smtClean="0"/>
              <a:t> Н. М. Инструменты Леонардо [Текст] /  Н. М. </a:t>
            </a:r>
            <a:r>
              <a:rPr lang="ru-RU" sz="1400" b="1" dirty="0" err="1" smtClean="0"/>
              <a:t>Карпушина</a:t>
            </a:r>
            <a:r>
              <a:rPr lang="ru-RU" sz="1400" b="1" dirty="0" smtClean="0"/>
              <a:t> // Математика для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 – 2013. - № 3. – С. 48-49.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Князькина</a:t>
            </a:r>
            <a:r>
              <a:rPr lang="ru-RU" sz="1400" b="1" dirty="0" smtClean="0"/>
              <a:t> И. Тематический вечер «Перед престолом красоты» [Текст] /  И. </a:t>
            </a:r>
            <a:r>
              <a:rPr lang="ru-RU" sz="1400" b="1" dirty="0" err="1" smtClean="0"/>
              <a:t>Князькина</a:t>
            </a:r>
            <a:r>
              <a:rPr lang="ru-RU" sz="1400" b="1" dirty="0" smtClean="0"/>
              <a:t>, О. </a:t>
            </a:r>
            <a:r>
              <a:rPr lang="ru-RU" sz="1400" b="1" dirty="0" err="1" smtClean="0"/>
              <a:t>Князькина</a:t>
            </a:r>
            <a:r>
              <a:rPr lang="ru-RU" sz="1400" b="1" dirty="0" smtClean="0"/>
              <a:t> // Искусство в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 – 2013. - № 1. – С. 37-39.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Лазарев В. Н. Леонардо да Винчи [Текст] /  В. Н. Лазарев. – М. : Изд-во академии наук СССР, 1952. – 109 с.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Леонардо да Винчи. Микеланджело. Рафаэль. Рембрандт [Текст] /   Сост. «ЛИО Редактор». – СПб. : «ЛИО Редактор», 1998. – 384 с. – (Жизнь замечательных людей)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Мировая художественная культура [Текст] /  Б. А. </a:t>
            </a:r>
            <a:r>
              <a:rPr lang="ru-RU" sz="1400" b="1" dirty="0" err="1" smtClean="0"/>
              <a:t>Эренгросс</a:t>
            </a:r>
            <a:r>
              <a:rPr lang="ru-RU" sz="1400" b="1" dirty="0" smtClean="0"/>
              <a:t>, Е. А. Ботвинник, В. П. Комаров и др. – М. : </a:t>
            </a:r>
            <a:r>
              <a:rPr lang="ru-RU" sz="1400" b="1" dirty="0" err="1" smtClean="0"/>
              <a:t>Высш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., 2005. – 447 с.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Первая дама Возрождения  [Текст] // Творчество народов мира. – 2015. - № 4. – С. 68-72.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Самая загадочная женщина [Текст] // Творчество народов мира. – 2013. - № 7. – С. 73-82.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/>
              <a:t>Санти</a:t>
            </a:r>
            <a:r>
              <a:rPr lang="ru-RU" sz="1400" b="1" dirty="0" smtClean="0"/>
              <a:t> Б.  Леонардо да Винчи [Текст] /  Б. </a:t>
            </a:r>
            <a:r>
              <a:rPr lang="ru-RU" sz="1400" b="1" dirty="0" err="1" smtClean="0"/>
              <a:t>Санти</a:t>
            </a:r>
            <a:r>
              <a:rPr lang="ru-RU" sz="1400" b="1" dirty="0" smtClean="0"/>
              <a:t>. – СЛОВО-</a:t>
            </a:r>
            <a:r>
              <a:rPr lang="en-US" sz="1400" b="1" dirty="0" smtClean="0"/>
              <a:t>ART</a:t>
            </a:r>
            <a:r>
              <a:rPr lang="ru-RU" sz="1400" b="1" dirty="0" smtClean="0"/>
              <a:t>, 1998. – 79 с. – (Великие мастера итальянского искусства)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Федин  С. Мона Лиза в черном квадрате [Текст] /  С. Федин // Математика в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 – 2014. - № 3. – С. 77-78.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/>
              <a:t>Щербаков Р. Н. Физические воззрения Леонардо да Винчи [Текст] /  Р. Н. Щербаков // Физика в </a:t>
            </a:r>
            <a:r>
              <a:rPr lang="ru-RU" sz="1400" b="1" dirty="0" err="1" smtClean="0"/>
              <a:t>шк</a:t>
            </a:r>
            <a:r>
              <a:rPr lang="ru-RU" sz="1400" b="1" dirty="0" smtClean="0"/>
              <a:t>. – 2002. - № 2. – С. 19-22.</a:t>
            </a:r>
          </a:p>
          <a:p>
            <a:pPr marL="342900" indent="-342900"/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Список использованной литературы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2000" contrast="-28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5072074"/>
            <a:ext cx="878681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Родился Леонардо  в 1452г. в небольшом городке Винчи, близ Флоренции. Его отец был зажиточным нотариусом, мать – простой крестьянкой. Леонардо был внебрачным сыном. Несмотря на незаконное происхождение, отец признал маленького Леонардо, воспитал его и дал образование. </a:t>
            </a:r>
          </a:p>
        </p:txBody>
      </p:sp>
      <p:pic>
        <p:nvPicPr>
          <p:cNvPr id="15364" name="Picture 4" descr="ростр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6286544" cy="407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00892" y="1857364"/>
            <a:ext cx="1810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rgbClr val="602000"/>
                </a:solidFill>
              </a:rPr>
              <a:t>Дом Леонардо </a:t>
            </a:r>
          </a:p>
          <a:p>
            <a:pPr algn="ctr"/>
            <a:r>
              <a:rPr lang="ru-RU" i="1" dirty="0" smtClean="0">
                <a:solidFill>
                  <a:srgbClr val="602000"/>
                </a:solidFill>
              </a:rPr>
              <a:t>да Винчи</a:t>
            </a:r>
            <a:endParaRPr lang="ru-RU" i="1" dirty="0">
              <a:solidFill>
                <a:srgbClr val="602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2000" contrast="-28000"/>
          </a:blip>
          <a:srcRect/>
          <a:stretch>
            <a:fillRect/>
          </a:stretch>
        </p:blipFill>
        <p:spPr bwMode="auto">
          <a:xfrm>
            <a:off x="0" y="49850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Рано проявившаяся у мальчика художественная одаренность побудила отца отдать его в обучение  в мастерскую  одного  из самых разносторонних и известных во Флоренции мастеров – скульптора и живописца </a:t>
            </a:r>
            <a:r>
              <a:rPr lang="ru-RU" sz="2000" b="1" dirty="0" err="1" smtClean="0">
                <a:solidFill>
                  <a:srgbClr val="602000"/>
                </a:solidFill>
              </a:rPr>
              <a:t>Андреа</a:t>
            </a:r>
            <a:r>
              <a:rPr lang="ru-RU" sz="2000" b="1" dirty="0" smtClean="0">
                <a:solidFill>
                  <a:srgbClr val="602000"/>
                </a:solidFill>
              </a:rPr>
              <a:t> Верроккьо. Именно во Флоренции Леонардо прожил большую часть своей жизни. </a:t>
            </a:r>
          </a:p>
        </p:txBody>
      </p:sp>
      <p:pic>
        <p:nvPicPr>
          <p:cNvPr id="16387" name="Picture 5" descr="ростр00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143116"/>
            <a:ext cx="3175000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6" descr="ростр00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071678"/>
            <a:ext cx="31369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3071810"/>
            <a:ext cx="378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602000"/>
                </a:solidFill>
              </a:rPr>
              <a:t>Благовещение. Около 1474г.  </a:t>
            </a:r>
            <a:endParaRPr lang="ru-RU" sz="1200" b="1" i="1" dirty="0">
              <a:solidFill>
                <a:srgbClr val="602000"/>
              </a:solidFill>
            </a:endParaRPr>
          </a:p>
        </p:txBody>
      </p:sp>
      <p:pic>
        <p:nvPicPr>
          <p:cNvPr id="11" name="Рисунок 10" descr="Копия ростр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357430"/>
            <a:ext cx="3600439" cy="43430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5074" y="1785926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602000"/>
                </a:solidFill>
              </a:rPr>
              <a:t>Джиневра Бенчи </a:t>
            </a:r>
          </a:p>
          <a:p>
            <a:pPr algn="ctr"/>
            <a:r>
              <a:rPr lang="ru-RU" sz="1200" b="1" i="1" dirty="0" smtClean="0">
                <a:solidFill>
                  <a:srgbClr val="602000"/>
                </a:solidFill>
              </a:rPr>
              <a:t>Около 1474-1476гг. </a:t>
            </a:r>
            <a:r>
              <a:rPr lang="ru-RU" sz="1200" dirty="0" smtClean="0"/>
              <a:t> </a:t>
            </a:r>
            <a:endParaRPr lang="ru-RU" sz="1200" b="1" i="1" dirty="0">
              <a:solidFill>
                <a:srgbClr val="602000"/>
              </a:solidFill>
            </a:endParaRPr>
          </a:p>
        </p:txBody>
      </p:sp>
      <p:pic>
        <p:nvPicPr>
          <p:cNvPr id="14" name="Рисунок 13" descr="Копия ростр0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8483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2000" contrast="-28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5214942" y="571480"/>
            <a:ext cx="375761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Во Флоренции началось формирование творческой индивидуальности Леонардо. В 1472г. он записался в качестве мастера в Цех живописцев. В 1480г. церковь </a:t>
            </a:r>
            <a:r>
              <a:rPr lang="ru-RU" sz="2000" b="1" dirty="0" err="1" smtClean="0">
                <a:solidFill>
                  <a:srgbClr val="602000"/>
                </a:solidFill>
              </a:rPr>
              <a:t>Сан-Донато</a:t>
            </a:r>
            <a:r>
              <a:rPr lang="ru-RU" sz="2000" b="1" dirty="0" smtClean="0">
                <a:solidFill>
                  <a:srgbClr val="602000"/>
                </a:solidFill>
              </a:rPr>
              <a:t> </a:t>
            </a:r>
            <a:r>
              <a:rPr lang="ru-RU" sz="2000" b="1" dirty="0" err="1" smtClean="0">
                <a:solidFill>
                  <a:srgbClr val="602000"/>
                </a:solidFill>
              </a:rPr>
              <a:t>Скопето</a:t>
            </a:r>
            <a:r>
              <a:rPr lang="ru-RU" sz="2000" b="1" dirty="0" smtClean="0">
                <a:solidFill>
                  <a:srgbClr val="602000"/>
                </a:solidFill>
              </a:rPr>
              <a:t> вблизи Флоренции заказала ему композицию «Поклонение волхвов» (ныне находится в Уффици). Однако флорентийская среда казалась художнику тесной, не способствующей вдохновению. </a:t>
            </a:r>
          </a:p>
        </p:txBody>
      </p:sp>
      <p:pic>
        <p:nvPicPr>
          <p:cNvPr id="17411" name="Picture 4" descr="ростр0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485871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57159" y="5429264"/>
            <a:ext cx="3500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02000"/>
                </a:solidFill>
                <a:latin typeface="Book Antiqua" pitchFamily="18" charset="0"/>
              </a:rPr>
              <a:t>Поклонение волхвов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6314" y="6215082"/>
            <a:ext cx="378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602000"/>
                </a:solidFill>
              </a:rPr>
              <a:t>Женский портрет. Около 1485-1488гг. </a:t>
            </a:r>
            <a:endParaRPr lang="ru-RU" sz="1200" b="1" i="1" dirty="0">
              <a:solidFill>
                <a:srgbClr val="602000"/>
              </a:solidFill>
            </a:endParaRPr>
          </a:p>
        </p:txBody>
      </p:sp>
      <p:pic>
        <p:nvPicPr>
          <p:cNvPr id="9" name="Рисунок 8" descr="Копия ростр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050535" cy="5786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614364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602000"/>
                </a:solidFill>
              </a:rPr>
              <a:t>Портрет музыканта.  Не закончен. Около 1485г.  </a:t>
            </a:r>
            <a:endParaRPr lang="ru-RU" sz="1200" b="1" i="1" dirty="0">
              <a:solidFill>
                <a:srgbClr val="602000"/>
              </a:solidFill>
            </a:endParaRPr>
          </a:p>
        </p:txBody>
      </p:sp>
      <p:pic>
        <p:nvPicPr>
          <p:cNvPr id="12" name="Содержимое 11" descr="Копия ростр002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9" y="254152"/>
            <a:ext cx="3929322" cy="5818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50112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602000"/>
                </a:solidFill>
              </a:rPr>
              <a:t>В 1482г. Леонардо предстал перед герцогом Милана </a:t>
            </a:r>
            <a:r>
              <a:rPr lang="ru-RU" sz="2000" b="1" dirty="0" err="1" smtClean="0">
                <a:solidFill>
                  <a:srgbClr val="602000"/>
                </a:solidFill>
              </a:rPr>
              <a:t>Лодовико</a:t>
            </a:r>
            <a:r>
              <a:rPr lang="ru-RU" sz="2000" b="1" dirty="0" smtClean="0">
                <a:solidFill>
                  <a:srgbClr val="602000"/>
                </a:solidFill>
              </a:rPr>
              <a:t> </a:t>
            </a:r>
            <a:r>
              <a:rPr lang="ru-RU" sz="2000" b="1" dirty="0" err="1" smtClean="0">
                <a:solidFill>
                  <a:srgbClr val="602000"/>
                </a:solidFill>
              </a:rPr>
              <a:t>Сфорца</a:t>
            </a:r>
            <a:r>
              <a:rPr lang="ru-RU" sz="2000" b="1" dirty="0" smtClean="0">
                <a:solidFill>
                  <a:srgbClr val="602000"/>
                </a:solidFill>
              </a:rPr>
              <a:t>, в письме к которому он перечислил свои профессиональные способности, в том числе и как инженера гражданских сооружений и конструктора военных машин. Герцог оказал ему благосклонный прием. </a:t>
            </a:r>
          </a:p>
        </p:txBody>
      </p:sp>
      <p:pic>
        <p:nvPicPr>
          <p:cNvPr id="18435" name="Picture 6" descr="ростр0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357562"/>
            <a:ext cx="4032250" cy="3124200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8" descr="ростр0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643050"/>
            <a:ext cx="3109912" cy="4117975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7" descr="ростр00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643182"/>
            <a:ext cx="3150921" cy="4024319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biblio\Рабочий стол\да Винчи\kartinki.me-5062.jpg"/>
          <p:cNvPicPr>
            <a:picLocks noChangeAspect="1" noChangeArrowheads="1"/>
          </p:cNvPicPr>
          <p:nvPr/>
        </p:nvPicPr>
        <p:blipFill>
          <a:blip r:embed="rId2" cstate="email">
            <a:lum bright="58000" contrast="-34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4663" y="404813"/>
            <a:ext cx="4608512" cy="572135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602000"/>
                </a:solidFill>
              </a:rPr>
              <a:t>В Милане Леонардо создал «Мадонну в скалах» и «Мадонну </a:t>
            </a:r>
            <a:r>
              <a:rPr lang="ru-RU" sz="2000" b="1" dirty="0" err="1" smtClean="0">
                <a:solidFill>
                  <a:srgbClr val="602000"/>
                </a:solidFill>
              </a:rPr>
              <a:t>Литту</a:t>
            </a:r>
            <a:r>
              <a:rPr lang="ru-RU" sz="2000" b="1" dirty="0" smtClean="0">
                <a:solidFill>
                  <a:srgbClr val="602000"/>
                </a:solidFill>
              </a:rPr>
              <a:t>».</a:t>
            </a:r>
          </a:p>
          <a:p>
            <a:pPr eaLnBrk="1" hangingPunct="1">
              <a:buFont typeface="Arial" charset="0"/>
              <a:buNone/>
            </a:pPr>
            <a:endParaRPr lang="ru-RU" sz="2000" b="1" dirty="0" smtClean="0">
              <a:solidFill>
                <a:srgbClr val="602000"/>
              </a:solidFill>
            </a:endParaRPr>
          </a:p>
        </p:txBody>
      </p:sp>
      <p:pic>
        <p:nvPicPr>
          <p:cNvPr id="19459" name="Picture 5" descr="ростр00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642918"/>
            <a:ext cx="3200000" cy="5383228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10" descr="ростр0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9" y="1714487"/>
            <a:ext cx="3504204" cy="4810137"/>
          </a:xfrm>
          <a:prstGeom prst="rect">
            <a:avLst/>
          </a:prstGeom>
          <a:ln>
            <a:solidFill>
              <a:srgbClr val="602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998</Words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Такой далекий и такой современный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50</cp:revision>
  <dcterms:modified xsi:type="dcterms:W3CDTF">2017-04-17T10:28:21Z</dcterms:modified>
</cp:coreProperties>
</file>