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58" r:id="rId5"/>
    <p:sldId id="259" r:id="rId6"/>
    <p:sldId id="263" r:id="rId7"/>
    <p:sldId id="260" r:id="rId8"/>
    <p:sldId id="262" r:id="rId9"/>
    <p:sldId id="264" r:id="rId10"/>
    <p:sldId id="274" r:id="rId11"/>
    <p:sldId id="267" r:id="rId12"/>
    <p:sldId id="266" r:id="rId13"/>
    <p:sldId id="265" r:id="rId14"/>
    <p:sldId id="268" r:id="rId15"/>
    <p:sldId id="269" r:id="rId16"/>
    <p:sldId id="261" r:id="rId17"/>
    <p:sldId id="270" r:id="rId18"/>
    <p:sldId id="271" r:id="rId19"/>
    <p:sldId id="27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8B8"/>
    <a:srgbClr val="0099CC"/>
    <a:srgbClr val="800080"/>
    <a:srgbClr val="990033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857232"/>
            <a:ext cx="48631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48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«По </a:t>
            </a:r>
            <a:r>
              <a:rPr lang="ru-RU" sz="48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песне мы </a:t>
            </a:r>
          </a:p>
          <a:p>
            <a:pPr algn="ctr"/>
            <a:r>
              <a:rPr lang="ru-RU" sz="48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узнаем </a:t>
            </a:r>
            <a:r>
              <a:rPr lang="ru-RU" sz="48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эпоху»</a:t>
            </a:r>
            <a:endParaRPr lang="ru-RU" sz="4800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14942" y="5357826"/>
            <a:ext cx="39290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88B8"/>
                </a:solidFill>
                <a:latin typeface="Cambria" pitchFamily="18" charset="0"/>
              </a:rPr>
              <a:t>ИИЦ – НАУЧНАЯ БИБЛИОТЕКА ПРЕДСТАВЛЯЕТ ВИРТУАЛЬНУЮ</a:t>
            </a:r>
          </a:p>
          <a:p>
            <a:pPr algn="ctr"/>
            <a:r>
              <a:rPr lang="ru-RU" sz="1600" b="1" i="1" dirty="0" smtClean="0">
                <a:solidFill>
                  <a:srgbClr val="0088B8"/>
                </a:solidFill>
                <a:latin typeface="Cambria" pitchFamily="18" charset="0"/>
              </a:rPr>
              <a:t>ВЫСТАВКУ К 110-ЛЕТИЮ </a:t>
            </a:r>
          </a:p>
          <a:p>
            <a:pPr algn="ctr"/>
            <a:r>
              <a:rPr lang="ru-RU" sz="1600" b="1" i="1" dirty="0" smtClean="0">
                <a:solidFill>
                  <a:srgbClr val="0088B8"/>
                </a:solidFill>
                <a:latin typeface="Cambria" pitchFamily="18" charset="0"/>
              </a:rPr>
              <a:t>В. П. СОЛОВЬЕВА-СЕДОГО.</a:t>
            </a:r>
            <a:endParaRPr lang="ru-RU" sz="1600" b="1" i="1" dirty="0">
              <a:solidFill>
                <a:srgbClr val="0088B8"/>
              </a:solidFill>
              <a:latin typeface="Cambria" pitchFamily="18" charset="0"/>
            </a:endParaRPr>
          </a:p>
        </p:txBody>
      </p:sp>
      <p:pic>
        <p:nvPicPr>
          <p:cNvPr id="9" name="Рисунок 8" descr="ростр0024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429256" y="285728"/>
            <a:ext cx="3286148" cy="4445965"/>
          </a:xfrm>
          <a:prstGeom prst="rect">
            <a:avLst/>
          </a:prstGeom>
          <a:ln>
            <a:solidFill>
              <a:srgbClr val="0088B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5889781_xlarge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282" y="3143248"/>
            <a:ext cx="4739026" cy="3429024"/>
          </a:xfrm>
          <a:prstGeom prst="rect">
            <a:avLst/>
          </a:prstGeom>
          <a:ln>
            <a:solidFill>
              <a:srgbClr val="0088B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остр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500694" y="1000108"/>
            <a:ext cx="2771003" cy="364333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71472" y="428604"/>
            <a:ext cx="421484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Вся жизнь Василия Павловича Соловьева-Седого (1907-1979) – великого песенника России прошла в его любимом городе на Неве. Родился он в Петербурге, работал в Петрограде, Ленинграде, получил звание Героя Социалистического Труда, лауреата Ленинской и Государственной премий, Народного артиста СССР. Он написал свыше 400 песен, 6 оперетт и музыкальных комедий, музыку к 50 кинофильмам. </a:t>
            </a:r>
          </a:p>
          <a:p>
            <a:pPr algn="ctr"/>
            <a:r>
              <a:rPr lang="ru-RU" dirty="0" smtClean="0"/>
              <a:t>В истории мирового искусства ему отводят место «песенного летописца советского народа». «Вечер на рейде», «Соловьи», «Подмосковные вечера», «На солнечной поляночке», «Пора в путь-дорогу», «Вечерняя песня» -  эти и многие другие  песни любила и пела вся страна.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остр0027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785786" y="285728"/>
            <a:ext cx="1714512" cy="257176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ростр0028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6215074" y="3214686"/>
            <a:ext cx="2571768" cy="335758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ростр0027.BMP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2786050" y="285728"/>
            <a:ext cx="1706144" cy="257176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643438" y="785794"/>
            <a:ext cx="2571768" cy="1077218"/>
          </a:xfrm>
          <a:prstGeom prst="rect">
            <a:avLst/>
          </a:prstGeom>
          <a:noFill/>
          <a:ln w="12700">
            <a:solidFill>
              <a:srgbClr val="0099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i="1" dirty="0" smtClean="0"/>
              <a:t>Анна Федоровна и </a:t>
            </a:r>
          </a:p>
          <a:p>
            <a:pPr algn="ctr"/>
            <a:r>
              <a:rPr lang="ru-RU" sz="1600" i="1" dirty="0" smtClean="0"/>
              <a:t>Павел Павлович</a:t>
            </a:r>
          </a:p>
          <a:p>
            <a:pPr algn="ctr"/>
            <a:r>
              <a:rPr lang="ru-RU" sz="1600" i="1" dirty="0" smtClean="0"/>
              <a:t>Соловьевы, родители композитора</a:t>
            </a:r>
            <a:endParaRPr lang="ru-RU" sz="16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6072198" y="2428868"/>
            <a:ext cx="2643206" cy="584775"/>
          </a:xfrm>
          <a:prstGeom prst="rect">
            <a:avLst/>
          </a:prstGeom>
          <a:noFill/>
          <a:ln>
            <a:solidFill>
              <a:srgbClr val="0088B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err="1" smtClean="0"/>
              <a:t>В.П.Соловьев-Седой</a:t>
            </a:r>
            <a:r>
              <a:rPr lang="ru-RU" sz="1600" i="1" dirty="0" smtClean="0"/>
              <a:t>.</a:t>
            </a:r>
          </a:p>
          <a:p>
            <a:pPr algn="ctr"/>
            <a:r>
              <a:rPr lang="ru-RU" sz="1600" i="1" dirty="0" smtClean="0"/>
              <a:t>Двадцатые годы</a:t>
            </a:r>
            <a:endParaRPr lang="ru-RU" sz="16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714348" y="3214686"/>
            <a:ext cx="45720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Еще в раннем детстве Вася Соловьев, живший с родителями на Старо-Невском проспекте, полюбил русскую песню. Семья Соловьевых (отец работал дворником) размещалась в полуподвале; в большой комнате жило несколько семей, разорившихся крестьян, которые приехали на заработки. Вечерами собирались вместе, пели. Множество песен знала мать Василия. Отец подыгрывал ей на трехрядке.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остр0001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14282" y="285728"/>
            <a:ext cx="2286016" cy="381002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ростр0002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928794" y="2214554"/>
            <a:ext cx="2429016" cy="407194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929190" y="500042"/>
            <a:ext cx="371477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восемь лет Василий получил </a:t>
            </a:r>
          </a:p>
          <a:p>
            <a:pPr algn="ctr"/>
            <a:r>
              <a:rPr lang="ru-RU" dirty="0" smtClean="0"/>
              <a:t>от отца дорогой подарок – балалайку. Часами просиживал он за инструментом, подбирая знакомые мелодии. Серьезно учиться музыкальному искусству Соловьев начал только в 22 года. К этому времени он уже прилично играл на пианино. Учился сначала в музыкальном техникуме, затем в Ленинградской консерватории на композиторском отделении под руководством Рязанова.</a:t>
            </a:r>
          </a:p>
          <a:p>
            <a:pPr algn="ctr"/>
            <a:r>
              <a:rPr lang="ru-RU" dirty="0" smtClean="0"/>
              <a:t>В энциклопедических статьях о Соловьеве-Седом перечисление сочинений начинается  с академических жанров – балетов, произведений для оркестра, </a:t>
            </a:r>
            <a:r>
              <a:rPr lang="ru-RU" dirty="0" smtClean="0"/>
              <a:t>вокальных циклов.</a:t>
            </a:r>
            <a:endParaRPr lang="ru-RU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остр0001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429256" y="1071546"/>
            <a:ext cx="2857488" cy="38576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14348" y="571480"/>
            <a:ext cx="400052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Но Соловьева-Седого всегда привлекали так называемые «облегченные формы». Во многих театрах ставились его оперетты «Верный друг», «Самое заветное», «Олимпийские звезды», «</a:t>
            </a:r>
            <a:r>
              <a:rPr lang="ru-RU" dirty="0" err="1" smtClean="0"/>
              <a:t>Шельменко-денщик</a:t>
            </a:r>
            <a:r>
              <a:rPr lang="ru-RU" dirty="0" smtClean="0"/>
              <a:t>» и другие. Дальнейшая творческая биография Соловьева-Седого – это биография его песен. И особенной вехой стала для него Великая Отечественная война. Именно тогда пришла к нему творческая зрелость. Хотя до войны у него были песни и пели их известные певцы, настоящее признание пришло к Василию Павловичу после песни «Вечер на рейде», написанной на стихи А.Чуркина в августе 1941 года.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остр0005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072198" y="142852"/>
            <a:ext cx="2792356" cy="3500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ростр0006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143504" y="714356"/>
            <a:ext cx="2664277" cy="395988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ростр0007.BMP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286248" y="2571745"/>
            <a:ext cx="2516176" cy="363543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57158" y="500042"/>
            <a:ext cx="371477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«Впервые её («Вечер на рейде») </a:t>
            </a:r>
          </a:p>
          <a:p>
            <a:pPr algn="ctr"/>
            <a:r>
              <a:rPr lang="ru-RU" dirty="0" smtClean="0"/>
              <a:t>я сам исполнил на фронте … и тогда я в первый раз в жизни ощутил ни с чем не сравнимую радость, когда люди с тобой поют твою песню, которую раньше никогда не слышали. Успех песни «Прощай, любимый город» меня многому научил. Я понял, что песня должна нести в себе такие черты, такие интонации, которые глубоко проникали бы в сердце, чтобы другим не только хотелось ее петь, а чтобы они  чувствовали душевную необходимость в этом».</a:t>
            </a:r>
          </a:p>
          <a:p>
            <a:pPr algn="ctr"/>
            <a:endParaRPr lang="ru-RU" dirty="0" smtClean="0"/>
          </a:p>
          <a:p>
            <a:pPr algn="r"/>
            <a:r>
              <a:rPr lang="ru-RU" dirty="0" smtClean="0"/>
              <a:t> </a:t>
            </a:r>
            <a:r>
              <a:rPr lang="ru-RU" i="1" dirty="0" err="1" smtClean="0"/>
              <a:t>В.П.Соловьев-Седой</a:t>
            </a:r>
            <a:r>
              <a:rPr lang="ru-RU" i="1" dirty="0" smtClean="0"/>
              <a:t>.</a:t>
            </a:r>
            <a:endParaRPr lang="ru-RU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ростр0003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500694" y="2143116"/>
            <a:ext cx="3433051" cy="400146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 descr="ростр0003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3714744" y="214290"/>
            <a:ext cx="2988092" cy="390318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14282" y="714356"/>
            <a:ext cx="335758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Большое значение для развития песенного творчества во время войны имела </a:t>
            </a:r>
            <a:r>
              <a:rPr lang="ru-RU" dirty="0" smtClean="0"/>
              <a:t>для композитора встреча </a:t>
            </a:r>
            <a:r>
              <a:rPr lang="ru-RU" dirty="0" smtClean="0"/>
              <a:t>с Алексеем Фатьяновым. С ним было написано множество песен: «На солнечной поляночке», «Пора в путь-дорогу», «Давно мы дома не были», «Соловьи</a:t>
            </a:r>
            <a:r>
              <a:rPr lang="ru-RU" dirty="0" smtClean="0"/>
              <a:t>». </a:t>
            </a:r>
            <a:r>
              <a:rPr lang="ru-RU" dirty="0" smtClean="0"/>
              <a:t>Солдатской теме Соловьев-Седой отдал значительную часть своего творческого внимания, </a:t>
            </a:r>
            <a:r>
              <a:rPr lang="ru-RU" dirty="0" smtClean="0"/>
              <a:t>но </a:t>
            </a:r>
            <a:r>
              <a:rPr lang="ru-RU" dirty="0" smtClean="0"/>
              <a:t>этим не ограничивались его творческие предпочтения. Его мелодии, то грустные, то веселые, то суровые, то задорные, чаще всего окрашены в лирические тона.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остр0005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00034" y="357166"/>
            <a:ext cx="3064958" cy="414340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214810" y="1000108"/>
            <a:ext cx="407196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Соловьев-Седой получал множество писем с просьбой написать песню просто о любви – «без окопов, без винтовок» - и долгое время он откладывал эти письма в сторону, считал, что еще не время… Но потом появилась песня «Не тревожь ты себя, не тревожь</a:t>
            </a:r>
            <a:r>
              <a:rPr lang="ru-RU" dirty="0" smtClean="0"/>
              <a:t>». </a:t>
            </a:r>
            <a:r>
              <a:rPr lang="ru-RU" dirty="0" smtClean="0"/>
              <a:t>И </a:t>
            </a:r>
            <a:r>
              <a:rPr lang="ru-RU" dirty="0" smtClean="0"/>
              <a:t>позже композитор </a:t>
            </a:r>
            <a:r>
              <a:rPr lang="ru-RU" dirty="0" smtClean="0"/>
              <a:t>не раз обращался к этой теме. «Услышь меня, хорошая…», «Приходи, любовь», «Песня о тебе», «Песня о звездах», «Попутная» созданы в соавторстве с разными поэтами.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остр0012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42844" y="357166"/>
            <a:ext cx="2643206" cy="3685216"/>
          </a:xfrm>
          <a:prstGeom prst="rect">
            <a:avLst/>
          </a:prstGeom>
          <a:ln>
            <a:solidFill>
              <a:srgbClr val="0088B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ростр0013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928662" y="1214422"/>
            <a:ext cx="2571768" cy="3828778"/>
          </a:xfrm>
          <a:prstGeom prst="rect">
            <a:avLst/>
          </a:prstGeom>
          <a:ln>
            <a:solidFill>
              <a:srgbClr val="0088B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286248" y="714356"/>
            <a:ext cx="36433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Много работал Соловьев-Седой для кинематографа, создавая песни для кинофильмов. Из трех десятков лент обрели многолетнюю популярность настоящие музыкальные кинокомедии: «Небесный тихоход» (песня «Первым делом самолеты»), «Первая перчатка» («На лодке»), «Максим Перепелица»  («В путь»). Песня «В путь» на стихи М.Дудина стала настоящим солдатским маршем.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остр0025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286380" y="1928802"/>
            <a:ext cx="3571900" cy="3411946"/>
          </a:xfrm>
          <a:prstGeom prst="rect">
            <a:avLst/>
          </a:prstGeom>
          <a:ln>
            <a:solidFill>
              <a:srgbClr val="0088B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572132" y="1071546"/>
            <a:ext cx="32861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/>
              <a:t>С поэтом М.Дудиным</a:t>
            </a:r>
            <a:endParaRPr lang="ru-RU" sz="1600" i="1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71472" y="1000108"/>
            <a:ext cx="4071966" cy="435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Он слушать голос времени умел,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Сводил с концами новые начала,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И перехлестывая за предел,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Его живая музыка звучала.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И мертвые вставали. И в крови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Захлебывалась новая атака.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И песней исходили соловьи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Над хаосом погибели и мрака.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И все-таки гармония жива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Бессмертием сочувствия и муки.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Течет Нева. И слезы льет вдова.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Трубит труба и маршируют внуки.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Михаил Дудин</a:t>
            </a:r>
            <a:endParaRPr kumimoji="0" lang="ru-RU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остр0018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357950" y="142852"/>
            <a:ext cx="2567718" cy="3571900"/>
          </a:xfrm>
          <a:prstGeom prst="rect">
            <a:avLst/>
          </a:prstGeom>
          <a:ln>
            <a:solidFill>
              <a:srgbClr val="0088B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ростр0017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857620" y="2143116"/>
            <a:ext cx="2818501" cy="3815870"/>
          </a:xfrm>
          <a:prstGeom prst="rect">
            <a:avLst/>
          </a:prstGeom>
          <a:ln>
            <a:solidFill>
              <a:srgbClr val="0088B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28596" y="428604"/>
            <a:ext cx="328614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Война закончилась, ушла в прошлое. Но военная тема не покинула творчества Соловьева-Седого. И песни, навеянные встречами с фронтовыми товарищами, хранят память о суровых испытаниях. Песня «Где же вы теперь, друзья-однополчане?», написанная в соавторстве с </a:t>
            </a:r>
            <a:r>
              <a:rPr lang="ru-RU" dirty="0" smtClean="0"/>
              <a:t>А.Фатьяновым, натолкнула </a:t>
            </a:r>
            <a:r>
              <a:rPr lang="ru-RU" dirty="0" smtClean="0"/>
              <a:t>их на мысль создать вокальный цикл из шести песен «Сказ о солдате», где песня об однополчанах стала центральной. Невозможно представить солдатскую послевоенную тему и без «Баллады о солдате» на слова </a:t>
            </a:r>
            <a:r>
              <a:rPr lang="ru-RU" dirty="0" err="1" smtClean="0"/>
              <a:t>М.Матусовского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остр0010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072198" y="428604"/>
            <a:ext cx="2712860" cy="3929066"/>
          </a:xfrm>
          <a:prstGeom prst="rect">
            <a:avLst/>
          </a:prstGeom>
          <a:ln>
            <a:solidFill>
              <a:srgbClr val="0088B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ростр0011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929190" y="2928934"/>
            <a:ext cx="2394481" cy="3766077"/>
          </a:xfrm>
          <a:prstGeom prst="rect">
            <a:avLst/>
          </a:prstGeom>
          <a:ln>
            <a:solidFill>
              <a:srgbClr val="0088B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71472" y="857232"/>
            <a:ext cx="35719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Любовь и верность родному Ленинграду  композитор сохранял на протяжении всей жизни. Соловьев –Седой </a:t>
            </a:r>
          </a:p>
          <a:p>
            <a:pPr algn="ctr"/>
            <a:r>
              <a:rPr lang="ru-RU" dirty="0" smtClean="0"/>
              <a:t>не только проникновенный лирик, но и поэт петербургских причалов, старинных мостов, «летних садов» с их знаменитыми фонарями и решетками: «Песня о Ленинграде»,«Наш город», «Стали ночи светлыми», «Матросские ночи», «Вечерняя песня», приуроченная к 250-летию Ленинграда. Слова песни –  «Город над вольной Невой» - знает каждый ленинградец-петербуржец.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остр0014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28596" y="785794"/>
            <a:ext cx="2496304" cy="3429000"/>
          </a:xfrm>
          <a:prstGeom prst="rect">
            <a:avLst/>
          </a:prstGeom>
          <a:ln>
            <a:solidFill>
              <a:srgbClr val="0088B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ростр0019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2428860" y="2428868"/>
            <a:ext cx="2501109" cy="3857628"/>
          </a:xfrm>
          <a:prstGeom prst="rect">
            <a:avLst/>
          </a:prstGeom>
          <a:ln>
            <a:solidFill>
              <a:srgbClr val="0088B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786446" y="1571612"/>
            <a:ext cx="30003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Соловьев-Седой обращался к стихам М.Исаковского, В.Лебедева-Кумача, А.Прокофьева, К.Симонова, А.Суркова, М.Дудина и всегда умел находить в их произведениях то, что созвучно его творчеству, его жизненным принципам.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остр0021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072198" y="142852"/>
            <a:ext cx="2759934" cy="3825028"/>
          </a:xfrm>
          <a:prstGeom prst="rect">
            <a:avLst/>
          </a:prstGeom>
          <a:ln>
            <a:solidFill>
              <a:srgbClr val="0088B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ростр0020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357686" y="3000372"/>
            <a:ext cx="2893595" cy="3703284"/>
          </a:xfrm>
          <a:prstGeom prst="rect">
            <a:avLst/>
          </a:prstGeom>
          <a:ln>
            <a:solidFill>
              <a:srgbClr val="0088B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285720" y="1000108"/>
            <a:ext cx="364333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«Хорошая </a:t>
            </a:r>
            <a:r>
              <a:rPr lang="ru-RU" dirty="0" smtClean="0"/>
              <a:t>лирическая песня рождает высокие нравственные качества, благородство в личных отношениях, прививает художественный вкус. Однако современная песенная лирика часто не выполняет этих задач… Слушаешь иную песню и чувствуешь, что авторов ее занимало одно, как бы понравиться и угодить слушателю, как бы искуснее подладиться под его </a:t>
            </a:r>
          </a:p>
          <a:p>
            <a:pPr algn="ctr"/>
            <a:r>
              <a:rPr lang="ru-RU" dirty="0" smtClean="0"/>
              <a:t>вкусы и привычки».</a:t>
            </a:r>
          </a:p>
          <a:p>
            <a:endParaRPr lang="ru-RU" dirty="0" smtClean="0"/>
          </a:p>
          <a:p>
            <a:pPr algn="r"/>
            <a:r>
              <a:rPr lang="ru-RU" i="1" dirty="0" err="1" smtClean="0"/>
              <a:t>В.П.Соловьев-Седой</a:t>
            </a:r>
            <a:endParaRPr lang="ru-RU" i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остр0015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282" y="214290"/>
            <a:ext cx="2596623" cy="3500438"/>
          </a:xfrm>
          <a:prstGeom prst="rect">
            <a:avLst/>
          </a:prstGeom>
          <a:ln>
            <a:solidFill>
              <a:srgbClr val="0088B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ростр0022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3108" y="2285992"/>
            <a:ext cx="2631463" cy="3737521"/>
          </a:xfrm>
          <a:prstGeom prst="rect">
            <a:avLst/>
          </a:prstGeom>
          <a:ln>
            <a:solidFill>
              <a:srgbClr val="0088B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929190" y="642918"/>
            <a:ext cx="378621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Необычна история песни «Подмосковные вечера</a:t>
            </a:r>
            <a:r>
              <a:rPr lang="ru-RU" dirty="0" smtClean="0"/>
              <a:t>», созданной в соавторстве </a:t>
            </a:r>
            <a:r>
              <a:rPr lang="ru-RU" dirty="0" smtClean="0"/>
              <a:t>с </a:t>
            </a:r>
            <a:r>
              <a:rPr lang="ru-RU" dirty="0" err="1" smtClean="0"/>
              <a:t>М.Матусовским</a:t>
            </a:r>
            <a:r>
              <a:rPr lang="ru-RU" dirty="0" smtClean="0"/>
              <a:t> в 1957 году. </a:t>
            </a:r>
            <a:r>
              <a:rPr lang="ru-RU" dirty="0" smtClean="0"/>
              <a:t>Тогда в Москве проходил Шестой всемирный фестиваль молодежи и студентов. Получилось так, что Соловьев-Седой не был на международном конкурсе , и для него полной неожиданностью стало присуждение Первой премии и Большой золотой медали «Подмосковным вечерам». </a:t>
            </a:r>
            <a:r>
              <a:rPr lang="ru-RU" dirty="0" smtClean="0"/>
              <a:t>Песня </a:t>
            </a:r>
            <a:r>
              <a:rPr lang="ru-RU" dirty="0" smtClean="0"/>
              <a:t>была написана задолго до фестиваля для документальной киноленты.  «Подмосковные вечера» подхватили не только в нашей стране, но и далеко за ее пределами.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остр0004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072198" y="500042"/>
            <a:ext cx="2570886" cy="392909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ростр0004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357818" y="2071678"/>
            <a:ext cx="2500330" cy="402831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85786" y="1285860"/>
            <a:ext cx="392909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«Помог» фестиваль и другой песне, которая тоже перешагнула рубежи нашей родины – «Если бы парни всей земли». Слова сочинил </a:t>
            </a:r>
            <a:r>
              <a:rPr lang="ru-RU" dirty="0" err="1" smtClean="0"/>
              <a:t>Е.Долматовский</a:t>
            </a:r>
            <a:r>
              <a:rPr lang="ru-RU" dirty="0" smtClean="0"/>
              <a:t> </a:t>
            </a:r>
            <a:r>
              <a:rPr lang="ru-RU" dirty="0" smtClean="0"/>
              <a:t>под впечатлением книги </a:t>
            </a:r>
            <a:r>
              <a:rPr lang="ru-RU" dirty="0" err="1" smtClean="0"/>
              <a:t>Ж.Реми</a:t>
            </a:r>
            <a:r>
              <a:rPr lang="ru-RU" dirty="0" smtClean="0"/>
              <a:t> «Если парни всего мира». А текст принес композитору певец Марк Бернес. Он настоятельно просил Соловьева-Седого сложить музыку на эти слова. Вскоре Бернес исполнил песню на радио. Тысячи благодарных откликов пришли в ответ на это выступление.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остр0026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500562" y="357166"/>
            <a:ext cx="3786214" cy="4095293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857752" y="4714884"/>
            <a:ext cx="3357586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/>
              <a:t>Дом № 131 по набережной Фонтанки, где Соловьев-Седой жил и работал с 1959 по 1979г.г. </a:t>
            </a:r>
            <a:endParaRPr lang="ru-RU" sz="16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571472" y="428604"/>
            <a:ext cx="35719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«Я хочу еще раз повторить, что если песня несет в себе большое выраженное в стихах и музыке содержание, тогда она несомненно будет жить долго. Недаром говорят, что по песне мы узнаем эпоху, когда она была создана».</a:t>
            </a:r>
          </a:p>
          <a:p>
            <a:endParaRPr lang="ru-RU" dirty="0" smtClean="0"/>
          </a:p>
          <a:p>
            <a:pPr algn="r"/>
            <a:r>
              <a:rPr lang="ru-RU" i="1" dirty="0" smtClean="0"/>
              <a:t>В.П.Соловьев – Седой.</a:t>
            </a:r>
          </a:p>
          <a:p>
            <a:pPr algn="r"/>
            <a:endParaRPr lang="ru-RU" i="1" dirty="0" smtClean="0"/>
          </a:p>
          <a:p>
            <a:pPr algn="ctr"/>
            <a:r>
              <a:rPr lang="ru-RU" dirty="0" smtClean="0"/>
              <a:t>Для молодого поколения названия песен Соловьева-Седого мало что говорят, а </a:t>
            </a:r>
          </a:p>
          <a:p>
            <a:pPr algn="ctr"/>
            <a:r>
              <a:rPr lang="ru-RU" dirty="0" smtClean="0"/>
              <a:t>у людей постарше душа наполняется нежностью, радостными воспоминаниями</a:t>
            </a:r>
            <a:r>
              <a:rPr lang="ru-RU" i="1" dirty="0" smtClean="0"/>
              <a:t>. </a:t>
            </a:r>
            <a:r>
              <a:rPr lang="ru-RU" dirty="0" smtClean="0"/>
              <a:t>Для них это символы ушедшей эпохи. А каковы будут песенные символы начала </a:t>
            </a:r>
            <a:endParaRPr lang="en-US" dirty="0" smtClean="0"/>
          </a:p>
          <a:p>
            <a:pPr algn="ctr"/>
            <a:r>
              <a:rPr lang="ru-RU" dirty="0" smtClean="0"/>
              <a:t>ХХ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I</a:t>
            </a:r>
            <a:r>
              <a:rPr lang="ru-RU" dirty="0" smtClean="0"/>
              <a:t> столетия?!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85720" y="214290"/>
            <a:ext cx="8429684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СПИСОК ИСПОЛЬЗОВАННОЙ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ЛИТЕРАТУРЫ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600" b="1" i="0" u="none" strike="noStrike" cap="none" normalizeH="0" dirty="0" smtClean="0">
              <a:ln>
                <a:noFill/>
              </a:ln>
              <a:solidFill>
                <a:srgbClr val="000000"/>
              </a:solidFill>
              <a:effectLst/>
              <a:latin typeface="Cambria Math" pitchFamily="18" charset="0"/>
              <a:ea typeface="Times New Roman" pitchFamily="18" charset="0"/>
              <a:cs typeface="Tahoma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Гордость советской музыки [Текст] : музыканты - Герои Социалист. Труда и лауреаты Ленин. премии / ред. М. Яковлев.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М. : Совет. композитор, 1987.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544 с.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Золотой соловей града Питера [Текст] // Музыка в школе.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–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2005. - № 3.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–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С. 3-22.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Композиторы - лауреаты Ленинской премии [Текст] : [сборник].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М. : Знание, 1971.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128 с.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Кремлев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, Ю.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Василий Павлович Соловьев-Седой [Текст] : очерк жизни и творчества / Ю.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Кремлев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Л. : Совет. композитор, 1960.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220 с.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Лауреаты Ленинской премии [Текст].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М. : Совет. композитор, 1970.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223 с.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По песне мы узнаем эпоху [Текст] // Музыкальная жизнь.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–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2007. - № 4.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–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С.34-35.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Соловьев-Седой Василий Павлович. Песни [Ноты] : для голоса в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сопровожд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. (баяна / В. Соловьев-Седой ; вступ. ст. А.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Сохора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Соловьев-Седой Василий Павлович. Песни [Ноты] : для голоса в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сопровожд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. (баяна, гит.) : очерк о жизни и творчестве / В. Соловьев-Седой ; сост. Г. Краснов ; авт. очерка М. Матвеев, А. Владимиров.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М. : Музыка, 1984.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80 с.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b="1" dirty="0" smtClean="0">
                <a:solidFill>
                  <a:srgbClr val="000000"/>
                </a:solidFill>
                <a:latin typeface="Cambria Math" pitchFamily="18" charset="0"/>
                <a:ea typeface="Times New Roman" pitchFamily="18" charset="0"/>
                <a:cs typeface="Tahoma" pitchFamily="34" charset="0"/>
              </a:rPr>
              <a:t>Соловьев-Седой Василий Павлович</a:t>
            </a:r>
            <a:r>
              <a:rPr lang="ru-RU" dirty="0" smtClean="0">
                <a:solidFill>
                  <a:srgbClr val="000000"/>
                </a:solidFill>
                <a:latin typeface="Cambria Math" pitchFamily="18" charset="0"/>
                <a:ea typeface="Times New Roman" pitchFamily="18" charset="0"/>
                <a:cs typeface="Tahoma" pitchFamily="34" charset="0"/>
              </a:rPr>
              <a:t>. </a:t>
            </a:r>
            <a:r>
              <a:rPr lang="ru-RU" b="1" dirty="0" smtClean="0">
                <a:solidFill>
                  <a:srgbClr val="000000"/>
                </a:solidFill>
                <a:latin typeface="Cambria Math" pitchFamily="18" charset="0"/>
                <a:ea typeface="Times New Roman" pitchFamily="18" charset="0"/>
                <a:cs typeface="Tahoma" pitchFamily="34" charset="0"/>
              </a:rPr>
              <a:t>Светлая песня (песни любви) [Ноты] : песни-романсы для голоса в </a:t>
            </a:r>
            <a:r>
              <a:rPr lang="ru-RU" b="1" dirty="0" err="1" smtClean="0">
                <a:solidFill>
                  <a:srgbClr val="000000"/>
                </a:solidFill>
                <a:latin typeface="Cambria Math" pitchFamily="18" charset="0"/>
                <a:ea typeface="Times New Roman" pitchFamily="18" charset="0"/>
                <a:cs typeface="Tahoma" pitchFamily="34" charset="0"/>
              </a:rPr>
              <a:t>сопровожд</a:t>
            </a:r>
            <a:r>
              <a:rPr lang="ru-RU" b="1" dirty="0" smtClean="0">
                <a:solidFill>
                  <a:srgbClr val="000000"/>
                </a:solidFill>
                <a:latin typeface="Cambria Math" pitchFamily="18" charset="0"/>
                <a:ea typeface="Times New Roman" pitchFamily="18" charset="0"/>
                <a:cs typeface="Tahoma" pitchFamily="34" charset="0"/>
              </a:rPr>
              <a:t>. </a:t>
            </a:r>
            <a:r>
              <a:rPr lang="ru-RU" b="1" dirty="0" err="1" smtClean="0">
                <a:solidFill>
                  <a:srgbClr val="000000"/>
                </a:solidFill>
                <a:latin typeface="Cambria Math" pitchFamily="18" charset="0"/>
                <a:ea typeface="Times New Roman" pitchFamily="18" charset="0"/>
                <a:cs typeface="Tahoma" pitchFamily="34" charset="0"/>
              </a:rPr>
              <a:t>фп</a:t>
            </a:r>
            <a:r>
              <a:rPr lang="ru-RU" b="1" dirty="0" smtClean="0">
                <a:solidFill>
                  <a:srgbClr val="000000"/>
                </a:solidFill>
                <a:latin typeface="Cambria Math" pitchFamily="18" charset="0"/>
                <a:ea typeface="Times New Roman" pitchFamily="18" charset="0"/>
                <a:cs typeface="Tahoma" pitchFamily="34" charset="0"/>
              </a:rPr>
              <a:t>. / В. Соловьев-Седой ; сл. Г. Горбовского. </a:t>
            </a:r>
            <a:r>
              <a:rPr lang="ru-RU" b="1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b="1" dirty="0" smtClean="0">
                <a:solidFill>
                  <a:srgbClr val="000000"/>
                </a:solidFill>
                <a:latin typeface="Cambria Math" pitchFamily="18" charset="0"/>
                <a:ea typeface="Times New Roman" pitchFamily="18" charset="0"/>
                <a:cs typeface="Tahoma" pitchFamily="34" charset="0"/>
              </a:rPr>
              <a:t> М. : Музыка, 1974. </a:t>
            </a:r>
            <a:r>
              <a:rPr lang="ru-RU" b="1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b="1" dirty="0" smtClean="0">
                <a:solidFill>
                  <a:srgbClr val="000000"/>
                </a:solidFill>
                <a:latin typeface="Cambria Math" pitchFamily="18" charset="0"/>
                <a:ea typeface="Times New Roman" pitchFamily="18" charset="0"/>
                <a:cs typeface="Tahoma" pitchFamily="34" charset="0"/>
              </a:rPr>
              <a:t> 56 с.</a:t>
            </a:r>
            <a:endParaRPr lang="ru-RU" sz="1000" b="1" dirty="0" smtClean="0"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0" y="642918"/>
            <a:ext cx="8643966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0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Соловьев-Седой, В. П.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Ното-библиографический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справочник[Текст] / В. П. Соловьев-Седой ; сост. Д. Персон.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Л. : Совет. композитор, 1978.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232 с.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0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Соловьев-Седой, В. П.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Пути-дороги[Текст] : воспоминания, рассказы о песнях, мысли об искусстве / В. П. Соловьев-Седой.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Л. : Совет. композитор, 1983.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184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с.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0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Соловьев-Седой, В.П.  Собрание сочинений [Ноты]. Т. 3. Сцены и арии из оперетт : 1945-1967 /сост. Г. Краснов / В. Соловьев-Седой.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Клавир.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Л. : Музыка, 1986.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200 с.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/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Соловьев-Седой, В. П.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Статьи, заметки, выступления [Текст] / В. П. Соловьев-Седой.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Л. : Совет. композитор, 1972.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96 с.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0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Соловьев-Седой, В.П. Собрание сочинений [Ноты]. Т. 1. Песни : для голоса в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сопровожд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. 1936-1948 /сост. Г. Краснов / В. Соловьев-Седой.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Л. : Музыка, 1985.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204 с.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0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Соловьев-Седой, В.П.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Сто песен [Ноты] : [для голоса в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сопровожд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. (баяна, гит.)]. Т. 1 / В. Соловьев-Седой ; сост. М. Матвеев.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Л. : Совет. композитор, 1959.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204 с.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0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Соловьев-Седой,В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.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П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. Избранные песни [Ноты] : для голоса и хора с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Вып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. 4 / В. Соловьев-Седой ; вступ. ст. А.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Сохора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Л. : Музыка, 1967.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76 с.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0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Сохор,А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. Василий Павлович Соловье-Седой [Текст] /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А.Сохор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–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Л. : Музыка, 1977.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–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127 с.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0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Хентова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, Софья Михайловна. Василий Павлович Соловьев-Седой : Воспоминания, ст., материалы /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Сост.,общ.ред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., вступ.ст.,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коммент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С.М.Хентовой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Л. : Совет. композитор, 1987.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269с.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0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Хентова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, Софья Михайловна. Соловьев-Седой в Петрограде-Ленинграде.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Л. :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Лениздат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, 1984.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238с.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0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Щербак, Эллина Юрьевна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. Музыкально-литературная композиция "Споемте, друзья". Посвящается творчеству В. П. Соловьева-Седого [Текст] / Э.Ю. Щербак // Музыка в школе.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2013.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№ 5.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 Math" pitchFamily="18" charset="0"/>
                <a:ea typeface="Times New Roman" pitchFamily="18" charset="0"/>
                <a:cs typeface="Tahoma" pitchFamily="34" charset="0"/>
              </a:rPr>
              <a:t> С. 23-28.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</TotalTime>
  <Words>1344</Words>
  <PresentationFormat>Экран (4:3)</PresentationFormat>
  <Paragraphs>79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88</cp:revision>
  <dcterms:modified xsi:type="dcterms:W3CDTF">2017-04-14T08:18:30Z</dcterms:modified>
</cp:coreProperties>
</file>