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1" r:id="rId5"/>
    <p:sldId id="260" r:id="rId6"/>
    <p:sldId id="263" r:id="rId7"/>
    <p:sldId id="259" r:id="rId8"/>
    <p:sldId id="265" r:id="rId9"/>
    <p:sldId id="264" r:id="rId10"/>
    <p:sldId id="269" r:id="rId11"/>
    <p:sldId id="266" r:id="rId12"/>
    <p:sldId id="272" r:id="rId13"/>
    <p:sldId id="271" r:id="rId14"/>
    <p:sldId id="267" r:id="rId15"/>
    <p:sldId id="276" r:id="rId16"/>
    <p:sldId id="277" r:id="rId17"/>
    <p:sldId id="270" r:id="rId18"/>
    <p:sldId id="268" r:id="rId19"/>
    <p:sldId id="273" r:id="rId20"/>
    <p:sldId id="262" r:id="rId21"/>
    <p:sldId id="274"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6" d="100"/>
          <a:sy n="106" d="100"/>
        </p:scale>
        <p:origin x="-114"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ello.png"/>
          <p:cNvPicPr>
            <a:picLocks noChangeAspect="1"/>
          </p:cNvPicPr>
          <p:nvPr/>
        </p:nvPicPr>
        <p:blipFill>
          <a:blip r:embed="rId2"/>
          <a:stretch>
            <a:fillRect/>
          </a:stretch>
        </p:blipFill>
        <p:spPr>
          <a:xfrm>
            <a:off x="214282" y="3214686"/>
            <a:ext cx="4119226" cy="3286124"/>
          </a:xfrm>
          <a:prstGeom prst="rect">
            <a:avLst/>
          </a:prstGeom>
        </p:spPr>
      </p:pic>
      <p:pic>
        <p:nvPicPr>
          <p:cNvPr id="3" name="Рисунок 2" descr="28rostropovich-2-600.jpg"/>
          <p:cNvPicPr>
            <a:picLocks noChangeAspect="1"/>
          </p:cNvPicPr>
          <p:nvPr/>
        </p:nvPicPr>
        <p:blipFill>
          <a:blip r:embed="rId3"/>
          <a:stretch>
            <a:fillRect/>
          </a:stretch>
        </p:blipFill>
        <p:spPr>
          <a:xfrm>
            <a:off x="2812839" y="214290"/>
            <a:ext cx="5888239" cy="3140394"/>
          </a:xfrm>
          <a:prstGeom prst="rect">
            <a:avLst/>
          </a:prstGeom>
          <a:ln>
            <a:solidFill>
              <a:srgbClr val="C00000"/>
            </a:solidFill>
          </a:ln>
          <a:effectLst>
            <a:outerShdw blurRad="292100" dist="139700" dir="2700000" algn="tl" rotWithShape="0">
              <a:srgbClr val="333333">
                <a:alpha val="65000"/>
              </a:srgbClr>
            </a:outerShdw>
          </a:effectLst>
        </p:spPr>
      </p:pic>
      <p:sp>
        <p:nvSpPr>
          <p:cNvPr id="4" name="TextBox 3"/>
          <p:cNvSpPr txBox="1"/>
          <p:nvPr/>
        </p:nvSpPr>
        <p:spPr>
          <a:xfrm>
            <a:off x="4214810" y="4000504"/>
            <a:ext cx="4714908" cy="230832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 черпаю силы в самой музыке…»</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57158" y="571480"/>
            <a:ext cx="2428892" cy="2308324"/>
          </a:xfrm>
          <a:prstGeom prst="rect">
            <a:avLst/>
          </a:prstGeom>
          <a:noFill/>
        </p:spPr>
        <p:txBody>
          <a:bodyPr wrap="square" rtlCol="0">
            <a:spAutoFit/>
          </a:bodyPr>
          <a:lstStyle/>
          <a:p>
            <a:pPr algn="ctr"/>
            <a:r>
              <a:rPr lang="ru-RU" b="1" dirty="0" smtClean="0">
                <a:solidFill>
                  <a:srgbClr val="C00000"/>
                </a:solidFill>
              </a:rPr>
              <a:t>ИИЦ - Научная библиотека представляет виртуальную выставку </a:t>
            </a:r>
          </a:p>
          <a:p>
            <a:pPr algn="ctr"/>
            <a:r>
              <a:rPr lang="ru-RU" b="1" dirty="0" smtClean="0">
                <a:solidFill>
                  <a:srgbClr val="C00000"/>
                </a:solidFill>
              </a:rPr>
              <a:t>к 90-летию Мстислава Ростроповича</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тр0033.BMP"/>
          <p:cNvPicPr>
            <a:picLocks noChangeAspect="1"/>
          </p:cNvPicPr>
          <p:nvPr/>
        </p:nvPicPr>
        <p:blipFill>
          <a:blip r:embed="rId2" cstate="email"/>
          <a:srcRect/>
          <a:stretch>
            <a:fillRect/>
          </a:stretch>
        </p:blipFill>
        <p:spPr>
          <a:xfrm>
            <a:off x="285720" y="357166"/>
            <a:ext cx="4143404" cy="3066119"/>
          </a:xfrm>
          <a:prstGeom prst="rect">
            <a:avLst/>
          </a:prstGeom>
          <a:ln>
            <a:solidFill>
              <a:srgbClr val="C00000"/>
            </a:solidFill>
          </a:ln>
          <a:effectLst>
            <a:outerShdw blurRad="292100" dist="139700" dir="2700000" algn="tl" rotWithShape="0">
              <a:srgbClr val="333333">
                <a:alpha val="65000"/>
              </a:srgbClr>
            </a:outerShdw>
          </a:effectLst>
        </p:spPr>
      </p:pic>
      <p:sp>
        <p:nvSpPr>
          <p:cNvPr id="3" name="TextBox 2"/>
          <p:cNvSpPr txBox="1"/>
          <p:nvPr/>
        </p:nvSpPr>
        <p:spPr>
          <a:xfrm>
            <a:off x="4643438" y="714356"/>
            <a:ext cx="4214842" cy="1077218"/>
          </a:xfrm>
          <a:prstGeom prst="rect">
            <a:avLst/>
          </a:prstGeom>
          <a:noFill/>
        </p:spPr>
        <p:txBody>
          <a:bodyPr wrap="square" rtlCol="0">
            <a:spAutoFit/>
          </a:bodyPr>
          <a:lstStyle/>
          <a:p>
            <a:pPr algn="ctr"/>
            <a:r>
              <a:rPr lang="ru-RU" sz="1600" i="1" dirty="0" smtClean="0"/>
              <a:t>Александр Галич, Галина Вишневская, Михаил Барышников, Мстислав Ростропович, Иосиф Бродский.</a:t>
            </a:r>
          </a:p>
          <a:p>
            <a:pPr algn="ctr"/>
            <a:r>
              <a:rPr lang="ru-RU" sz="1600" i="1" dirty="0" smtClean="0"/>
              <a:t>Нью-Йорк, 1977г.</a:t>
            </a:r>
            <a:endParaRPr lang="ru-RU" sz="1600" i="1" dirty="0"/>
          </a:p>
        </p:txBody>
      </p:sp>
      <p:sp>
        <p:nvSpPr>
          <p:cNvPr id="5" name="TextBox 4"/>
          <p:cNvSpPr txBox="1"/>
          <p:nvPr/>
        </p:nvSpPr>
        <p:spPr>
          <a:xfrm>
            <a:off x="500034" y="3929066"/>
            <a:ext cx="8143932" cy="2031325"/>
          </a:xfrm>
          <a:prstGeom prst="rect">
            <a:avLst/>
          </a:prstGeom>
          <a:noFill/>
        </p:spPr>
        <p:txBody>
          <a:bodyPr wrap="square" rtlCol="0">
            <a:spAutoFit/>
          </a:bodyPr>
          <a:lstStyle/>
          <a:p>
            <a:pPr algn="ctr"/>
            <a:r>
              <a:rPr lang="ru-RU" dirty="0" smtClean="0"/>
              <a:t>«Именно ей, Галине Вишневской, её духовной силе я обязан тем, что мы уехали из СССР тогда, когда во мне не оставалось сил для борьбы, и я начал медленно угасать, близко подходя к трагической развязке… Галина Вишневская в это время своей решительностью спасла меня».</a:t>
            </a:r>
          </a:p>
          <a:p>
            <a:endParaRPr lang="ru-RU" dirty="0" smtClean="0"/>
          </a:p>
          <a:p>
            <a:pPr algn="r"/>
            <a:r>
              <a:rPr lang="ru-RU" i="1" dirty="0" smtClean="0"/>
              <a:t>Мстислав Ростропович</a:t>
            </a:r>
          </a:p>
          <a:p>
            <a:pPr algn="r"/>
            <a:endParaRPr lang="ru-RU"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тр0010.BMP"/>
          <p:cNvPicPr>
            <a:picLocks noChangeAspect="1"/>
          </p:cNvPicPr>
          <p:nvPr/>
        </p:nvPicPr>
        <p:blipFill>
          <a:blip r:embed="rId2" cstate="email"/>
          <a:srcRect/>
          <a:stretch>
            <a:fillRect/>
          </a:stretch>
        </p:blipFill>
        <p:spPr>
          <a:xfrm>
            <a:off x="714348" y="1214422"/>
            <a:ext cx="2951041" cy="3786214"/>
          </a:xfrm>
          <a:prstGeom prst="rect">
            <a:avLst/>
          </a:prstGeom>
          <a:ln>
            <a:solidFill>
              <a:srgbClr val="C00000"/>
            </a:solidFill>
          </a:ln>
          <a:effectLst>
            <a:outerShdw blurRad="292100" dist="139700" dir="2700000" algn="tl" rotWithShape="0">
              <a:srgbClr val="333333">
                <a:alpha val="65000"/>
              </a:srgbClr>
            </a:outerShdw>
          </a:effectLst>
        </p:spPr>
      </p:pic>
      <p:sp>
        <p:nvSpPr>
          <p:cNvPr id="3" name="TextBox 2"/>
          <p:cNvSpPr txBox="1"/>
          <p:nvPr/>
        </p:nvSpPr>
        <p:spPr>
          <a:xfrm>
            <a:off x="4071934" y="214290"/>
            <a:ext cx="4786346" cy="6186309"/>
          </a:xfrm>
          <a:prstGeom prst="rect">
            <a:avLst/>
          </a:prstGeom>
          <a:noFill/>
        </p:spPr>
        <p:txBody>
          <a:bodyPr wrap="square" rtlCol="0">
            <a:spAutoFit/>
          </a:bodyPr>
          <a:lstStyle/>
          <a:p>
            <a:pPr algn="ctr"/>
            <a:r>
              <a:rPr lang="ru-RU" dirty="0" smtClean="0"/>
              <a:t>Официально Ростропович и Вишневская  не считались изгнанными из страны, но их имена  в средствах массовой информации не упоминались, записи игры и пения убирались в архивы.</a:t>
            </a:r>
          </a:p>
          <a:p>
            <a:pPr algn="ctr"/>
            <a:r>
              <a:rPr lang="ru-RU" dirty="0" smtClean="0"/>
              <a:t>В Америке Ростроповичу предложили контракт с Вашингтонским симфоническим оркестром. Ростропович задал оркестру невиданный  творческий темп: за сезон давалось около двухсот концертов и, кроме того, - музыкально-образовательные концерты для сорока тысяч учащихся. За семнадцать лет </a:t>
            </a:r>
          </a:p>
          <a:p>
            <a:pPr algn="ctr"/>
            <a:r>
              <a:rPr lang="ru-RU" dirty="0" smtClean="0"/>
              <a:t>(1977-1994), на протяжении которых  Ростропович руководил оркестром, исполнительский уровень этого коллектива настолько вырос, что превратил Вашингтон в один из крупнейших музыкальных центров </a:t>
            </a:r>
            <a:r>
              <a:rPr lang="ru-RU" dirty="0" smtClean="0"/>
              <a:t>страны. Ростропович способствовал  </a:t>
            </a:r>
            <a:r>
              <a:rPr lang="ru-RU" dirty="0" smtClean="0"/>
              <a:t>увеличению в нем российского музыкального присутствия.</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928670"/>
            <a:ext cx="3357570" cy="4801314"/>
          </a:xfrm>
          <a:prstGeom prst="rect">
            <a:avLst/>
          </a:prstGeom>
        </p:spPr>
        <p:txBody>
          <a:bodyPr wrap="square">
            <a:spAutoFit/>
          </a:bodyPr>
          <a:lstStyle/>
          <a:p>
            <a:pPr algn="ctr"/>
            <a:r>
              <a:rPr lang="ru-RU" dirty="0" smtClean="0"/>
              <a:t>Семья прочно обосновалась за границей и не только выдержала испытание эмиграцией, но и  стала крепче. Как складывалась творческая деятельность Ростроповича?  Этот великий мастер, по мнению Б.Чайковского, «заставил посмотреть совершенно другими глазами на виолончель как сольный инструмент». Ростропович много </a:t>
            </a:r>
            <a:r>
              <a:rPr lang="ru-RU" dirty="0" smtClean="0"/>
              <a:t>гастролировал </a:t>
            </a:r>
            <a:r>
              <a:rPr lang="ru-RU" dirty="0" smtClean="0"/>
              <a:t>по всему </a:t>
            </a:r>
            <a:r>
              <a:rPr lang="ru-RU" dirty="0" smtClean="0"/>
              <a:t>миру, </a:t>
            </a:r>
            <a:r>
              <a:rPr lang="ru-RU" dirty="0" smtClean="0"/>
              <a:t>за исключением СССР и стран Восточной Европы.</a:t>
            </a:r>
            <a:endParaRPr lang="ru-RU" dirty="0"/>
          </a:p>
        </p:txBody>
      </p:sp>
      <p:pic>
        <p:nvPicPr>
          <p:cNvPr id="3" name="Рисунок 2" descr="ростр0034.BMP"/>
          <p:cNvPicPr>
            <a:picLocks noChangeAspect="1"/>
          </p:cNvPicPr>
          <p:nvPr/>
        </p:nvPicPr>
        <p:blipFill>
          <a:blip r:embed="rId2" cstate="email"/>
          <a:stretch>
            <a:fillRect/>
          </a:stretch>
        </p:blipFill>
        <p:spPr>
          <a:xfrm>
            <a:off x="5214942" y="500042"/>
            <a:ext cx="3435103" cy="5233427"/>
          </a:xfrm>
          <a:prstGeom prst="rect">
            <a:avLst/>
          </a:prstGeom>
          <a:ln>
            <a:solidFill>
              <a:srgbClr val="C00000"/>
            </a:solidFill>
          </a:ln>
          <a:effectLst>
            <a:outerShdw blurRad="292100" dist="139700" dir="2700000" algn="tl" rotWithShape="0">
              <a:srgbClr val="333333">
                <a:alpha val="65000"/>
              </a:srgbClr>
            </a:outerShdw>
          </a:effectLst>
        </p:spPr>
      </p:pic>
      <p:sp>
        <p:nvSpPr>
          <p:cNvPr id="4" name="TextBox 3"/>
          <p:cNvSpPr txBox="1"/>
          <p:nvPr/>
        </p:nvSpPr>
        <p:spPr>
          <a:xfrm>
            <a:off x="5429256" y="6000768"/>
            <a:ext cx="3071834" cy="584775"/>
          </a:xfrm>
          <a:prstGeom prst="rect">
            <a:avLst/>
          </a:prstGeom>
          <a:noFill/>
        </p:spPr>
        <p:txBody>
          <a:bodyPr wrap="square" rtlCol="0">
            <a:spAutoFit/>
          </a:bodyPr>
          <a:lstStyle/>
          <a:p>
            <a:pPr algn="ctr"/>
            <a:r>
              <a:rPr lang="ru-RU" sz="1600" i="1" dirty="0" smtClean="0"/>
              <a:t>Ростропович с женой и дочерьми</a:t>
            </a:r>
            <a:endParaRPr lang="ru-RU" sz="16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тр0019.BMP"/>
          <p:cNvPicPr>
            <a:picLocks noChangeAspect="1"/>
          </p:cNvPicPr>
          <p:nvPr/>
        </p:nvPicPr>
        <p:blipFill>
          <a:blip r:embed="rId2" cstate="email"/>
          <a:stretch>
            <a:fillRect/>
          </a:stretch>
        </p:blipFill>
        <p:spPr>
          <a:xfrm>
            <a:off x="6072198" y="285728"/>
            <a:ext cx="2826699" cy="3929066"/>
          </a:xfrm>
          <a:prstGeom prst="rect">
            <a:avLst/>
          </a:prstGeom>
          <a:ln>
            <a:solidFill>
              <a:srgbClr val="C00000"/>
            </a:solidFill>
          </a:ln>
          <a:effectLst>
            <a:outerShdw blurRad="292100" dist="139700" dir="2700000" algn="tl" rotWithShape="0">
              <a:srgbClr val="333333">
                <a:alpha val="65000"/>
              </a:srgbClr>
            </a:outerShdw>
          </a:effectLst>
        </p:spPr>
      </p:pic>
      <p:pic>
        <p:nvPicPr>
          <p:cNvPr id="3" name="Рисунок 2" descr="ростр0020.BMP"/>
          <p:cNvPicPr>
            <a:picLocks noChangeAspect="1"/>
          </p:cNvPicPr>
          <p:nvPr/>
        </p:nvPicPr>
        <p:blipFill>
          <a:blip r:embed="rId3" cstate="email"/>
          <a:stretch>
            <a:fillRect/>
          </a:stretch>
        </p:blipFill>
        <p:spPr>
          <a:xfrm>
            <a:off x="4857752" y="2000240"/>
            <a:ext cx="2847244" cy="4159549"/>
          </a:xfrm>
          <a:prstGeom prst="rect">
            <a:avLst/>
          </a:prstGeom>
          <a:ln>
            <a:solidFill>
              <a:srgbClr val="C00000"/>
            </a:solidFill>
          </a:ln>
        </p:spPr>
      </p:pic>
      <p:pic>
        <p:nvPicPr>
          <p:cNvPr id="4" name="Рисунок 3" descr="ростр0021.BMP"/>
          <p:cNvPicPr>
            <a:picLocks noChangeAspect="1"/>
          </p:cNvPicPr>
          <p:nvPr/>
        </p:nvPicPr>
        <p:blipFill>
          <a:blip r:embed="rId4" cstate="email"/>
          <a:srcRect/>
          <a:stretch>
            <a:fillRect/>
          </a:stretch>
        </p:blipFill>
        <p:spPr>
          <a:xfrm>
            <a:off x="500034" y="500042"/>
            <a:ext cx="2952013" cy="4357718"/>
          </a:xfrm>
          <a:prstGeom prst="rect">
            <a:avLst/>
          </a:prstGeom>
          <a:ln>
            <a:solidFill>
              <a:srgbClr val="C00000"/>
            </a:solidFill>
          </a:ln>
          <a:effectLst>
            <a:outerShdw blurRad="292100" dist="139700" dir="2700000" algn="tl" rotWithShape="0">
              <a:srgbClr val="333333">
                <a:alpha val="65000"/>
              </a:srgbClr>
            </a:outerShdw>
          </a:effectLst>
        </p:spPr>
      </p:pic>
      <p:pic>
        <p:nvPicPr>
          <p:cNvPr id="6" name="Рисунок 5" descr="ростр0022.BMP"/>
          <p:cNvPicPr>
            <a:picLocks noChangeAspect="1"/>
          </p:cNvPicPr>
          <p:nvPr/>
        </p:nvPicPr>
        <p:blipFill>
          <a:blip r:embed="rId5" cstate="email"/>
          <a:stretch>
            <a:fillRect/>
          </a:stretch>
        </p:blipFill>
        <p:spPr>
          <a:xfrm>
            <a:off x="1571604" y="2000240"/>
            <a:ext cx="2857520" cy="4171368"/>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остр0009.BMP"/>
          <p:cNvPicPr>
            <a:picLocks noChangeAspect="1"/>
          </p:cNvPicPr>
          <p:nvPr/>
        </p:nvPicPr>
        <p:blipFill>
          <a:blip r:embed="rId2" cstate="email"/>
          <a:stretch>
            <a:fillRect/>
          </a:stretch>
        </p:blipFill>
        <p:spPr>
          <a:xfrm>
            <a:off x="6215074" y="571480"/>
            <a:ext cx="2659506" cy="3714752"/>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pic>
        <p:nvPicPr>
          <p:cNvPr id="2" name="Рисунок 1" descr="ростр0008.BMP"/>
          <p:cNvPicPr>
            <a:picLocks noChangeAspect="1"/>
          </p:cNvPicPr>
          <p:nvPr/>
        </p:nvPicPr>
        <p:blipFill>
          <a:blip r:embed="rId3" cstate="email"/>
          <a:srcRect/>
          <a:stretch>
            <a:fillRect/>
          </a:stretch>
        </p:blipFill>
        <p:spPr>
          <a:xfrm>
            <a:off x="4857752" y="2357430"/>
            <a:ext cx="2928958" cy="4145602"/>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
        <p:nvSpPr>
          <p:cNvPr id="6" name="TextBox 5"/>
          <p:cNvSpPr txBox="1"/>
          <p:nvPr/>
        </p:nvSpPr>
        <p:spPr>
          <a:xfrm>
            <a:off x="714348" y="928670"/>
            <a:ext cx="3929090" cy="4524315"/>
          </a:xfrm>
          <a:prstGeom prst="rect">
            <a:avLst/>
          </a:prstGeom>
          <a:noFill/>
        </p:spPr>
        <p:txBody>
          <a:bodyPr wrap="square" rtlCol="0">
            <a:spAutoFit/>
          </a:bodyPr>
          <a:lstStyle/>
          <a:p>
            <a:pPr algn="ctr"/>
            <a:r>
              <a:rPr lang="ru-RU" dirty="0" smtClean="0"/>
              <a:t>После перестройки, в начале 1989 </a:t>
            </a:r>
            <a:r>
              <a:rPr lang="ru-RU" dirty="0" smtClean="0"/>
              <a:t>года, </a:t>
            </a:r>
            <a:r>
              <a:rPr lang="ru-RU" dirty="0" smtClean="0"/>
              <a:t>была достигнута договоренность о гастролях в Москве и Ленинграде Вашингтонского оркестра под управлением Ростроповича. В январе 1990 года </a:t>
            </a:r>
            <a:r>
              <a:rPr lang="ru-RU" dirty="0" smtClean="0"/>
              <a:t>Ростроповичу и Вишневской </a:t>
            </a:r>
            <a:r>
              <a:rPr lang="ru-RU" dirty="0" smtClean="0"/>
              <a:t>вернули </a:t>
            </a:r>
            <a:endParaRPr lang="ru-RU" dirty="0" smtClean="0"/>
          </a:p>
          <a:p>
            <a:pPr algn="ctr"/>
            <a:r>
              <a:rPr lang="ru-RU" dirty="0" smtClean="0"/>
              <a:t>российское </a:t>
            </a:r>
            <a:r>
              <a:rPr lang="ru-RU" dirty="0" smtClean="0"/>
              <a:t>гражданство.</a:t>
            </a:r>
          </a:p>
          <a:p>
            <a:pPr algn="ctr"/>
            <a:r>
              <a:rPr lang="ru-RU" dirty="0" smtClean="0"/>
              <a:t>Впоследствии Ростропович привез на гастроли в Россию Национальный симфонический оркестр США, который под его управлением давал концерты на Красной площади и в Храме Христа Спасителя.</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опия ростр0003.BMP"/>
          <p:cNvPicPr>
            <a:picLocks noChangeAspect="1"/>
          </p:cNvPicPr>
          <p:nvPr/>
        </p:nvPicPr>
        <p:blipFill>
          <a:blip r:embed="rId2" cstate="email"/>
          <a:stretch>
            <a:fillRect/>
          </a:stretch>
        </p:blipFill>
        <p:spPr>
          <a:xfrm>
            <a:off x="5072066" y="3357562"/>
            <a:ext cx="2571768" cy="3307294"/>
          </a:xfrm>
          <a:prstGeom prst="rect">
            <a:avLst/>
          </a:prstGeom>
          <a:ln>
            <a:solidFill>
              <a:srgbClr val="C00000"/>
            </a:solidFill>
          </a:ln>
          <a:effectLst>
            <a:outerShdw blurRad="292100" dist="139700" dir="2700000" algn="tl" rotWithShape="0">
              <a:srgbClr val="333333">
                <a:alpha val="65000"/>
              </a:srgbClr>
            </a:outerShdw>
          </a:effectLst>
        </p:spPr>
      </p:pic>
      <p:pic>
        <p:nvPicPr>
          <p:cNvPr id="2" name="Рисунок 1" descr="ростр0007.BMP"/>
          <p:cNvPicPr>
            <a:picLocks noChangeAspect="1"/>
          </p:cNvPicPr>
          <p:nvPr/>
        </p:nvPicPr>
        <p:blipFill>
          <a:blip r:embed="rId3" cstate="email"/>
          <a:srcRect/>
          <a:stretch>
            <a:fillRect/>
          </a:stretch>
        </p:blipFill>
        <p:spPr>
          <a:xfrm>
            <a:off x="5715008" y="269976"/>
            <a:ext cx="2793583" cy="4087717"/>
          </a:xfrm>
          <a:prstGeom prst="rect">
            <a:avLst/>
          </a:prstGeom>
          <a:ln>
            <a:solidFill>
              <a:srgbClr val="C00000"/>
            </a:solidFill>
          </a:ln>
          <a:effectLst>
            <a:outerShdw blurRad="292100" dist="139700" dir="2700000" algn="tl" rotWithShape="0">
              <a:srgbClr val="333333">
                <a:alpha val="65000"/>
              </a:srgbClr>
            </a:outerShdw>
          </a:effectLst>
        </p:spPr>
      </p:pic>
      <p:sp>
        <p:nvSpPr>
          <p:cNvPr id="5" name="TextBox 4"/>
          <p:cNvSpPr txBox="1"/>
          <p:nvPr/>
        </p:nvSpPr>
        <p:spPr>
          <a:xfrm>
            <a:off x="428596" y="928670"/>
            <a:ext cx="4214842" cy="3693319"/>
          </a:xfrm>
          <a:prstGeom prst="rect">
            <a:avLst/>
          </a:prstGeom>
          <a:noFill/>
        </p:spPr>
        <p:txBody>
          <a:bodyPr wrap="square" rtlCol="0">
            <a:spAutoFit/>
          </a:bodyPr>
          <a:lstStyle/>
          <a:p>
            <a:pPr algn="ctr"/>
            <a:r>
              <a:rPr lang="ru-RU" dirty="0" smtClean="0"/>
              <a:t>«Если меня спросить, сколько времени я занимаюсь музыкой, то откровенно сказать – все время, за исключением сна. Либо я занимаюсь на виолончели, либо обдумываю новые программы, а то обдумываю звучания оркестра, каких мне хотелось бы добиться, когда я выступаю с ним как солист и дирижер. Я даю в год до 130 концертов. Это больше трети года…»</a:t>
            </a:r>
          </a:p>
          <a:p>
            <a:pPr algn="ctr"/>
            <a:endParaRPr lang="ru-RU" dirty="0" smtClean="0"/>
          </a:p>
          <a:p>
            <a:pPr algn="r"/>
            <a:r>
              <a:rPr lang="ru-RU" i="1" dirty="0" smtClean="0"/>
              <a:t>Мстислав Ростропович</a:t>
            </a:r>
            <a:endParaRPr lang="ru-RU"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тр0035.BMP"/>
          <p:cNvPicPr>
            <a:picLocks noChangeAspect="1"/>
          </p:cNvPicPr>
          <p:nvPr/>
        </p:nvPicPr>
        <p:blipFill>
          <a:blip r:embed="rId2" cstate="email"/>
          <a:srcRect/>
          <a:stretch>
            <a:fillRect/>
          </a:stretch>
        </p:blipFill>
        <p:spPr>
          <a:xfrm>
            <a:off x="857224" y="428604"/>
            <a:ext cx="4482814" cy="3073540"/>
          </a:xfrm>
          <a:prstGeom prst="rect">
            <a:avLst/>
          </a:prstGeom>
          <a:ln>
            <a:solidFill>
              <a:srgbClr val="C00000"/>
            </a:solidFill>
          </a:ln>
          <a:effectLst>
            <a:outerShdw blurRad="292100" dist="139700" dir="2700000" algn="tl" rotWithShape="0">
              <a:srgbClr val="333333">
                <a:alpha val="65000"/>
              </a:srgbClr>
            </a:outerShdw>
          </a:effectLst>
        </p:spPr>
      </p:pic>
      <p:sp>
        <p:nvSpPr>
          <p:cNvPr id="3" name="TextBox 2"/>
          <p:cNvSpPr txBox="1"/>
          <p:nvPr/>
        </p:nvSpPr>
        <p:spPr>
          <a:xfrm>
            <a:off x="5857884" y="1428736"/>
            <a:ext cx="2428860" cy="1323439"/>
          </a:xfrm>
          <a:prstGeom prst="rect">
            <a:avLst/>
          </a:prstGeom>
          <a:noFill/>
        </p:spPr>
        <p:txBody>
          <a:bodyPr wrap="square" rtlCol="0">
            <a:spAutoFit/>
          </a:bodyPr>
          <a:lstStyle/>
          <a:p>
            <a:pPr algn="ctr"/>
            <a:r>
              <a:rPr lang="ru-RU" sz="1600" i="1" dirty="0" smtClean="0"/>
              <a:t>С Дмитрием Шостаковичем после премьеры Четырнадцатой симфонии, 1969 г.</a:t>
            </a:r>
            <a:endParaRPr lang="ru-RU" sz="1600" i="1" dirty="0"/>
          </a:p>
        </p:txBody>
      </p:sp>
      <p:sp>
        <p:nvSpPr>
          <p:cNvPr id="4" name="TextBox 3"/>
          <p:cNvSpPr txBox="1"/>
          <p:nvPr/>
        </p:nvSpPr>
        <p:spPr>
          <a:xfrm>
            <a:off x="714348" y="4000504"/>
            <a:ext cx="7286676" cy="1200329"/>
          </a:xfrm>
          <a:prstGeom prst="rect">
            <a:avLst/>
          </a:prstGeom>
          <a:noFill/>
        </p:spPr>
        <p:txBody>
          <a:bodyPr wrap="square" rtlCol="0">
            <a:spAutoFit/>
          </a:bodyPr>
          <a:lstStyle/>
          <a:p>
            <a:pPr algn="ctr"/>
            <a:r>
              <a:rPr lang="ru-RU" dirty="0" smtClean="0"/>
              <a:t>Череда великолепных концертов в стране и по всему миру, филармонические циклы, фестивали, судейские обязанности в конкурсных жюри, воспитание исполнительской молодежи – этим была наполнена жизнь Ростроповича до последних дней.</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тр0016.BMP"/>
          <p:cNvPicPr>
            <a:picLocks noChangeAspect="1"/>
          </p:cNvPicPr>
          <p:nvPr/>
        </p:nvPicPr>
        <p:blipFill>
          <a:blip r:embed="rId2" cstate="email"/>
          <a:stretch>
            <a:fillRect/>
          </a:stretch>
        </p:blipFill>
        <p:spPr>
          <a:xfrm>
            <a:off x="667673" y="285728"/>
            <a:ext cx="2837504" cy="3714776"/>
          </a:xfrm>
          <a:prstGeom prst="rect">
            <a:avLst/>
          </a:prstGeom>
          <a:ln>
            <a:solidFill>
              <a:srgbClr val="C00000"/>
            </a:solidFill>
          </a:ln>
          <a:effectLst>
            <a:outerShdw blurRad="292100" dist="139700" dir="2700000" algn="tl" rotWithShape="0">
              <a:srgbClr val="333333">
                <a:alpha val="65000"/>
              </a:srgbClr>
            </a:outerShdw>
          </a:effectLst>
        </p:spPr>
      </p:pic>
      <p:pic>
        <p:nvPicPr>
          <p:cNvPr id="3" name="Рисунок 2" descr="ростр0017.BMP"/>
          <p:cNvPicPr>
            <a:picLocks noChangeAspect="1"/>
          </p:cNvPicPr>
          <p:nvPr/>
        </p:nvPicPr>
        <p:blipFill>
          <a:blip r:embed="rId3" cstate="email"/>
          <a:stretch>
            <a:fillRect/>
          </a:stretch>
        </p:blipFill>
        <p:spPr>
          <a:xfrm>
            <a:off x="1214414" y="1142984"/>
            <a:ext cx="2876164" cy="3807259"/>
          </a:xfrm>
          <a:prstGeom prst="rect">
            <a:avLst/>
          </a:prstGeom>
          <a:ln>
            <a:solidFill>
              <a:srgbClr val="C00000"/>
            </a:solidFill>
          </a:ln>
          <a:effectLst>
            <a:outerShdw blurRad="292100" dist="139700" dir="2700000" algn="tl" rotWithShape="0">
              <a:srgbClr val="333333">
                <a:alpha val="65000"/>
              </a:srgbClr>
            </a:outerShdw>
          </a:effectLst>
        </p:spPr>
      </p:pic>
      <p:pic>
        <p:nvPicPr>
          <p:cNvPr id="5" name="Рисунок 4" descr="ростр0030.BMP"/>
          <p:cNvPicPr>
            <a:picLocks noChangeAspect="1"/>
          </p:cNvPicPr>
          <p:nvPr/>
        </p:nvPicPr>
        <p:blipFill>
          <a:blip r:embed="rId4" cstate="email"/>
          <a:stretch>
            <a:fillRect/>
          </a:stretch>
        </p:blipFill>
        <p:spPr>
          <a:xfrm>
            <a:off x="5357818" y="857232"/>
            <a:ext cx="2952629" cy="4128157"/>
          </a:xfrm>
          <a:prstGeom prst="rect">
            <a:avLst/>
          </a:prstGeom>
          <a:ln>
            <a:solidFill>
              <a:srgbClr val="C00000"/>
            </a:solidFill>
          </a:ln>
          <a:effectLst>
            <a:outerShdw blurRad="292100" dist="139700" dir="2700000" algn="tl" rotWithShape="0">
              <a:srgbClr val="333333">
                <a:alpha val="65000"/>
              </a:srgbClr>
            </a:outerShdw>
          </a:effectLst>
        </p:spPr>
      </p:pic>
      <p:pic>
        <p:nvPicPr>
          <p:cNvPr id="6" name="Рисунок 5" descr="ростр0031.BMP"/>
          <p:cNvPicPr>
            <a:picLocks noChangeAspect="1"/>
          </p:cNvPicPr>
          <p:nvPr/>
        </p:nvPicPr>
        <p:blipFill>
          <a:blip r:embed="rId5" cstate="email"/>
          <a:stretch>
            <a:fillRect/>
          </a:stretch>
        </p:blipFill>
        <p:spPr>
          <a:xfrm>
            <a:off x="5072066" y="1928801"/>
            <a:ext cx="2948297" cy="4350771"/>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остр0011.BMP"/>
          <p:cNvPicPr>
            <a:picLocks noChangeAspect="1"/>
          </p:cNvPicPr>
          <p:nvPr/>
        </p:nvPicPr>
        <p:blipFill>
          <a:blip r:embed="rId2" cstate="email"/>
          <a:stretch>
            <a:fillRect/>
          </a:stretch>
        </p:blipFill>
        <p:spPr>
          <a:xfrm>
            <a:off x="6429388" y="214290"/>
            <a:ext cx="2516839" cy="3714752"/>
          </a:xfrm>
          <a:prstGeom prst="rect">
            <a:avLst/>
          </a:prstGeom>
          <a:ln>
            <a:solidFill>
              <a:srgbClr val="C00000"/>
            </a:solidFill>
          </a:ln>
          <a:effectLst>
            <a:outerShdw blurRad="292100" dist="139700" dir="2700000" algn="tl" rotWithShape="0">
              <a:srgbClr val="333333">
                <a:alpha val="65000"/>
              </a:srgbClr>
            </a:outerShdw>
          </a:effectLst>
        </p:spPr>
      </p:pic>
      <p:pic>
        <p:nvPicPr>
          <p:cNvPr id="4" name="Рисунок 3" descr="ростр0012.BMP"/>
          <p:cNvPicPr>
            <a:picLocks noChangeAspect="1"/>
          </p:cNvPicPr>
          <p:nvPr/>
        </p:nvPicPr>
        <p:blipFill>
          <a:blip r:embed="rId3" cstate="email"/>
          <a:stretch>
            <a:fillRect/>
          </a:stretch>
        </p:blipFill>
        <p:spPr>
          <a:xfrm>
            <a:off x="4071934" y="1428736"/>
            <a:ext cx="2644546" cy="3571900"/>
          </a:xfrm>
          <a:prstGeom prst="rect">
            <a:avLst/>
          </a:prstGeom>
          <a:ln>
            <a:solidFill>
              <a:srgbClr val="C00000"/>
            </a:solidFill>
          </a:ln>
          <a:effectLst>
            <a:outerShdw blurRad="292100" dist="139700" dir="2700000" algn="tl" rotWithShape="0">
              <a:srgbClr val="333333">
                <a:alpha val="65000"/>
              </a:srgbClr>
            </a:outerShdw>
          </a:effectLst>
        </p:spPr>
      </p:pic>
      <p:sp>
        <p:nvSpPr>
          <p:cNvPr id="6" name="TextBox 5"/>
          <p:cNvSpPr txBox="1"/>
          <p:nvPr/>
        </p:nvSpPr>
        <p:spPr>
          <a:xfrm>
            <a:off x="285720" y="1000108"/>
            <a:ext cx="3357586" cy="4247317"/>
          </a:xfrm>
          <a:prstGeom prst="rect">
            <a:avLst/>
          </a:prstGeom>
          <a:noFill/>
        </p:spPr>
        <p:txBody>
          <a:bodyPr wrap="square" rtlCol="0">
            <a:spAutoFit/>
          </a:bodyPr>
          <a:lstStyle/>
          <a:p>
            <a:pPr algn="ctr"/>
            <a:r>
              <a:rPr lang="ru-RU" dirty="0" smtClean="0"/>
              <a:t>«Универсальность Ростроповича как музыканта сказалась в многоликости его творческого самовыявления – солист, </a:t>
            </a:r>
            <a:r>
              <a:rPr lang="ru-RU" dirty="0" err="1" smtClean="0"/>
              <a:t>ансамблист</a:t>
            </a:r>
            <a:r>
              <a:rPr lang="ru-RU" dirty="0" smtClean="0"/>
              <a:t>, пианист, педагог, дирижер, наконец, композитор; в равной яркости воплощения классического и романтического наследия. Поистине Ростропович – музыкальная вселенная».</a:t>
            </a:r>
          </a:p>
          <a:p>
            <a:endParaRPr lang="ru-RU" dirty="0" smtClean="0"/>
          </a:p>
          <a:p>
            <a:pPr algn="r"/>
            <a:r>
              <a:rPr lang="ru-RU" i="1" dirty="0" smtClean="0"/>
              <a:t>Виктор Юзефович</a:t>
            </a:r>
            <a:endParaRPr lang="ru-RU"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тр0026.BMP"/>
          <p:cNvPicPr>
            <a:picLocks noChangeAspect="1"/>
          </p:cNvPicPr>
          <p:nvPr/>
        </p:nvPicPr>
        <p:blipFill>
          <a:blip r:embed="rId2" cstate="email"/>
          <a:srcRect r="-167"/>
          <a:stretch>
            <a:fillRect/>
          </a:stretch>
        </p:blipFill>
        <p:spPr>
          <a:xfrm>
            <a:off x="428596" y="2571744"/>
            <a:ext cx="2745704" cy="3714776"/>
          </a:xfrm>
          <a:prstGeom prst="rect">
            <a:avLst/>
          </a:prstGeom>
          <a:ln>
            <a:solidFill>
              <a:srgbClr val="C00000"/>
            </a:solidFill>
          </a:ln>
          <a:effectLst>
            <a:outerShdw blurRad="292100" dist="139700" dir="2700000" algn="tl" rotWithShape="0">
              <a:srgbClr val="333333">
                <a:alpha val="65000"/>
              </a:srgbClr>
            </a:outerShdw>
          </a:effectLst>
        </p:spPr>
      </p:pic>
      <p:pic>
        <p:nvPicPr>
          <p:cNvPr id="3" name="Рисунок 2" descr="ростр0027.BMP"/>
          <p:cNvPicPr>
            <a:picLocks noChangeAspect="1"/>
          </p:cNvPicPr>
          <p:nvPr/>
        </p:nvPicPr>
        <p:blipFill>
          <a:blip r:embed="rId3" cstate="email"/>
          <a:stretch>
            <a:fillRect/>
          </a:stretch>
        </p:blipFill>
        <p:spPr>
          <a:xfrm>
            <a:off x="1000100" y="1285860"/>
            <a:ext cx="2732461" cy="3829475"/>
          </a:xfrm>
          <a:prstGeom prst="rect">
            <a:avLst/>
          </a:prstGeom>
          <a:ln>
            <a:solidFill>
              <a:srgbClr val="C00000"/>
            </a:solidFill>
          </a:ln>
          <a:effectLst>
            <a:outerShdw blurRad="292100" dist="139700" dir="2700000" algn="tl" rotWithShape="0">
              <a:srgbClr val="333333">
                <a:alpha val="65000"/>
              </a:srgbClr>
            </a:outerShdw>
          </a:effectLst>
        </p:spPr>
      </p:pic>
      <p:pic>
        <p:nvPicPr>
          <p:cNvPr id="4" name="Рисунок 3" descr="ростр0028.BMP"/>
          <p:cNvPicPr>
            <a:picLocks noChangeAspect="1"/>
          </p:cNvPicPr>
          <p:nvPr/>
        </p:nvPicPr>
        <p:blipFill>
          <a:blip r:embed="rId4" cstate="email"/>
          <a:stretch>
            <a:fillRect/>
          </a:stretch>
        </p:blipFill>
        <p:spPr>
          <a:xfrm>
            <a:off x="5357818" y="500042"/>
            <a:ext cx="2844416" cy="4000504"/>
          </a:xfrm>
          <a:prstGeom prst="rect">
            <a:avLst/>
          </a:prstGeom>
          <a:ln>
            <a:solidFill>
              <a:srgbClr val="C00000"/>
            </a:solidFill>
          </a:ln>
          <a:effectLst>
            <a:outerShdw blurRad="292100" dist="139700" dir="2700000" algn="tl" rotWithShape="0">
              <a:srgbClr val="333333">
                <a:alpha val="65000"/>
              </a:srgbClr>
            </a:outerShdw>
          </a:effectLst>
        </p:spPr>
      </p:pic>
      <p:pic>
        <p:nvPicPr>
          <p:cNvPr id="5" name="Рисунок 4" descr="ростр0029.BMP"/>
          <p:cNvPicPr>
            <a:picLocks noChangeAspect="1"/>
          </p:cNvPicPr>
          <p:nvPr/>
        </p:nvPicPr>
        <p:blipFill>
          <a:blip r:embed="rId5" cstate="email"/>
          <a:stretch>
            <a:fillRect/>
          </a:stretch>
        </p:blipFill>
        <p:spPr>
          <a:xfrm>
            <a:off x="5000628" y="1928802"/>
            <a:ext cx="2611126" cy="3786189"/>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biblio\Рабочий стол\Ростропович\2017-04-01\ростр0001.BMP"/>
          <p:cNvPicPr>
            <a:picLocks noChangeAspect="1" noChangeArrowheads="1"/>
          </p:cNvPicPr>
          <p:nvPr/>
        </p:nvPicPr>
        <p:blipFill>
          <a:blip r:embed="rId2" cstate="email"/>
          <a:srcRect/>
          <a:stretch>
            <a:fillRect/>
          </a:stretch>
        </p:blipFill>
        <p:spPr bwMode="auto">
          <a:xfrm>
            <a:off x="5429256" y="785794"/>
            <a:ext cx="2643190" cy="4241420"/>
          </a:xfrm>
          <a:prstGeom prst="rect">
            <a:avLst/>
          </a:prstGeom>
          <a:ln>
            <a:solidFill>
              <a:srgbClr val="C00000"/>
            </a:solidFill>
          </a:ln>
          <a:effectLst>
            <a:outerShdw blurRad="292100" dist="139700" dir="2700000" algn="tl" rotWithShape="0">
              <a:srgbClr val="333333">
                <a:alpha val="65000"/>
              </a:srgbClr>
            </a:outerShdw>
          </a:effectLst>
        </p:spPr>
      </p:pic>
      <p:sp>
        <p:nvSpPr>
          <p:cNvPr id="3" name="TextBox 2"/>
          <p:cNvSpPr txBox="1"/>
          <p:nvPr/>
        </p:nvSpPr>
        <p:spPr>
          <a:xfrm>
            <a:off x="500034" y="928670"/>
            <a:ext cx="4714908" cy="4524315"/>
          </a:xfrm>
          <a:prstGeom prst="rect">
            <a:avLst/>
          </a:prstGeom>
          <a:noFill/>
        </p:spPr>
        <p:txBody>
          <a:bodyPr wrap="square" rtlCol="0">
            <a:spAutoFit/>
          </a:bodyPr>
          <a:lstStyle/>
          <a:p>
            <a:pPr algn="ctr"/>
            <a:r>
              <a:rPr lang="ru-RU" dirty="0" smtClean="0"/>
              <a:t>Мстислав Леопольдович Ростропович (1927-2007) – уникальное явление в истории мирового исполнительского искусства. Его ярчайший талант и неукротимый темперамент вывели солирующую виолончель на небывалый уровень, его неуёмная деятельность привела к появлению огромного числа виолончельной литературы высочайшего класса. Среди этого обширного репертуара особое место занимают виолончельные концерты, написанные специально для Маэстро. Для него </a:t>
            </a:r>
            <a:r>
              <a:rPr lang="ru-RU" dirty="0" smtClean="0"/>
              <a:t>сочиняли </a:t>
            </a:r>
            <a:r>
              <a:rPr lang="ru-RU" dirty="0" smtClean="0"/>
              <a:t>М.Глиэр</a:t>
            </a:r>
            <a:r>
              <a:rPr lang="ru-RU" dirty="0" smtClean="0"/>
              <a:t>, С.Прокофьев, Д.Шостакович, </a:t>
            </a:r>
            <a:r>
              <a:rPr lang="ru-RU" dirty="0" err="1" smtClean="0"/>
              <a:t>М.Вайнберг</a:t>
            </a:r>
            <a:r>
              <a:rPr lang="ru-RU" dirty="0" smtClean="0"/>
              <a:t>, Ю.Левитин, Б.Бриттен и другие.</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3438" y="2285992"/>
            <a:ext cx="3929058" cy="3139321"/>
          </a:xfrm>
          <a:prstGeom prst="rect">
            <a:avLst/>
          </a:prstGeom>
        </p:spPr>
        <p:txBody>
          <a:bodyPr wrap="square">
            <a:spAutoFit/>
          </a:bodyPr>
          <a:lstStyle/>
          <a:p>
            <a:pPr algn="ctr"/>
            <a:r>
              <a:rPr lang="ru-RU" dirty="0" smtClean="0"/>
              <a:t>«Имя Ростроповича – это имя целой эпохи виолончельного исполнительства, эпохи, широко раздвинувшей границы возможностей инструмента, поставившей перед инструменталистами новые задачи, новые проблемы».</a:t>
            </a:r>
          </a:p>
          <a:p>
            <a:endParaRPr lang="ru-RU" dirty="0" smtClean="0"/>
          </a:p>
          <a:p>
            <a:pPr algn="r"/>
            <a:r>
              <a:rPr lang="ru-RU" i="1" dirty="0" smtClean="0"/>
              <a:t> Дмитрий Шостакович</a:t>
            </a:r>
          </a:p>
          <a:p>
            <a:pPr algn="r"/>
            <a:endParaRPr lang="ru-RU" i="1" dirty="0"/>
          </a:p>
        </p:txBody>
      </p:sp>
      <p:pic>
        <p:nvPicPr>
          <p:cNvPr id="3" name="Рисунок 2" descr="ростр0015.BMP"/>
          <p:cNvPicPr>
            <a:picLocks noChangeAspect="1"/>
          </p:cNvPicPr>
          <p:nvPr/>
        </p:nvPicPr>
        <p:blipFill>
          <a:blip r:embed="rId2" cstate="email"/>
          <a:stretch>
            <a:fillRect/>
          </a:stretch>
        </p:blipFill>
        <p:spPr>
          <a:xfrm>
            <a:off x="500034" y="500042"/>
            <a:ext cx="3571900" cy="5611587"/>
          </a:xfrm>
          <a:prstGeom prst="rect">
            <a:avLst/>
          </a:prstGeom>
          <a:ln>
            <a:solidFill>
              <a:srgbClr val="C00000"/>
            </a:solid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143800" cy="646331"/>
          </a:xfrm>
          <a:prstGeom prst="rect">
            <a:avLst/>
          </a:prstGeom>
          <a:noFill/>
        </p:spPr>
        <p:txBody>
          <a:bodyPr wrap="square" rtlCol="0">
            <a:spAutoFit/>
          </a:bodyPr>
          <a:lstStyle/>
          <a:p>
            <a:pPr algn="ctr"/>
            <a:r>
              <a:rPr lang="ru-RU" dirty="0" smtClean="0"/>
              <a:t>Список использованной литературы</a:t>
            </a:r>
          </a:p>
          <a:p>
            <a:pPr algn="ctr"/>
            <a:endParaRPr lang="ru-RU" dirty="0"/>
          </a:p>
        </p:txBody>
      </p:sp>
      <p:sp>
        <p:nvSpPr>
          <p:cNvPr id="2049" name="Rectangle 1"/>
          <p:cNvSpPr>
            <a:spLocks noChangeArrowheads="1"/>
          </p:cNvSpPr>
          <p:nvPr/>
        </p:nvSpPr>
        <p:spPr bwMode="auto">
          <a:xfrm>
            <a:off x="357158" y="1000108"/>
            <a:ext cx="850109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ru-RU" sz="1800" i="0" u="none" strike="noStrike" cap="none" normalizeH="0" baseline="0" dirty="0" err="1" smtClean="0">
                <a:ln>
                  <a:noFill/>
                </a:ln>
                <a:solidFill>
                  <a:schemeClr val="tx1"/>
                </a:solidFill>
                <a:effectLst/>
                <a:ea typeface="Times New Roman" pitchFamily="18" charset="0"/>
                <a:cs typeface="Tahoma" pitchFamily="34" charset="0"/>
              </a:rPr>
              <a:t>Гайдамович</a:t>
            </a:r>
            <a:r>
              <a:rPr kumimoji="0" lang="ru-RU" sz="1800" i="0" u="none" strike="noStrike" cap="none" normalizeH="0" baseline="0" dirty="0" smtClean="0">
                <a:ln>
                  <a:noFill/>
                </a:ln>
                <a:solidFill>
                  <a:schemeClr val="tx1"/>
                </a:solidFill>
                <a:effectLst/>
                <a:ea typeface="Times New Roman" pitchFamily="18" charset="0"/>
                <a:cs typeface="Tahoma" pitchFamily="34" charset="0"/>
              </a:rPr>
              <a:t>, Т. Мстислав Ростропович </a:t>
            </a:r>
            <a:r>
              <a:rPr kumimoji="0" lang="ru-RU" sz="1800" b="0" i="0" u="none" strike="noStrike" cap="none" normalizeH="0" baseline="0" dirty="0" smtClean="0">
                <a:ln>
                  <a:noFill/>
                </a:ln>
                <a:solidFill>
                  <a:srgbClr val="000000"/>
                </a:solidFill>
                <a:effectLst/>
                <a:ea typeface="Times New Roman" pitchFamily="18" charset="0"/>
                <a:cs typeface="Tahoma" pitchFamily="34" charset="0"/>
              </a:rPr>
              <a:t>[Текст] / Т. </a:t>
            </a:r>
            <a:r>
              <a:rPr kumimoji="0" lang="ru-RU" sz="1800" b="0" i="0" u="none" strike="noStrike" cap="none" normalizeH="0" baseline="0" dirty="0" err="1" smtClean="0">
                <a:ln>
                  <a:noFill/>
                </a:ln>
                <a:solidFill>
                  <a:srgbClr val="000000"/>
                </a:solidFill>
                <a:effectLst/>
                <a:ea typeface="Times New Roman" pitchFamily="18" charset="0"/>
                <a:cs typeface="Tahoma" pitchFamily="34" charset="0"/>
              </a:rPr>
              <a:t>Гайдамович</a:t>
            </a:r>
            <a:r>
              <a:rPr kumimoji="0" lang="ru-RU" sz="1800" b="0" i="0" u="none" strike="noStrike" cap="none" normalizeH="0" baseline="0" dirty="0" smtClean="0">
                <a:ln>
                  <a:noFill/>
                </a:ln>
                <a:solidFill>
                  <a:srgbClr val="000000"/>
                </a:solidFill>
                <a:effectLst/>
                <a:ea typeface="Times New Roman" pitchFamily="18" charset="0"/>
                <a:cs typeface="Tahoma" pitchFamily="34" charset="0"/>
              </a:rPr>
              <a:t>. – М. : Советский композитор, 1969. – 125 с.</a:t>
            </a:r>
            <a:endParaRPr kumimoji="0" lang="ru-RU" sz="9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800" b="0" i="0" u="none" strike="noStrike" cap="none" normalizeH="0" baseline="0" dirty="0" smtClean="0">
                <a:ln>
                  <a:noFill/>
                </a:ln>
                <a:solidFill>
                  <a:srgbClr val="000000"/>
                </a:solidFill>
                <a:effectLst/>
                <a:ea typeface="Times New Roman" pitchFamily="18" charset="0"/>
                <a:cs typeface="Tahoma" pitchFamily="34" charset="0"/>
              </a:rPr>
              <a:t>Генина, Л. Предназначение личности [Текст] / Л.Генина // Музыкальная академия. – 2007. - № 2. – С.1-3.</a:t>
            </a:r>
            <a:endParaRPr kumimoji="0" lang="ru-RU" sz="9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800" b="0" i="0" u="none" strike="noStrike" cap="none" normalizeH="0" baseline="0" dirty="0" smtClean="0">
                <a:ln>
                  <a:noFill/>
                </a:ln>
                <a:solidFill>
                  <a:srgbClr val="000000"/>
                </a:solidFill>
                <a:effectLst/>
                <a:ea typeface="Times New Roman" pitchFamily="18" charset="0"/>
                <a:cs typeface="Tahoma" pitchFamily="34" charset="0"/>
              </a:rPr>
              <a:t>Гинзбург, Л. Мстислав Ростропович [Текст] / Л.Гинзбург. – М.: Советский композитор, 1963. – 45 с.</a:t>
            </a:r>
            <a:br>
              <a:rPr kumimoji="0" lang="ru-RU" sz="1800" b="0" i="0" u="none" strike="noStrike" cap="none" normalizeH="0" baseline="0" dirty="0" smtClean="0">
                <a:ln>
                  <a:noFill/>
                </a:ln>
                <a:solidFill>
                  <a:srgbClr val="000000"/>
                </a:solidFill>
                <a:effectLst/>
                <a:ea typeface="Times New Roman" pitchFamily="18" charset="0"/>
                <a:cs typeface="Tahoma" pitchFamily="34" charset="0"/>
              </a:rPr>
            </a:br>
            <a:r>
              <a:rPr kumimoji="0" lang="ru-RU" sz="1800" b="0" i="0" u="none" strike="noStrike" cap="none" normalizeH="0" baseline="0" dirty="0" smtClean="0">
                <a:ln>
                  <a:noFill/>
                </a:ln>
                <a:solidFill>
                  <a:srgbClr val="000000"/>
                </a:solidFill>
                <a:effectLst/>
                <a:ea typeface="Times New Roman" pitchFamily="18" charset="0"/>
                <a:cs typeface="Tahoma" pitchFamily="34" charset="0"/>
              </a:rPr>
              <a:t>Ивашкин, А. «Подсолнух» / А. Ивашкин // Музыкальная академия. – 2007. - № 3. – С.1-8.</a:t>
            </a:r>
            <a:endParaRPr kumimoji="0" lang="ru-RU" sz="9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800" i="0" u="none" strike="noStrike" cap="none" normalizeH="0" baseline="0" dirty="0" err="1" smtClean="0">
                <a:ln>
                  <a:noFill/>
                </a:ln>
                <a:solidFill>
                  <a:schemeClr val="tx1"/>
                </a:solidFill>
                <a:effectLst/>
                <a:ea typeface="Times New Roman" pitchFamily="18" charset="0"/>
                <a:cs typeface="Tahoma" pitchFamily="34" charset="0"/>
              </a:rPr>
              <a:t>Кордюкова</a:t>
            </a:r>
            <a:r>
              <a:rPr kumimoji="0" lang="ru-RU" sz="1800" i="0" u="none" strike="noStrike" cap="none" normalizeH="0" baseline="0" dirty="0" smtClean="0">
                <a:ln>
                  <a:noFill/>
                </a:ln>
                <a:solidFill>
                  <a:schemeClr val="tx1"/>
                </a:solidFill>
                <a:effectLst/>
                <a:ea typeface="Times New Roman" pitchFamily="18" charset="0"/>
                <a:cs typeface="Tahoma" pitchFamily="34" charset="0"/>
              </a:rPr>
              <a:t>, Ольга</a:t>
            </a:r>
            <a:r>
              <a:rPr kumimoji="0" lang="ru-RU" sz="1800" i="0" u="none" strike="noStrike" cap="none" normalizeH="0" baseline="0" dirty="0" smtClean="0">
                <a:ln>
                  <a:noFill/>
                </a:ln>
                <a:solidFill>
                  <a:srgbClr val="000000"/>
                </a:solidFill>
                <a:effectLst/>
                <a:ea typeface="Times New Roman" pitchFamily="18" charset="0"/>
                <a:cs typeface="Tahoma" pitchFamily="34" charset="0"/>
              </a:rPr>
              <a:t>. На родине "маэстро Славы" [Текст] / О. </a:t>
            </a:r>
            <a:r>
              <a:rPr kumimoji="0" lang="ru-RU" sz="1800" i="0" u="none" strike="noStrike" cap="none" normalizeH="0" baseline="0" dirty="0" err="1" smtClean="0">
                <a:ln>
                  <a:noFill/>
                </a:ln>
                <a:solidFill>
                  <a:srgbClr val="000000"/>
                </a:solidFill>
                <a:effectLst/>
                <a:ea typeface="Times New Roman" pitchFamily="18" charset="0"/>
                <a:cs typeface="Tahoma" pitchFamily="34" charset="0"/>
              </a:rPr>
              <a:t>Кордюкова</a:t>
            </a:r>
            <a:r>
              <a:rPr kumimoji="0" lang="ru-RU" sz="1800" i="0" u="none" strike="noStrike" cap="none" normalizeH="0" baseline="0" dirty="0" smtClean="0">
                <a:ln>
                  <a:noFill/>
                </a:ln>
                <a:solidFill>
                  <a:srgbClr val="000000"/>
                </a:solidFill>
                <a:effectLst/>
                <a:ea typeface="Times New Roman" pitchFamily="18" charset="0"/>
                <a:cs typeface="Tahoma" pitchFamily="34" charset="0"/>
              </a:rPr>
              <a:t> // Музыкальная жизнь. — 2015. — № 6. — С. 80-82. </a:t>
            </a:r>
            <a:endParaRPr kumimoji="0" lang="ru-RU" sz="90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800" i="0" u="none" strike="noStrike" cap="none" normalizeH="0" baseline="0" dirty="0" smtClean="0">
                <a:ln>
                  <a:noFill/>
                </a:ln>
                <a:solidFill>
                  <a:schemeClr val="tx1"/>
                </a:solidFill>
                <a:effectLst/>
                <a:ea typeface="Times New Roman" pitchFamily="18" charset="0"/>
                <a:cs typeface="Tahoma" pitchFamily="34" charset="0"/>
              </a:rPr>
              <a:t>Кривицкий, Михаил</a:t>
            </a:r>
            <a:r>
              <a:rPr kumimoji="0" lang="ru-RU" sz="1800" i="0" u="none" strike="noStrike" cap="none" normalizeH="0" baseline="0" dirty="0" smtClean="0">
                <a:ln>
                  <a:noFill/>
                </a:ln>
                <a:solidFill>
                  <a:srgbClr val="000000"/>
                </a:solidFill>
                <a:effectLst/>
                <a:ea typeface="Times New Roman" pitchFamily="18" charset="0"/>
                <a:cs typeface="Tahoma" pitchFamily="34" charset="0"/>
              </a:rPr>
              <a:t>. Венок посвящений [Текст] / М. Кривицкий // Музыкальная жизнь. — 2015. — № 5. — С. 64-65. </a:t>
            </a:r>
            <a:endParaRPr kumimoji="0" lang="ru-RU" sz="90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800" i="0" u="none" strike="noStrike" cap="none" normalizeH="0" baseline="0" dirty="0" smtClean="0">
                <a:ln>
                  <a:noFill/>
                </a:ln>
                <a:solidFill>
                  <a:srgbClr val="000000"/>
                </a:solidFill>
                <a:effectLst/>
                <a:ea typeface="Times New Roman" pitchFamily="18" charset="0"/>
                <a:cs typeface="Tahoma" pitchFamily="34" charset="0"/>
              </a:rPr>
              <a:t>Нестеров, А. Жизнь мемориального музея [Текст] : [музей-квартира семьи </a:t>
            </a:r>
            <a:r>
              <a:rPr kumimoji="0" lang="ru-RU" sz="1800" i="0" u="none" strike="noStrike" cap="none" normalizeH="0" baseline="0" dirty="0" err="1" smtClean="0">
                <a:ln>
                  <a:noFill/>
                </a:ln>
                <a:solidFill>
                  <a:srgbClr val="000000"/>
                </a:solidFill>
                <a:effectLst/>
                <a:ea typeface="Times New Roman" pitchFamily="18" charset="0"/>
                <a:cs typeface="Tahoma" pitchFamily="34" charset="0"/>
              </a:rPr>
              <a:t>Растроповичей</a:t>
            </a:r>
            <a:r>
              <a:rPr kumimoji="0" lang="ru-RU" sz="1800" i="0" u="none" strike="noStrike" cap="none" normalizeH="0" baseline="0" dirty="0" smtClean="0">
                <a:ln>
                  <a:noFill/>
                </a:ln>
                <a:solidFill>
                  <a:srgbClr val="000000"/>
                </a:solidFill>
                <a:effectLst/>
                <a:ea typeface="Times New Roman" pitchFamily="18" charset="0"/>
                <a:cs typeface="Tahoma" pitchFamily="34" charset="0"/>
              </a:rPr>
              <a:t> в Оренбурге] / А. Нестеров // Искусство в </a:t>
            </a:r>
            <a:r>
              <a:rPr kumimoji="0" lang="ru-RU" sz="1800" i="0" u="none" strike="noStrike" cap="none" normalizeH="0" baseline="0" dirty="0" err="1" smtClean="0">
                <a:ln>
                  <a:noFill/>
                </a:ln>
                <a:solidFill>
                  <a:srgbClr val="000000"/>
                </a:solidFill>
                <a:effectLst/>
                <a:ea typeface="Times New Roman" pitchFamily="18" charset="0"/>
                <a:cs typeface="Tahoma" pitchFamily="34" charset="0"/>
              </a:rPr>
              <a:t>шк</a:t>
            </a:r>
            <a:r>
              <a:rPr kumimoji="0" lang="ru-RU" sz="1800" i="0" u="none" strike="noStrike" cap="none" normalizeH="0" baseline="0" dirty="0" smtClean="0">
                <a:ln>
                  <a:noFill/>
                </a:ln>
                <a:solidFill>
                  <a:srgbClr val="000000"/>
                </a:solidFill>
                <a:effectLst/>
                <a:ea typeface="Times New Roman" pitchFamily="18" charset="0"/>
                <a:cs typeface="Tahoma" pitchFamily="34" charset="0"/>
              </a:rPr>
              <a:t>. — (Музейная педагогика). — 2007. — №3. — С. 47-48.</a:t>
            </a:r>
            <a:endParaRPr kumimoji="0" lang="ru-RU" sz="90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800" i="0" u="none" strike="noStrike" cap="none" normalizeH="0" baseline="0" dirty="0" smtClean="0">
                <a:ln>
                  <a:noFill/>
                </a:ln>
                <a:solidFill>
                  <a:schemeClr val="tx1"/>
                </a:solidFill>
                <a:effectLst/>
                <a:ea typeface="Times New Roman" pitchFamily="18" charset="0"/>
                <a:cs typeface="Tahoma" pitchFamily="34" charset="0"/>
              </a:rPr>
              <a:t>Овчинников, Илья</a:t>
            </a:r>
            <a:r>
              <a:rPr kumimoji="0" lang="ru-RU" sz="1800" i="0" u="none" strike="noStrike" cap="none" normalizeH="0" baseline="0" dirty="0" smtClean="0">
                <a:ln>
                  <a:noFill/>
                </a:ln>
                <a:solidFill>
                  <a:srgbClr val="000000"/>
                </a:solidFill>
                <a:effectLst/>
                <a:ea typeface="Times New Roman" pitchFamily="18" charset="0"/>
                <a:cs typeface="Tahoma" pitchFamily="34" charset="0"/>
              </a:rPr>
              <a:t>. Жажда делиться любовью к музыке [Текст] / И. Овчинников // Музыкальная жизнь. — 2014. — № 3. — С. 56. </a:t>
            </a:r>
            <a:endParaRPr kumimoji="0" lang="ru-RU" sz="90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800" i="0" u="none" strike="noStrike" cap="none" normalizeH="0" baseline="0" dirty="0" smtClean="0">
                <a:ln>
                  <a:noFill/>
                </a:ln>
                <a:solidFill>
                  <a:srgbClr val="000000"/>
                </a:solidFill>
                <a:effectLst/>
                <a:ea typeface="Times New Roman" pitchFamily="18" charset="0"/>
                <a:cs typeface="Tahoma" pitchFamily="34" charset="0"/>
              </a:rPr>
              <a:t>Мстислав Ростропович: «Я черпаю силы </a:t>
            </a:r>
            <a:r>
              <a:rPr kumimoji="0" lang="ru-RU" sz="1800" b="0" i="0" u="none" strike="noStrike" cap="none" normalizeH="0" baseline="0" dirty="0" smtClean="0">
                <a:ln>
                  <a:noFill/>
                </a:ln>
                <a:solidFill>
                  <a:srgbClr val="000000"/>
                </a:solidFill>
                <a:effectLst/>
                <a:ea typeface="Times New Roman" pitchFamily="18" charset="0"/>
                <a:cs typeface="Tahoma" pitchFamily="34" charset="0"/>
              </a:rPr>
              <a:t>в самой музыке» [Текст] / М.Ростропович // Музыкальная жизнь. — 2002. — № 3. — С. 27-31. </a:t>
            </a:r>
            <a:endParaRPr kumimoji="0" lang="ru-RU" sz="1800" b="0" i="0" u="none" strike="noStrike" cap="none" normalizeH="0" baseline="0" dirty="0" smtClean="0">
              <a:ln>
                <a:noFill/>
              </a:ln>
              <a:solidFill>
                <a:schemeClr val="tx1"/>
              </a:solidFill>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428604"/>
            <a:ext cx="821537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9"/>
              <a:tabLst/>
            </a:pP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Павловский Антон. Виолончельные концерты, посвященные М.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Растроповичу</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[Текст] / Антон Павловский // Музыкальная</a:t>
            </a:r>
            <a:r>
              <a:rPr kumimoji="0" lang="ru-RU" sz="1800" b="0" i="0" u="none" strike="noStrike" cap="none" normalizeH="0" dirty="0" smtClean="0">
                <a:ln>
                  <a:noFill/>
                </a:ln>
                <a:solidFill>
                  <a:srgbClr val="000000"/>
                </a:solidFill>
                <a:effectLst/>
                <a:latin typeface="Cambria Math" pitchFamily="18" charset="0"/>
                <a:ea typeface="Times New Roman" pitchFamily="18" charset="0"/>
                <a:cs typeface="Tahoma" pitchFamily="34" charset="0"/>
              </a:rPr>
              <a:t> жизнь</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(A 2012.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 № 2.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С. 92-94.</a:t>
            </a:r>
            <a:endParaRPr kumimoji="0" lang="ru-RU" sz="9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9"/>
              <a:tabLst/>
            </a:pP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Платек</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Я. Надо любить музыку [Текст] / Я.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Платек</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 Музыкальная жизнь.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2007. - № 3.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С. 2-6.</a:t>
            </a:r>
            <a:endParaRPr kumimoji="0" lang="ru-RU" sz="9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9"/>
              <a:tabLst/>
            </a:pP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Платек</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Я.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Жить не по лжи</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[Текст] / Я.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Платек</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 Музыкальная жизнь.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1997.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 3.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С. 3-7.</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 </a:t>
            </a:r>
            <a:endParaRPr kumimoji="0" lang="ru-RU" sz="9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9"/>
              <a:tabLst/>
            </a:pPr>
            <a:r>
              <a:rPr kumimoji="0" lang="ru-RU" sz="1800" b="0" i="0" u="none" strike="noStrike" cap="none" normalizeH="0" baseline="0" dirty="0" err="1" smtClean="0">
                <a:ln>
                  <a:noFill/>
                </a:ln>
                <a:solidFill>
                  <a:schemeClr val="tx1"/>
                </a:solidFill>
                <a:effectLst/>
                <a:latin typeface="Cambria Math" pitchFamily="18" charset="0"/>
                <a:ea typeface="Times New Roman" pitchFamily="18" charset="0"/>
                <a:cs typeface="Tahoma" pitchFamily="34" charset="0"/>
              </a:rPr>
              <a:t>Раабен</a:t>
            </a:r>
            <a:r>
              <a:rPr kumimoji="0" lang="ru-RU" sz="1800" b="0" i="0" u="none" strike="noStrike" cap="none" normalizeH="0" baseline="0" dirty="0" smtClean="0">
                <a:ln>
                  <a:noFill/>
                </a:ln>
                <a:solidFill>
                  <a:schemeClr val="tx1"/>
                </a:solidFill>
                <a:effectLst/>
                <a:latin typeface="Cambria Math" pitchFamily="18" charset="0"/>
                <a:ea typeface="Times New Roman" pitchFamily="18" charset="0"/>
                <a:cs typeface="Tahoma" pitchFamily="34" charset="0"/>
              </a:rPr>
              <a:t>, Л.</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Жизнь замечательных скрипачей и виолончелистов [Текст] :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биогр</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очерки / Л.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Раабен</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Л. : Музыка, 1969.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262 с.</a:t>
            </a:r>
            <a:endParaRPr kumimoji="0" lang="ru-RU" sz="9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9"/>
              <a:tabLst/>
            </a:pPr>
            <a:r>
              <a:rPr kumimoji="0" lang="ru-RU" sz="1800" b="0" i="0" u="none" strike="noStrike" cap="none" normalizeH="0" baseline="0" dirty="0" err="1" smtClean="0">
                <a:ln>
                  <a:noFill/>
                </a:ln>
                <a:solidFill>
                  <a:schemeClr val="tx1"/>
                </a:solidFill>
                <a:effectLst/>
                <a:latin typeface="Cambria Math" pitchFamily="18" charset="0"/>
                <a:ea typeface="Times New Roman" pitchFamily="18" charset="0"/>
                <a:cs typeface="Tahoma" pitchFamily="34" charset="0"/>
              </a:rPr>
              <a:t>Самин</a:t>
            </a:r>
            <a:r>
              <a:rPr kumimoji="0" lang="ru-RU" sz="1800" b="0" i="0" u="none" strike="noStrike" cap="none" normalizeH="0" baseline="0" dirty="0" smtClean="0">
                <a:ln>
                  <a:noFill/>
                </a:ln>
                <a:solidFill>
                  <a:schemeClr val="tx1"/>
                </a:solidFill>
                <a:effectLst/>
                <a:latin typeface="Cambria Math" pitchFamily="18" charset="0"/>
                <a:ea typeface="Times New Roman" pitchFamily="18" charset="0"/>
                <a:cs typeface="Tahoma" pitchFamily="34" charset="0"/>
              </a:rPr>
              <a:t>, Д. К.</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 </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Сто великих музыкантов /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Сост.Д.К.Самин</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М. : Вече, 2004.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480с.</a:t>
            </a:r>
            <a:endParaRPr kumimoji="0" lang="ru-RU" sz="9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9"/>
              <a:tabLst/>
            </a:pPr>
            <a:r>
              <a:rPr kumimoji="0" lang="ru-RU" sz="1800" b="0" i="0" u="none" strike="noStrike" cap="none" normalizeH="0" baseline="0" dirty="0" err="1" smtClean="0">
                <a:ln>
                  <a:noFill/>
                </a:ln>
                <a:solidFill>
                  <a:schemeClr val="tx1"/>
                </a:solidFill>
                <a:effectLst/>
                <a:latin typeface="Cambria Math" pitchFamily="18" charset="0"/>
                <a:ea typeface="Times New Roman" pitchFamily="18" charset="0"/>
                <a:cs typeface="Tahoma" pitchFamily="34" charset="0"/>
              </a:rPr>
              <a:t>Хентова</a:t>
            </a:r>
            <a:r>
              <a:rPr kumimoji="0" lang="ru-RU" sz="1800" b="0" i="0" u="none" strike="noStrike" cap="none" normalizeH="0" baseline="0" dirty="0" smtClean="0">
                <a:ln>
                  <a:noFill/>
                </a:ln>
                <a:solidFill>
                  <a:schemeClr val="tx1"/>
                </a:solidFill>
                <a:effectLst/>
                <a:latin typeface="Cambria Math" pitchFamily="18" charset="0"/>
                <a:ea typeface="Times New Roman" pitchFamily="18" charset="0"/>
                <a:cs typeface="Tahoma" pitchFamily="34" charset="0"/>
              </a:rPr>
              <a:t>, Софья</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Ростропович /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Филармон.об-во</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Санкт-Петербурга.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СПб. :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Культ-Информ-Пресс</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1993.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304с.</a:t>
            </a:r>
            <a:endParaRPr kumimoji="0" lang="ru-RU" sz="9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9"/>
              <a:tabLst/>
            </a:pP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Юзефович, В. Музыкальная вселенная [Текст] / В. Юзефович // Музыкальная академия.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2007. - № 2.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С.4-5.</a:t>
            </a:r>
            <a:endParaRPr kumimoji="0" lang="ru-RU" sz="9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9"/>
              <a:tabLst/>
            </a:pPr>
            <a:r>
              <a:rPr kumimoji="0" lang="ru-RU" sz="1800" b="0" i="0" u="none" strike="noStrike" cap="none" normalizeH="0" baseline="0" dirty="0" err="1" smtClean="0">
                <a:ln>
                  <a:noFill/>
                </a:ln>
                <a:effectLst/>
                <a:latin typeface="Cambria Math" pitchFamily="18" charset="0"/>
                <a:ea typeface="Times New Roman" pitchFamily="18" charset="0"/>
                <a:cs typeface="Tahoma" pitchFamily="34" charset="0"/>
              </a:rPr>
              <a:t>Янсонс</a:t>
            </a:r>
            <a:r>
              <a:rPr kumimoji="0" lang="ru-RU" sz="1800" b="0" i="0" u="none" strike="noStrike" cap="none" normalizeH="0" baseline="0" dirty="0" smtClean="0">
                <a:ln>
                  <a:noFill/>
                </a:ln>
                <a:effectLst/>
                <a:latin typeface="Cambria Math" pitchFamily="18" charset="0"/>
                <a:ea typeface="Times New Roman" pitchFamily="18" charset="0"/>
                <a:cs typeface="Tahoma" pitchFamily="34" charset="0"/>
              </a:rPr>
              <a:t>, </a:t>
            </a:r>
            <a:r>
              <a:rPr kumimoji="0" lang="ru-RU" sz="1800" b="0" i="0" u="none" strike="noStrike" cap="none" normalizeH="0" baseline="0" dirty="0" err="1" smtClean="0">
                <a:ln>
                  <a:noFill/>
                </a:ln>
                <a:effectLst/>
                <a:latin typeface="Cambria Math" pitchFamily="18" charset="0"/>
                <a:ea typeface="Times New Roman" pitchFamily="18" charset="0"/>
                <a:cs typeface="Tahoma" pitchFamily="34" charset="0"/>
              </a:rPr>
              <a:t>Марис</a:t>
            </a:r>
            <a:r>
              <a:rPr kumimoji="0" lang="ru-RU" sz="1800" b="0" i="0" u="none" strike="noStrike" cap="none" normalizeH="0" baseline="0" dirty="0" smtClean="0">
                <a:ln>
                  <a:noFill/>
                </a:ln>
                <a:effectLst/>
                <a:latin typeface="Cambria Math" pitchFamily="18" charset="0"/>
                <a:ea typeface="Times New Roman" pitchFamily="18" charset="0"/>
                <a:cs typeface="Tahoma" pitchFamily="34" charset="0"/>
              </a:rPr>
              <a:t>. Мостик </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к Ростроповичу [Текст] / М.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Янсонс</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 беседовала О. </a:t>
            </a:r>
            <a:r>
              <a:rPr kumimoji="0" lang="ru-RU" sz="1800" b="0" i="0" u="none" strike="noStrike" cap="none" normalizeH="0" baseline="0" dirty="0" err="1" smtClean="0">
                <a:ln>
                  <a:noFill/>
                </a:ln>
                <a:solidFill>
                  <a:srgbClr val="000000"/>
                </a:solidFill>
                <a:effectLst/>
                <a:latin typeface="Cambria Math" pitchFamily="18" charset="0"/>
                <a:ea typeface="Times New Roman" pitchFamily="18" charset="0"/>
                <a:cs typeface="Tahoma" pitchFamily="34" charset="0"/>
              </a:rPr>
              <a:t>Русанова</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 Музыкальная жизнь.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2013.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 3. </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800" b="0" i="0" u="none" strike="noStrike" cap="none" normalizeH="0" baseline="0" dirty="0" smtClean="0">
                <a:ln>
                  <a:noFill/>
                </a:ln>
                <a:solidFill>
                  <a:srgbClr val="000000"/>
                </a:solidFill>
                <a:effectLst/>
                <a:latin typeface="Cambria Math" pitchFamily="18" charset="0"/>
                <a:ea typeface="Times New Roman" pitchFamily="18" charset="0"/>
                <a:cs typeface="Tahoma" pitchFamily="34" charset="0"/>
              </a:rPr>
              <a:t> С. 46-47.</a:t>
            </a:r>
            <a:r>
              <a:rPr kumimoji="0" lang="ru-RU" sz="1800" b="0" i="0" u="none" strike="noStrike" cap="none" normalizeH="0" baseline="0" dirty="0" smtClean="0">
                <a:ln>
                  <a:noFill/>
                </a:ln>
                <a:solidFill>
                  <a:srgbClr val="000000"/>
                </a:solidFill>
                <a:effectLst/>
                <a:latin typeface="Calibri"/>
                <a:ea typeface="Times New Roman" pitchFamily="18" charset="0"/>
                <a:cs typeface="Tahoma"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9058" y="1071546"/>
            <a:ext cx="4429156" cy="3139321"/>
          </a:xfrm>
          <a:prstGeom prst="rect">
            <a:avLst/>
          </a:prstGeom>
          <a:noFill/>
        </p:spPr>
        <p:txBody>
          <a:bodyPr wrap="square" rtlCol="0">
            <a:spAutoFit/>
          </a:bodyPr>
          <a:lstStyle/>
          <a:p>
            <a:pPr algn="ctr"/>
            <a:r>
              <a:rPr lang="ru-RU" dirty="0" smtClean="0"/>
              <a:t>«Мстислав Ростропович – явление выдающееся. Он в совершенстве владеет искусством игры на виолончели. Слушая его, всегда испытываешь огромное наслаждение от музыки, которую он исполняет. Его великолепная техника служит именно этой цели – передаче музыкального содержания произведения».</a:t>
            </a:r>
          </a:p>
          <a:p>
            <a:endParaRPr lang="ru-RU" dirty="0" smtClean="0"/>
          </a:p>
          <a:p>
            <a:pPr algn="r"/>
            <a:r>
              <a:rPr lang="ru-RU" i="1" dirty="0" smtClean="0"/>
              <a:t>Дмитрий     Шостакович</a:t>
            </a:r>
            <a:endParaRPr lang="ru-RU" i="1" dirty="0"/>
          </a:p>
        </p:txBody>
      </p:sp>
      <p:pic>
        <p:nvPicPr>
          <p:cNvPr id="1026" name="Picture 2" descr="C:\Documents and Settings\biblio\Рабочий стол\Ростропович\2017-04-01\Копия ростр0001.BMP"/>
          <p:cNvPicPr>
            <a:picLocks noChangeAspect="1" noChangeArrowheads="1"/>
          </p:cNvPicPr>
          <p:nvPr/>
        </p:nvPicPr>
        <p:blipFill>
          <a:blip r:embed="rId2" cstate="email"/>
          <a:srcRect/>
          <a:stretch>
            <a:fillRect/>
          </a:stretch>
        </p:blipFill>
        <p:spPr bwMode="auto">
          <a:xfrm>
            <a:off x="642910" y="1643050"/>
            <a:ext cx="2592390" cy="4063099"/>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тр.BMP"/>
          <p:cNvPicPr>
            <a:picLocks noChangeAspect="1"/>
          </p:cNvPicPr>
          <p:nvPr/>
        </p:nvPicPr>
        <p:blipFill>
          <a:blip r:embed="rId2" cstate="email">
            <a:lum bright="-14000" contrast="13000"/>
          </a:blip>
          <a:srcRect/>
          <a:stretch>
            <a:fillRect/>
          </a:stretch>
        </p:blipFill>
        <p:spPr>
          <a:xfrm rot="5400000">
            <a:off x="103552" y="753648"/>
            <a:ext cx="3436168" cy="2643205"/>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
        <p:nvSpPr>
          <p:cNvPr id="3" name="TextBox 2"/>
          <p:cNvSpPr txBox="1"/>
          <p:nvPr/>
        </p:nvSpPr>
        <p:spPr>
          <a:xfrm>
            <a:off x="285720" y="4000504"/>
            <a:ext cx="2928958" cy="1323439"/>
          </a:xfrm>
          <a:prstGeom prst="rect">
            <a:avLst/>
          </a:prstGeom>
          <a:noFill/>
        </p:spPr>
        <p:txBody>
          <a:bodyPr wrap="square" rtlCol="0">
            <a:spAutoFit/>
          </a:bodyPr>
          <a:lstStyle/>
          <a:p>
            <a:pPr algn="ctr"/>
            <a:r>
              <a:rPr lang="ru-RU" sz="1600" i="1" dirty="0" smtClean="0"/>
              <a:t>Леопольд Витольдович Ростропович и </a:t>
            </a:r>
          </a:p>
          <a:p>
            <a:pPr algn="ctr"/>
            <a:r>
              <a:rPr lang="ru-RU" sz="1600" i="1" dirty="0" smtClean="0"/>
              <a:t>Софья Николаевна Федотова-Ростропович Москва, 1931г.</a:t>
            </a:r>
            <a:endParaRPr lang="ru-RU" sz="1600" i="1" dirty="0"/>
          </a:p>
        </p:txBody>
      </p:sp>
      <p:sp>
        <p:nvSpPr>
          <p:cNvPr id="4" name="Прямоугольник 3"/>
          <p:cNvSpPr/>
          <p:nvPr/>
        </p:nvSpPr>
        <p:spPr>
          <a:xfrm>
            <a:off x="4000496" y="357166"/>
            <a:ext cx="5000660" cy="6186309"/>
          </a:xfrm>
          <a:prstGeom prst="rect">
            <a:avLst/>
          </a:prstGeom>
        </p:spPr>
        <p:txBody>
          <a:bodyPr wrap="square">
            <a:spAutoFit/>
          </a:bodyPr>
          <a:lstStyle/>
          <a:p>
            <a:pPr algn="ctr"/>
            <a:r>
              <a:rPr lang="ru-RU" dirty="0" smtClean="0"/>
              <a:t>Мстислав Ростропович родился в семье профессиональных музыкантов — виолончелиста Леопольда Ростроповича и пианистки Софьи </a:t>
            </a:r>
            <a:r>
              <a:rPr lang="ru-RU" dirty="0" smtClean="0"/>
              <a:t>Федотовой. </a:t>
            </a:r>
            <a:r>
              <a:rPr lang="ru-RU" dirty="0" smtClean="0"/>
              <a:t>В</a:t>
            </a:r>
            <a:r>
              <a:rPr lang="ru-RU" dirty="0" smtClean="0"/>
              <a:t> Баку, куда семья переехала из Оренбурга по приглашению азербайджанского композитора </a:t>
            </a:r>
            <a:r>
              <a:rPr lang="ru-RU" dirty="0" smtClean="0"/>
              <a:t>У.Гаджибекова,  </a:t>
            </a:r>
            <a:r>
              <a:rPr lang="ru-RU" dirty="0" smtClean="0"/>
              <a:t>Ростропович начал заниматься музыкой </a:t>
            </a:r>
            <a:r>
              <a:rPr lang="ru-RU" dirty="0" smtClean="0"/>
              <a:t>с </a:t>
            </a:r>
            <a:r>
              <a:rPr lang="ru-RU" dirty="0" smtClean="0"/>
              <a:t>родителями. </a:t>
            </a:r>
            <a:endParaRPr lang="ru-RU" dirty="0" smtClean="0"/>
          </a:p>
          <a:p>
            <a:pPr algn="ctr"/>
            <a:r>
              <a:rPr lang="ru-RU" dirty="0" smtClean="0"/>
              <a:t>В </a:t>
            </a:r>
            <a:r>
              <a:rPr lang="ru-RU" dirty="0" smtClean="0"/>
              <a:t>16 лет он поступил в Московскую консерваторию, которую блестяще </a:t>
            </a:r>
            <a:r>
              <a:rPr lang="ru-RU" dirty="0" smtClean="0"/>
              <a:t>о</a:t>
            </a:r>
            <a:r>
              <a:rPr lang="ru-RU" dirty="0" smtClean="0"/>
              <a:t>кончил </a:t>
            </a:r>
            <a:r>
              <a:rPr lang="ru-RU" dirty="0" smtClean="0"/>
              <a:t>в 1946 году. Во второй половине  1940-х годов  Ростропович дал свои первые большие концерты помимо Москвы,  в Ленинграде, Киеве, Риге, Свердловске, </a:t>
            </a:r>
            <a:r>
              <a:rPr lang="ru-RU" dirty="0" err="1" smtClean="0"/>
              <a:t>Таллине</a:t>
            </a:r>
            <a:r>
              <a:rPr lang="ru-RU" dirty="0" smtClean="0"/>
              <a:t>, Минске и др. </a:t>
            </a:r>
          </a:p>
          <a:p>
            <a:pPr algn="ctr"/>
            <a:r>
              <a:rPr lang="ru-RU" dirty="0" smtClean="0"/>
              <a:t>Получил известность как виолончелист в 1945 году, выиграв золотую медаль Третьего Всесоюзного конкурса музыкантов-исполнителей в Москве. В 1947 году выиграл 1-ю премию на Всемирном фестивале молодёжи и студентов в Праге.</a:t>
            </a:r>
          </a:p>
          <a:p>
            <a:pPr algn="ct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тр0018.BMP"/>
          <p:cNvPicPr>
            <a:picLocks noChangeAspect="1"/>
          </p:cNvPicPr>
          <p:nvPr/>
        </p:nvPicPr>
        <p:blipFill>
          <a:blip r:embed="rId2" cstate="email"/>
          <a:srcRect/>
          <a:stretch>
            <a:fillRect/>
          </a:stretch>
        </p:blipFill>
        <p:spPr>
          <a:xfrm>
            <a:off x="5786446" y="357166"/>
            <a:ext cx="3128048" cy="4336611"/>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pic>
        <p:nvPicPr>
          <p:cNvPr id="3" name="Рисунок 2" descr="ростр0023.BMP"/>
          <p:cNvPicPr>
            <a:picLocks noChangeAspect="1"/>
          </p:cNvPicPr>
          <p:nvPr/>
        </p:nvPicPr>
        <p:blipFill>
          <a:blip r:embed="rId3" cstate="email"/>
          <a:stretch>
            <a:fillRect/>
          </a:stretch>
        </p:blipFill>
        <p:spPr>
          <a:xfrm>
            <a:off x="4286248" y="857232"/>
            <a:ext cx="3024012" cy="4411480"/>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pic>
        <p:nvPicPr>
          <p:cNvPr id="4" name="Рисунок 3" descr="ростр0024.BMP"/>
          <p:cNvPicPr>
            <a:picLocks noChangeAspect="1"/>
          </p:cNvPicPr>
          <p:nvPr/>
        </p:nvPicPr>
        <p:blipFill>
          <a:blip r:embed="rId4" cstate="email"/>
          <a:srcRect/>
          <a:stretch>
            <a:fillRect/>
          </a:stretch>
        </p:blipFill>
        <p:spPr>
          <a:xfrm>
            <a:off x="357158" y="857232"/>
            <a:ext cx="3286148" cy="2571768"/>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
        <p:nvSpPr>
          <p:cNvPr id="5" name="TextBox 4"/>
          <p:cNvSpPr txBox="1"/>
          <p:nvPr/>
        </p:nvSpPr>
        <p:spPr>
          <a:xfrm>
            <a:off x="571472" y="3857628"/>
            <a:ext cx="3357586" cy="584775"/>
          </a:xfrm>
          <a:prstGeom prst="rect">
            <a:avLst/>
          </a:prstGeom>
          <a:noFill/>
        </p:spPr>
        <p:txBody>
          <a:bodyPr wrap="square" rtlCol="0">
            <a:spAutoFit/>
          </a:bodyPr>
          <a:lstStyle/>
          <a:p>
            <a:pPr algn="ctr"/>
            <a:r>
              <a:rPr lang="ru-RU" sz="1600" i="1" dirty="0" smtClean="0"/>
              <a:t>Музей-квартира Ростроповичей в Оренбурге.</a:t>
            </a:r>
            <a:endParaRPr lang="ru-RU" sz="16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4572000" cy="1477328"/>
          </a:xfrm>
          <a:prstGeom prst="rect">
            <a:avLst/>
          </a:prstGeom>
        </p:spPr>
        <p:txBody>
          <a:bodyPr>
            <a:spAutoFit/>
          </a:bodyPr>
          <a:lstStyle/>
          <a:p>
            <a:pPr algn="ctr"/>
            <a:r>
              <a:rPr lang="ru-RU" dirty="0" smtClean="0"/>
              <a:t>В 1955 </a:t>
            </a:r>
            <a:r>
              <a:rPr lang="ru-RU" dirty="0" smtClean="0"/>
              <a:t>году </a:t>
            </a:r>
            <a:r>
              <a:rPr lang="ru-RU" dirty="0" smtClean="0"/>
              <a:t>на фестивале «Пражская весна» </a:t>
            </a:r>
            <a:r>
              <a:rPr lang="ru-RU" dirty="0" smtClean="0"/>
              <a:t>Ростропович познакомился с </a:t>
            </a:r>
            <a:r>
              <a:rPr lang="ru-RU" dirty="0" smtClean="0"/>
              <a:t>известной оперной певицей Г. П. </a:t>
            </a:r>
            <a:r>
              <a:rPr lang="ru-RU" dirty="0" smtClean="0"/>
              <a:t>Вишневской. </a:t>
            </a:r>
            <a:r>
              <a:rPr lang="ru-RU" dirty="0" smtClean="0"/>
              <a:t>О</a:t>
            </a:r>
            <a:r>
              <a:rPr lang="ru-RU" dirty="0" smtClean="0"/>
              <a:t>ни стали </a:t>
            </a:r>
            <a:r>
              <a:rPr lang="ru-RU" dirty="0" smtClean="0"/>
              <a:t>мужем и </a:t>
            </a:r>
            <a:r>
              <a:rPr lang="ru-RU" dirty="0" smtClean="0"/>
              <a:t>женой и прожили вместе 52 года.</a:t>
            </a:r>
            <a:endParaRPr lang="ru-RU" dirty="0"/>
          </a:p>
        </p:txBody>
      </p:sp>
      <p:pic>
        <p:nvPicPr>
          <p:cNvPr id="3" name="Рисунок 2" descr="ростр0003.BMP"/>
          <p:cNvPicPr>
            <a:picLocks noChangeAspect="1"/>
          </p:cNvPicPr>
          <p:nvPr/>
        </p:nvPicPr>
        <p:blipFill>
          <a:blip r:embed="rId2" cstate="email"/>
          <a:srcRect/>
          <a:stretch>
            <a:fillRect/>
          </a:stretch>
        </p:blipFill>
        <p:spPr>
          <a:xfrm>
            <a:off x="1000100" y="2143116"/>
            <a:ext cx="2980540" cy="4286280"/>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pic>
        <p:nvPicPr>
          <p:cNvPr id="5" name="Рисунок 4" descr="ростр0032.BMP"/>
          <p:cNvPicPr>
            <a:picLocks noChangeAspect="1"/>
          </p:cNvPicPr>
          <p:nvPr/>
        </p:nvPicPr>
        <p:blipFill>
          <a:blip r:embed="rId3" cstate="email"/>
          <a:srcRect/>
          <a:stretch>
            <a:fillRect/>
          </a:stretch>
        </p:blipFill>
        <p:spPr>
          <a:xfrm>
            <a:off x="5643570" y="571480"/>
            <a:ext cx="2857520" cy="4000528"/>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
        <p:nvSpPr>
          <p:cNvPr id="6" name="TextBox 5"/>
          <p:cNvSpPr txBox="1"/>
          <p:nvPr/>
        </p:nvSpPr>
        <p:spPr>
          <a:xfrm>
            <a:off x="5643570" y="5000636"/>
            <a:ext cx="2928958" cy="830997"/>
          </a:xfrm>
          <a:prstGeom prst="rect">
            <a:avLst/>
          </a:prstGeom>
          <a:noFill/>
        </p:spPr>
        <p:txBody>
          <a:bodyPr wrap="square" rtlCol="0">
            <a:spAutoFit/>
          </a:bodyPr>
          <a:lstStyle/>
          <a:p>
            <a:pPr algn="ctr"/>
            <a:r>
              <a:rPr lang="ru-RU" sz="1600" i="1" dirty="0" smtClean="0"/>
              <a:t>М.Ростропович и Г.Вишневская с дочерьми </a:t>
            </a:r>
            <a:r>
              <a:rPr lang="ru-RU" sz="1600" i="1" dirty="0" smtClean="0"/>
              <a:t>Ольгой и </a:t>
            </a:r>
            <a:r>
              <a:rPr lang="ru-RU" sz="1600" i="1" dirty="0" smtClean="0"/>
              <a:t>Еленой</a:t>
            </a:r>
            <a:endParaRPr lang="ru-RU" sz="16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остр0025.BMP"/>
          <p:cNvPicPr>
            <a:picLocks noChangeAspect="1"/>
          </p:cNvPicPr>
          <p:nvPr/>
        </p:nvPicPr>
        <p:blipFill>
          <a:blip r:embed="rId2" cstate="email"/>
          <a:stretch>
            <a:fillRect/>
          </a:stretch>
        </p:blipFill>
        <p:spPr>
          <a:xfrm>
            <a:off x="714348" y="1285860"/>
            <a:ext cx="2522256" cy="4131019"/>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
        <p:nvSpPr>
          <p:cNvPr id="4" name="TextBox 3"/>
          <p:cNvSpPr txBox="1"/>
          <p:nvPr/>
        </p:nvSpPr>
        <p:spPr>
          <a:xfrm>
            <a:off x="3643306" y="357166"/>
            <a:ext cx="5072098" cy="5355312"/>
          </a:xfrm>
          <a:prstGeom prst="rect">
            <a:avLst/>
          </a:prstGeom>
          <a:noFill/>
        </p:spPr>
        <p:txBody>
          <a:bodyPr wrap="square" rtlCol="0">
            <a:spAutoFit/>
          </a:bodyPr>
          <a:lstStyle/>
          <a:p>
            <a:pPr algn="ctr"/>
            <a:r>
              <a:rPr lang="ru-RU" dirty="0" smtClean="0"/>
              <a:t>Еще в консерватории учителя обратили внимание на необычайные качества музыкального и исполнительского дарования Ростроповича. Их </a:t>
            </a:r>
            <a:r>
              <a:rPr lang="ru-RU" dirty="0" smtClean="0"/>
              <a:t>поразила исключительная </a:t>
            </a:r>
            <a:r>
              <a:rPr lang="ru-RU" dirty="0" smtClean="0"/>
              <a:t>легкость, с которой он </a:t>
            </a:r>
            <a:r>
              <a:rPr lang="ru-RU" dirty="0" smtClean="0"/>
              <a:t>преодолевал </a:t>
            </a:r>
            <a:r>
              <a:rPr lang="ru-RU" dirty="0" smtClean="0"/>
              <a:t>любые технические трудности.  «Пятую сюиту Баха для виолончели соло он  выучил за полтора месяца, виолончельный концерт </a:t>
            </a:r>
            <a:r>
              <a:rPr lang="ru-RU" dirty="0" err="1" smtClean="0"/>
              <a:t>Мясковского</a:t>
            </a:r>
            <a:r>
              <a:rPr lang="ru-RU" dirty="0" smtClean="0"/>
              <a:t> – за три недели, - пишет </a:t>
            </a:r>
            <a:r>
              <a:rPr lang="ru-RU" dirty="0" err="1" smtClean="0"/>
              <a:t>Л.Раабен</a:t>
            </a:r>
            <a:r>
              <a:rPr lang="ru-RU" dirty="0" smtClean="0"/>
              <a:t>. – Способность в кратчайший срок, буквально за несколько дней, овладеть произведением предельной трудности остается и дальше отличительной стороной дарования Ростроповича, что и позволяет ему осуществлять грандиозные циклы, а также быть первым исполнителем колоссального количества новых концертов и сонат, написанных советскими и зарубежными композиторами».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7929618" cy="2862322"/>
          </a:xfrm>
          <a:prstGeom prst="rect">
            <a:avLst/>
          </a:prstGeom>
        </p:spPr>
        <p:txBody>
          <a:bodyPr wrap="square">
            <a:spAutoFit/>
          </a:bodyPr>
          <a:lstStyle/>
          <a:p>
            <a:pPr algn="ctr"/>
            <a:r>
              <a:rPr lang="ru-RU" dirty="0" smtClean="0"/>
              <a:t>В 1960-е годы Ростропович </a:t>
            </a:r>
            <a:r>
              <a:rPr lang="ru-RU" dirty="0" smtClean="0"/>
              <a:t>вступает </a:t>
            </a:r>
            <a:r>
              <a:rPr lang="ru-RU" dirty="0" smtClean="0"/>
              <a:t>в пору своего расцвета. Он много концертирует, становится мощным катализатором для творчества других композиторов, воспитывает молодую виолончельную смену. Его концертная деятельность достигает максимального размаха. В течение сезона он дает от ста тридцати до двухсот концертов. Они охватывают почти весь тогдашний Советский Союз, многие страны Европы, Америки, Латинской Америки. Увлекательное, наполненное жизнью, богатое красками исполнение доставляет людям радость. В 1964 году за выдающиеся заслуги в развитии музыкального искусства Ростропович был удостоен Ленинской премии.</a:t>
            </a:r>
            <a:endParaRPr lang="ru-RU" dirty="0"/>
          </a:p>
        </p:txBody>
      </p:sp>
      <p:pic>
        <p:nvPicPr>
          <p:cNvPr id="3" name="Рисунок 2" descr="ростр0004.BMP"/>
          <p:cNvPicPr>
            <a:picLocks noChangeAspect="1"/>
          </p:cNvPicPr>
          <p:nvPr/>
        </p:nvPicPr>
        <p:blipFill>
          <a:blip r:embed="rId2" cstate="email">
            <a:lum bright="-11000" contrast="24000"/>
          </a:blip>
          <a:srcRect/>
          <a:stretch>
            <a:fillRect/>
          </a:stretch>
        </p:blipFill>
        <p:spPr>
          <a:xfrm>
            <a:off x="642910" y="3214686"/>
            <a:ext cx="2611456" cy="3357586"/>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
        <p:nvSpPr>
          <p:cNvPr id="4" name="TextBox 3"/>
          <p:cNvSpPr txBox="1"/>
          <p:nvPr/>
        </p:nvSpPr>
        <p:spPr>
          <a:xfrm>
            <a:off x="3500430" y="5715016"/>
            <a:ext cx="4286280" cy="584775"/>
          </a:xfrm>
          <a:prstGeom prst="rect">
            <a:avLst/>
          </a:prstGeom>
          <a:noFill/>
        </p:spPr>
        <p:txBody>
          <a:bodyPr wrap="square" rtlCol="0">
            <a:spAutoFit/>
          </a:bodyPr>
          <a:lstStyle/>
          <a:p>
            <a:pPr algn="ctr"/>
            <a:r>
              <a:rPr lang="ru-RU" sz="1600" i="1" dirty="0" smtClean="0"/>
              <a:t>М.Ростропович и Б.Бриттен, 1964г. Большой зал Ленинградской филармонии</a:t>
            </a:r>
            <a:endParaRPr lang="ru-RU" sz="16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остр0013.BMP"/>
          <p:cNvPicPr>
            <a:picLocks noChangeAspect="1"/>
          </p:cNvPicPr>
          <p:nvPr/>
        </p:nvPicPr>
        <p:blipFill>
          <a:blip r:embed="rId2" cstate="email"/>
          <a:stretch>
            <a:fillRect/>
          </a:stretch>
        </p:blipFill>
        <p:spPr>
          <a:xfrm>
            <a:off x="1357290" y="428604"/>
            <a:ext cx="2571768" cy="3820231"/>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pic>
        <p:nvPicPr>
          <p:cNvPr id="4" name="Рисунок 3" descr="ростр0014.BMP"/>
          <p:cNvPicPr>
            <a:picLocks noChangeAspect="1"/>
          </p:cNvPicPr>
          <p:nvPr/>
        </p:nvPicPr>
        <p:blipFill>
          <a:blip r:embed="rId3" cstate="email"/>
          <a:stretch>
            <a:fillRect/>
          </a:stretch>
        </p:blipFill>
        <p:spPr>
          <a:xfrm>
            <a:off x="4357686" y="357166"/>
            <a:ext cx="2714644" cy="3917532"/>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
        <p:nvSpPr>
          <p:cNvPr id="5" name="TextBox 4"/>
          <p:cNvSpPr txBox="1"/>
          <p:nvPr/>
        </p:nvSpPr>
        <p:spPr>
          <a:xfrm>
            <a:off x="571472" y="4643446"/>
            <a:ext cx="8286808" cy="2031325"/>
          </a:xfrm>
          <a:prstGeom prst="rect">
            <a:avLst/>
          </a:prstGeom>
          <a:noFill/>
        </p:spPr>
        <p:txBody>
          <a:bodyPr wrap="square" rtlCol="0">
            <a:spAutoFit/>
          </a:bodyPr>
          <a:lstStyle/>
          <a:p>
            <a:pPr algn="ctr"/>
            <a:r>
              <a:rPr lang="ru-RU" dirty="0" smtClean="0"/>
              <a:t>Казалось, судьба Ростроповича складывается благополучно. Ему сопутствует успех, он не обделен наградами. Но скоро Ростропович почувствовал, что его личная свобода достаточно ограничена. После того, как он в начале 70-х приютил у себя на даче писателя А.Солженицына, отношение властей к нему резко изменилось: запретили выезды за рубеж, на родине концерты отменялись один за другим, в Московской консерватории вокруг Ростроповича образовался вакуум.</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1127</Words>
  <PresentationFormat>Экран (4:3)</PresentationFormat>
  <Paragraphs>60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73</cp:revision>
  <dcterms:modified xsi:type="dcterms:W3CDTF">2017-04-06T08:34:58Z</dcterms:modified>
</cp:coreProperties>
</file>