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75" r:id="rId3"/>
    <p:sldId id="276" r:id="rId4"/>
    <p:sldId id="288" r:id="rId5"/>
    <p:sldId id="259" r:id="rId6"/>
    <p:sldId id="260" r:id="rId7"/>
    <p:sldId id="277" r:id="rId8"/>
    <p:sldId id="280" r:id="rId9"/>
    <p:sldId id="265" r:id="rId10"/>
    <p:sldId id="264" r:id="rId11"/>
    <p:sldId id="281" r:id="rId12"/>
    <p:sldId id="279" r:id="rId13"/>
    <p:sldId id="267" r:id="rId14"/>
    <p:sldId id="283" r:id="rId15"/>
    <p:sldId id="263" r:id="rId16"/>
    <p:sldId id="284" r:id="rId17"/>
    <p:sldId id="261" r:id="rId18"/>
    <p:sldId id="286" r:id="rId19"/>
    <p:sldId id="273" r:id="rId20"/>
    <p:sldId id="282" r:id="rId21"/>
    <p:sldId id="278" r:id="rId22"/>
    <p:sldId id="285" r:id="rId23"/>
    <p:sldId id="271" r:id="rId24"/>
    <p:sldId id="27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  <a:srgbClr val="4F64BD"/>
    <a:srgbClr val="25A010"/>
    <a:srgbClr val="98A51B"/>
    <a:srgbClr val="CC0013"/>
    <a:srgbClr val="9933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biblio\Мои документы\w352mql43y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фибо 0033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57224" y="642918"/>
            <a:ext cx="2786082" cy="421484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143372" y="785794"/>
            <a:ext cx="4600940" cy="153888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700" b="1" i="1" cap="all" dirty="0" smtClean="0">
                <a:ln/>
                <a:solidFill>
                  <a:srgbClr val="005EA4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«созвездие </a:t>
            </a:r>
            <a:endParaRPr lang="ru-RU" sz="4700" b="1" i="1" cap="all" dirty="0" smtClean="0">
              <a:ln/>
              <a:solidFill>
                <a:srgbClr val="005EA4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itchFamily="18" charset="0"/>
            </a:endParaRPr>
          </a:p>
          <a:p>
            <a:pPr algn="ctr"/>
            <a:r>
              <a:rPr lang="ru-RU" sz="4700" b="1" i="1" cap="all" dirty="0" err="1" smtClean="0">
                <a:ln/>
                <a:solidFill>
                  <a:srgbClr val="005EA4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нейгаузов</a:t>
            </a:r>
            <a:r>
              <a:rPr lang="ru-RU" sz="4700" b="1" i="1" cap="all" dirty="0" smtClean="0">
                <a:ln/>
                <a:solidFill>
                  <a:srgbClr val="005EA4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»</a:t>
            </a:r>
            <a:endParaRPr lang="ru-RU" sz="4700" b="1" cap="all" dirty="0">
              <a:ln/>
              <a:solidFill>
                <a:srgbClr val="005EA4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4071942"/>
            <a:ext cx="50006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5EA4"/>
                </a:solidFill>
                <a:latin typeface="Bookman Old Style" pitchFamily="18" charset="0"/>
              </a:rPr>
              <a:t>ИИЦ– Научная библиотека представляет виртуальную выставку к 90-летию </a:t>
            </a:r>
          </a:p>
          <a:p>
            <a:pPr algn="ctr"/>
            <a:r>
              <a:rPr lang="ru-RU" sz="2000" b="1" i="1" dirty="0" smtClean="0">
                <a:solidFill>
                  <a:srgbClr val="005EA4"/>
                </a:solidFill>
                <a:latin typeface="Bookman Old Style" pitchFamily="18" charset="0"/>
              </a:rPr>
              <a:t>пианиста Станислава Нейгауза </a:t>
            </a:r>
            <a:endParaRPr lang="ru-RU" sz="2000" dirty="0">
              <a:solidFill>
                <a:srgbClr val="005EA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286380" y="928670"/>
            <a:ext cx="364333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1941 году Генрих Нейгауз был арестован. Его обвиняли в поддержании отношений с немцами. После полугодового заключения на Лубянке и долгих ходатайств учеников и почитателей Нейгауз был отправлен в ссылку на Урал. Там, в городе Свердловске, он два года преподавал в консерватории. Его возвращение в Москву стало настоящим триумфом: первый концерт реабилитированного профессора превратился в огромное музыкальное событие с неистовыми аплодисментами.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фибо 0028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368858"/>
            <a:ext cx="2714644" cy="384593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фибо 0029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14348" y="1571612"/>
            <a:ext cx="4357718" cy="330420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iblio\Мои документы\w352mql43y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фибо 0025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42910" y="2214554"/>
            <a:ext cx="4572032" cy="3357586"/>
          </a:xfrm>
          <a:prstGeom prst="rect">
            <a:avLst/>
          </a:prstGeom>
          <a:ln>
            <a:solidFill>
              <a:srgbClr val="005EA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857884" y="4572008"/>
            <a:ext cx="2376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Святослав Рихтер 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</a:rPr>
              <a:t>и Генрих Нейгауз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285728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Романтическое начало артистизма музыканта сказывалось и в его педагогической системе. На его уроках царил мир окрыленной фантазии, раскрепощавшей творческие силы молодых пианистов. Школа Нейгауза – могучая ветвь современного фортепианного творчества. Какие разные артисты вышли из-под ее крыла – Святослав Рихтер, Эмиль </a:t>
            </a:r>
            <a:r>
              <a:rPr lang="ru-RU" dirty="0" err="1" smtClean="0">
                <a:solidFill>
                  <a:schemeClr val="bg1"/>
                </a:solidFill>
              </a:rPr>
              <a:t>Гилельс</a:t>
            </a:r>
            <a:r>
              <a:rPr lang="ru-RU" dirty="0" smtClean="0">
                <a:solidFill>
                  <a:schemeClr val="bg1"/>
                </a:solidFill>
              </a:rPr>
              <a:t>, Яков </a:t>
            </a:r>
            <a:r>
              <a:rPr lang="ru-RU" dirty="0" err="1" smtClean="0">
                <a:solidFill>
                  <a:schemeClr val="bg1"/>
                </a:solidFill>
              </a:rPr>
              <a:t>Зак</a:t>
            </a:r>
            <a:r>
              <a:rPr lang="ru-RU" dirty="0" smtClean="0">
                <a:solidFill>
                  <a:schemeClr val="bg1"/>
                </a:solidFill>
              </a:rPr>
              <a:t>, Евгений Малинин, Станислав Нейгауз, Владимир Крайнев.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iblio\Мои документы\w352mql43y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фибо 0012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142976" y="3000372"/>
            <a:ext cx="2500330" cy="3351304"/>
          </a:xfrm>
          <a:prstGeom prst="rect">
            <a:avLst/>
          </a:prstGeom>
          <a:ln>
            <a:solidFill>
              <a:srgbClr val="005EA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14348" y="35716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«Педагоги знают, как часто встречается у учеников погрешности только потому, что они не умеют заглядывать вперед, предвидеть… помните, </a:t>
            </a:r>
            <a:r>
              <a:rPr lang="ru-RU" dirty="0" smtClean="0">
                <a:solidFill>
                  <a:schemeClr val="bg1"/>
                </a:solidFill>
              </a:rPr>
              <a:t>несделанная </a:t>
            </a:r>
            <a:r>
              <a:rPr lang="ru-RU" dirty="0" smtClean="0">
                <a:solidFill>
                  <a:schemeClr val="bg1"/>
                </a:solidFill>
              </a:rPr>
              <a:t>ошибка – золото, сделанная и исправленная – медь, сделанная и неисправленная – догадайтесь сами…»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r"/>
            <a:r>
              <a:rPr lang="ru-RU" i="1" dirty="0" smtClean="0">
                <a:solidFill>
                  <a:schemeClr val="bg1"/>
                </a:solidFill>
              </a:rPr>
              <a:t>Г.Нейгауз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фибо 0014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72198" y="571480"/>
            <a:ext cx="2618830" cy="4238305"/>
          </a:xfrm>
          <a:prstGeom prst="rect">
            <a:avLst/>
          </a:prstGeom>
          <a:ln>
            <a:solidFill>
              <a:srgbClr val="005EA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ибо 0020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428604"/>
            <a:ext cx="2571768" cy="3574859"/>
          </a:xfrm>
          <a:prstGeom prst="rect">
            <a:avLst/>
          </a:prstGeom>
          <a:ln>
            <a:solidFill>
              <a:srgbClr val="005EA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фибо 0021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8596" y="1500174"/>
            <a:ext cx="3822830" cy="3129888"/>
          </a:xfrm>
          <a:prstGeom prst="rect">
            <a:avLst/>
          </a:prstGeom>
          <a:ln>
            <a:solidFill>
              <a:srgbClr val="005EA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0628" y="857232"/>
            <a:ext cx="38576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«Все мы: и мама, и дети, и ученики, и многие друзья буквально боготворили моего отца – человека необычайной одаренности и редкого обаяния. Он ежедневно часами занимался сам, по его собственному выражению, у него был «миллион» учеников, он давал концерты, открытые уроки, читал лекции. Широта его знаний и интересов была необъятной, Папа в своей книге «Размышления. Воспоминания. Дневники» написал о </a:t>
            </a:r>
            <a:r>
              <a:rPr lang="ru-RU" dirty="0" smtClean="0">
                <a:solidFill>
                  <a:schemeClr val="bg1"/>
                </a:solidFill>
              </a:rPr>
              <a:t>себе: </a:t>
            </a:r>
            <a:r>
              <a:rPr lang="ru-RU" dirty="0" smtClean="0">
                <a:solidFill>
                  <a:schemeClr val="bg1"/>
                </a:solidFill>
              </a:rPr>
              <a:t>«направленный к Добру человек».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algn="r"/>
            <a:r>
              <a:rPr lang="ru-RU" i="1" dirty="0" err="1" smtClean="0">
                <a:solidFill>
                  <a:schemeClr val="bg1"/>
                </a:solidFill>
              </a:rPr>
              <a:t>Милица</a:t>
            </a:r>
            <a:r>
              <a:rPr lang="ru-RU" i="1" dirty="0" smtClean="0">
                <a:solidFill>
                  <a:schemeClr val="bg1"/>
                </a:solidFill>
              </a:rPr>
              <a:t> Нейгауз.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iblio\Мои документы\w352mql43y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фибо 0012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5720" y="214290"/>
            <a:ext cx="2550572" cy="4071966"/>
          </a:xfrm>
          <a:prstGeom prst="rect">
            <a:avLst/>
          </a:prstGeom>
          <a:ln>
            <a:solidFill>
              <a:srgbClr val="005EA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фибо 0008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85852" y="1428736"/>
            <a:ext cx="2643206" cy="3856604"/>
          </a:xfrm>
          <a:prstGeom prst="rect">
            <a:avLst/>
          </a:prstGeom>
          <a:ln>
            <a:solidFill>
              <a:srgbClr val="005EA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фибо 0016.BMP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857884" y="142852"/>
            <a:ext cx="2639156" cy="3842046"/>
          </a:xfrm>
          <a:prstGeom prst="rect">
            <a:avLst/>
          </a:prstGeom>
          <a:ln>
            <a:solidFill>
              <a:srgbClr val="005EA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фибо 0017.BMP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429256" y="1428736"/>
            <a:ext cx="2571768" cy="3429024"/>
          </a:xfrm>
          <a:prstGeom prst="rect">
            <a:avLst/>
          </a:prstGeom>
          <a:ln>
            <a:solidFill>
              <a:srgbClr val="005EA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ибо 0015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357166"/>
            <a:ext cx="2965466" cy="4124517"/>
          </a:xfrm>
          <a:prstGeom prst="rect">
            <a:avLst/>
          </a:prstGeom>
          <a:ln>
            <a:solidFill>
              <a:srgbClr val="005EA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фибо 0005.BMP"/>
          <p:cNvPicPr>
            <a:picLocks noChangeAspect="1"/>
          </p:cNvPicPr>
          <p:nvPr/>
        </p:nvPicPr>
        <p:blipFill>
          <a:blip r:embed="rId3" cstate="email"/>
          <a:srcRect b="-384"/>
          <a:stretch>
            <a:fillRect/>
          </a:stretch>
        </p:blipFill>
        <p:spPr>
          <a:xfrm>
            <a:off x="2143108" y="2571744"/>
            <a:ext cx="2487708" cy="4000528"/>
          </a:xfrm>
          <a:prstGeom prst="rect">
            <a:avLst/>
          </a:prstGeom>
          <a:ln>
            <a:solidFill>
              <a:srgbClr val="005EA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857752" y="1000108"/>
            <a:ext cx="39290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«В истории русской пианистической культуры Генрих </a:t>
            </a:r>
            <a:r>
              <a:rPr lang="ru-RU" dirty="0" err="1" smtClean="0">
                <a:solidFill>
                  <a:schemeClr val="bg1"/>
                </a:solidFill>
              </a:rPr>
              <a:t>Густавович</a:t>
            </a:r>
            <a:r>
              <a:rPr lang="ru-RU" dirty="0" smtClean="0">
                <a:solidFill>
                  <a:schemeClr val="bg1"/>
                </a:solidFill>
              </a:rPr>
              <a:t> Нейгауз – явление редкое. С именем его связано представление о дерзаниях мысли, пламенных взлетах чувства, удивительной многогранности и в то же время цельности натуры. Тому, кто испытал на себе силу его таланта, трудно  забыть  поистине вдохновенную игру, которая дарила людям столько наслаждения, радости и света».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r"/>
            <a:r>
              <a:rPr lang="ru-RU" i="1" dirty="0" err="1" smtClean="0">
                <a:solidFill>
                  <a:schemeClr val="bg1"/>
                </a:solidFill>
              </a:rPr>
              <a:t>Я.И.Мильштейн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iblio\Мои документы\w352mql43y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фибо 0035.BMP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14348" y="428604"/>
            <a:ext cx="2714644" cy="3643338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2910" y="1928802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Bookman Old Style" pitchFamily="18" charset="0"/>
              </a:rPr>
              <a:t>ГЕНРИХ</a:t>
            </a:r>
            <a:endParaRPr lang="ru-RU" sz="1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1928802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Bookman Old Style" pitchFamily="18" charset="0"/>
              </a:rPr>
              <a:t>ЕЙГАУЗ</a:t>
            </a:r>
            <a:endParaRPr lang="ru-RU" sz="1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1214422"/>
            <a:ext cx="12144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200" dirty="0" smtClean="0">
                <a:solidFill>
                  <a:schemeClr val="bg1"/>
                </a:solidFill>
                <a:latin typeface="Bookman Old Style" pitchFamily="18" charset="0"/>
              </a:rPr>
              <a:t>Н</a:t>
            </a:r>
            <a:endParaRPr lang="ru-RU" sz="11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9" name="Рисунок 8" descr="фибо 0034.BMP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286248" y="1500174"/>
            <a:ext cx="3143272" cy="4054365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643438" y="357166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«Рояль является лучшим актером среди инструментов».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        </a:t>
            </a:r>
            <a:r>
              <a:rPr lang="ru-RU" i="1" dirty="0" smtClean="0">
                <a:solidFill>
                  <a:schemeClr val="bg1"/>
                </a:solidFill>
              </a:rPr>
              <a:t>Генрих Нейгауз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ибо 0006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1472" y="1357298"/>
            <a:ext cx="2357454" cy="3798120"/>
          </a:xfrm>
          <a:prstGeom prst="rect">
            <a:avLst/>
          </a:prstGeom>
          <a:ln>
            <a:solidFill>
              <a:srgbClr val="005EA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071802" y="428604"/>
            <a:ext cx="464347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 нас дошло сравнительно немного записей игры Станислава Нейгауза – он не любил записываться, зато осталось множество воспоминаний друзей, учеников, современников. Все они говорят о нем с любовью, всех их объединяет особенная, трепетная нежность к этому человеку.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3429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Фальшь в музыке он воспринимал как личное оскорбление – ведь музыка и была для него жизнью. Он любил говорить: «Вы знаете, что Толстой писал? В искусстве есть три необходимости: первое – это искренность, второе – искренность и третье… искренность».</a:t>
            </a:r>
            <a:endParaRPr lang="ru-RU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iblio\Мои документы\w352mql43y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4810" y="64291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«Искусство </a:t>
            </a:r>
            <a:r>
              <a:rPr lang="ru-RU" dirty="0" smtClean="0">
                <a:solidFill>
                  <a:schemeClr val="bg1"/>
                </a:solidFill>
              </a:rPr>
              <a:t>С.Нейгауза </a:t>
            </a:r>
            <a:r>
              <a:rPr lang="ru-RU" dirty="0" smtClean="0">
                <a:solidFill>
                  <a:schemeClr val="bg1"/>
                </a:solidFill>
              </a:rPr>
              <a:t>говорит о жизни – о том, что она прекрасна и трагична. Говорит с поразительной искренностью и простотой. Поэтому в высоком чувстве ответственности, в мудром репертуарном ограничении, когда на сцену выносится только то, что предельно близко исполнителю, в отсутствии артистической позы, в сдержанной и благородной манере общения с роялем, в подлинности этого искусства мерцает цвет истины».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r"/>
            <a:r>
              <a:rPr lang="ru-RU" i="1" dirty="0" smtClean="0">
                <a:solidFill>
                  <a:schemeClr val="bg1"/>
                </a:solidFill>
              </a:rPr>
              <a:t>Б.Бородин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фибо 0011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14348" y="642918"/>
            <a:ext cx="2554506" cy="3643338"/>
          </a:xfrm>
          <a:prstGeom prst="rect">
            <a:avLst/>
          </a:prstGeom>
          <a:ln>
            <a:solidFill>
              <a:srgbClr val="005EA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142984"/>
            <a:ext cx="4000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chemeClr val="bg1"/>
                </a:solidFill>
              </a:rPr>
              <a:t>Изначально сложно складывается человеческая и творческая судьба будущего пианиста Станислава Нейгауза. В детстве – раннее расставание с отцом и переезд в дом отчима </a:t>
            </a:r>
            <a:r>
              <a:rPr lang="ru-RU" dirty="0" smtClean="0">
                <a:solidFill>
                  <a:schemeClr val="bg1"/>
                </a:solidFill>
              </a:rPr>
              <a:t>Б</a:t>
            </a:r>
            <a:r>
              <a:rPr lang="ru-RU" dirty="0" smtClean="0">
                <a:solidFill>
                  <a:schemeClr val="bg1"/>
                </a:solidFill>
              </a:rPr>
              <a:t>ориса Пастернака, меченая войной юность, сложная семейная жизнь, смерть  одного за другим близких людей. Это стало во многом причиной его трагического мироощущения. Дорогой ценой была куплена блестящая судьба Артиста – концертанта.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фибо 0018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86512" y="214290"/>
            <a:ext cx="2573812" cy="3740457"/>
          </a:xfrm>
          <a:prstGeom prst="rect">
            <a:avLst/>
          </a:prstGeom>
          <a:ln>
            <a:solidFill>
              <a:srgbClr val="005EA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фибо 0019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86380" y="2357430"/>
            <a:ext cx="2483519" cy="3638311"/>
          </a:xfrm>
          <a:prstGeom prst="rect">
            <a:avLst/>
          </a:prstGeom>
          <a:ln>
            <a:solidFill>
              <a:srgbClr val="005EA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iblio\Мои документы\w352mql43y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фибо 0004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86446" y="500042"/>
            <a:ext cx="3000396" cy="4574358"/>
          </a:xfrm>
          <a:prstGeom prst="rect">
            <a:avLst/>
          </a:prstGeom>
          <a:ln>
            <a:solidFill>
              <a:srgbClr val="005EA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785786" y="928670"/>
            <a:ext cx="43577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Нейгауз… Слыша это имя, прежде всего вспоминаешь великого Генриха Нейгауза. Именно он прославил фамилию, основав самую знаменитую пианистическую школу.</a:t>
            </a: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Станислава же Нейгауза, его сына, теперь нечасто вспоминают. А ведь это музыкант легендарный, концертов которого ожидали, как таинства для посвященных.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Будучи сыном великого отца, он отнюдь не был лишь его продолжателем. Путь его в искусстве не менее интересен. </a:t>
            </a:r>
            <a:endParaRPr lang="ru-RU" sz="20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357166"/>
            <a:ext cx="45720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Романтический пианист… Романтические баллады прекрасны, но в них всегда погружение в пучину, во мрак. По многим свидетельствам,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С.Нейгауз порой играл с такой самоотдачей, взлетал на такие труднодоступные вершины, что дух захватывало. Высокий романтизм – и погружение в самые бездны человеческого существования. Это самое большое, самое диалектическое противоречие его жизни. И горемыка, и баловень богов. Артист, рано уставший от жизни, но как никто другой воплотивший зримую и слышимую одухотворенность. Любимыми композиторами были Шопен и Скрябин. </a:t>
            </a:r>
            <a:r>
              <a:rPr lang="ru-RU" dirty="0" smtClean="0">
                <a:solidFill>
                  <a:schemeClr val="bg1"/>
                </a:solidFill>
              </a:rPr>
              <a:t>Н</a:t>
            </a:r>
            <a:r>
              <a:rPr lang="ru-RU" dirty="0" smtClean="0">
                <a:solidFill>
                  <a:schemeClr val="bg1"/>
                </a:solidFill>
              </a:rPr>
              <a:t>а немногочисленных пластинках  С.Нейгауза есть что послушать с замиранием сердца и ощутить как праздник.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NEIGAUZ_Stanislav_Genrikhovich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43504" y="1142984"/>
            <a:ext cx="3701203" cy="364650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ибо 0036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0034" y="428604"/>
            <a:ext cx="3857652" cy="285752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фибо 0036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429256" y="2071678"/>
            <a:ext cx="2786082" cy="402434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00628" y="571480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Станислав Нейгауз и Белла </a:t>
            </a:r>
            <a:r>
              <a:rPr lang="ru-RU" i="1" dirty="0" err="1" smtClean="0">
                <a:solidFill>
                  <a:schemeClr val="bg1"/>
                </a:solidFill>
              </a:rPr>
              <a:t>Амадулина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фибо 0036.BMP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928662" y="3673622"/>
            <a:ext cx="3786214" cy="298307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iblio\Мои документы\w352mql43y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фибо 0038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8596" y="1928802"/>
            <a:ext cx="2500330" cy="335914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фибо 0037.BMP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500562" y="214290"/>
            <a:ext cx="4286280" cy="327774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71868" y="3786190"/>
            <a:ext cx="5286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Не в этом загадка ремесла,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чьи правила: смертельный страх и доблесть, -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блеск  бытия изжить, спалить дотла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 выгадать его бессмертный отблеск?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algn="r"/>
            <a:r>
              <a:rPr lang="ru-RU" i="1" dirty="0" smtClean="0">
                <a:solidFill>
                  <a:schemeClr val="bg1"/>
                </a:solidFill>
              </a:rPr>
              <a:t>Белла Ахмадулина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14282" y="214290"/>
            <a:ext cx="864399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Список использованной литературы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Бородин, Б. Б.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 Очерки по истории фортепианного искусства [Текст] : учеб. пособие для педагогов и студентов вузов по спец. 070101 "Инструмент. исполнительство" / Б. Б. Бородин. — М. 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Дека-ВС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, 2009. — 176 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Вопросы фортепианного исполнительства [Текст] : очерки, ст., воспоминания.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Вып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 1 / ред. М. Г. Соколов. — М. : Музыка, 1965. — 246 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Г.Г. Нейгауз [Текст] / сост. Я. И.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Мильштейна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 — М. : Совет. композитор, 1975. — 528 с.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Дельсон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, 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 Нейгауз Генрих [Текст] / В.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Дельсон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 — М. : Музыка, 1966. — 186 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Житомирский Даниэль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Владимирови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, ч. Избранные статьи [Текст] / Д. Житомирский ; вступ. ст. Ю. В. Келдыша. — М. : Совет. композитор, 1981. — 390 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Кременштейн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, Б. Л. Педагогика Г. Г. Нейгауза [Текст] / Б. Л.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Кременштейн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 — М. : Музыка, 1984. — 88 с.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Либерман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, Е.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Творческя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работа пианиста с авторским текстом [Текст] / Е.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Либерман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 — М. : Музыка, 1988. — 236 с.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Марченко, И. П. Педагогическое наследие Г.Г.Нейгауза в профессиональной подготовке учителя музыки 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Дис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...канд.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пед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 наук / И. П. Марченко; Урал.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гос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пед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 ун-т;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науч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 рук. Е. Н. Федорович. — Екатеринбург, 1999. — 130с.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42918"/>
            <a:ext cx="80010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9"/>
            </a:pPr>
            <a:r>
              <a:rPr lang="ru-RU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Мастера музыки, искусства и архитектуры [Текст] / сост. Н. Б. Сергеева. — М. : Вече, 2008. — 400 с. </a:t>
            </a:r>
            <a:endParaRPr lang="ru-RU" dirty="0" smtClean="0">
              <a:solidFill>
                <a:schemeClr val="bg1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9"/>
            </a:pPr>
            <a:r>
              <a:rPr lang="ru-RU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Мастера советской пианистической школы [Текст] : очерки : учеб. пособие для консерватории / сост. А. Николаев ; </a:t>
            </a:r>
            <a:r>
              <a:rPr lang="ru-RU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Моск</a:t>
            </a:r>
            <a:r>
              <a:rPr lang="ru-RU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гос</a:t>
            </a:r>
            <a:r>
              <a:rPr lang="ru-RU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. консерватория. — М. : </a:t>
            </a:r>
            <a:r>
              <a:rPr lang="ru-RU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Музгиз</a:t>
            </a:r>
            <a:r>
              <a:rPr lang="ru-RU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, 1961. — 238 с. </a:t>
            </a:r>
            <a:endParaRPr lang="ru-RU" dirty="0" smtClean="0">
              <a:solidFill>
                <a:schemeClr val="bg1"/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9"/>
            </a:pPr>
            <a:r>
              <a:rPr lang="ru-RU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Нейгауз, Г</a:t>
            </a:r>
            <a:r>
              <a:rPr lang="ru-RU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.</a:t>
            </a:r>
            <a:r>
              <a:rPr lang="ru-RU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 Об искусстве фортепианной игры [Текст] : записки педагога / Г. Нейгауз. — / 5-е изд. — М. : Музыка, 1987. — 240 с. — 1.10.</a:t>
            </a:r>
            <a:endParaRPr lang="ru-RU" dirty="0" smtClean="0">
              <a:solidFill>
                <a:schemeClr val="bg1"/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9"/>
            </a:pPr>
            <a:r>
              <a:rPr lang="ru-RU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Нейгаузы: Густав, Генрих, Станислав [Текст] / [ред.-сост. Б. Б. Бородин ; </a:t>
            </a:r>
            <a:r>
              <a:rPr lang="ru-RU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науч</a:t>
            </a:r>
            <a:r>
              <a:rPr lang="ru-RU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. ред. М. П. Рахманова]. — Москва : </a:t>
            </a:r>
            <a:r>
              <a:rPr lang="ru-RU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Дека-ВС</a:t>
            </a:r>
            <a:r>
              <a:rPr lang="ru-RU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, 2007. — 422, </a:t>
            </a:r>
            <a:endParaRPr lang="ru-RU" dirty="0" smtClean="0">
              <a:solidFill>
                <a:schemeClr val="bg1"/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9"/>
            </a:pPr>
            <a:r>
              <a:rPr lang="ru-RU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Рабинович, Д. Портреты пианистов [Текст] / Д. Рабинович. — / 2-е изд. — М. : Совет. композитор, 1970. — 280 с</a:t>
            </a:r>
            <a:endParaRPr lang="ru-RU" dirty="0" smtClean="0">
              <a:solidFill>
                <a:schemeClr val="bg1"/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9"/>
            </a:pPr>
            <a:r>
              <a:rPr lang="ru-RU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Секреты фортепианного мастерства [Текст] : мысли и афоризмы выдающихся музыкантов / сост., вступ. ст. Е. Енукидзе, В. В. </a:t>
            </a:r>
            <a:r>
              <a:rPr lang="ru-RU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Есаков</a:t>
            </a:r>
            <a:r>
              <a:rPr lang="ru-RU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. — М. : КЛАССИКА XXI, 2007. — 152 с. </a:t>
            </a:r>
            <a:endParaRPr lang="ru-RU" dirty="0" smtClean="0">
              <a:solidFill>
                <a:schemeClr val="bg1"/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9"/>
            </a:pPr>
            <a:r>
              <a:rPr lang="ru-RU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Станислав Нейгауз [Текст] : воспоминания, письма, материалы / сост. Н. Зимянина. — М. : Совет. композитор, 1988. — 208 с.</a:t>
            </a:r>
            <a:endParaRPr lang="ru-RU" dirty="0" smtClean="0">
              <a:solidFill>
                <a:schemeClr val="bg1"/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9"/>
            </a:pPr>
            <a:r>
              <a:rPr lang="ru-RU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Цыпин, Г</a:t>
            </a:r>
            <a:r>
              <a:rPr lang="ru-RU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.</a:t>
            </a:r>
            <a:r>
              <a:rPr lang="ru-RU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 Портреты советских пианистов [Текст] / Г. Цыпин. — / 2-е изд., доп. — М. : Совет. композитор, 1990. — 329 с. 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iblio\Мои документы\w352mql43y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фибо 0027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14348" y="642918"/>
            <a:ext cx="3304465" cy="3143272"/>
          </a:xfrm>
          <a:prstGeom prst="rect">
            <a:avLst/>
          </a:prstGeom>
          <a:ln>
            <a:solidFill>
              <a:srgbClr val="005EA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1071538" y="4000504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Отец и сын. Генрих и Станислав Нейгаузы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1142984"/>
            <a:ext cx="364330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Отец и сын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Нейгаузы положили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начало целому культурному пласту, казалось бы, невозможному в советской реальности.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</a:rPr>
              <a:t>Выражение «школа Нейгауза» слышал каждый культурный человек – не только музыкант. Это неудивительно, ведь она воспитала таких корифеев, как Святослав Рихтер, Эмиль </a:t>
            </a:r>
            <a:r>
              <a:rPr lang="ru-RU" dirty="0" err="1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</a:rPr>
              <a:t>Гилельс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</a:rPr>
              <a:t>, Владимир Крайнев, Лев Наумов, Евгений Малинин.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iblio\Мои документы\w352mql43y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1934" y="35716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«Прежде чем начать учиться на каком бы то ни было инструменте, обучающийся – будь то ребенок, отрок или взрослый – должен уже духовно владеть какой-то музыкой: хранить её в своем уме, носить в своей душе и слышать своим слухом. Весь секрет таланта и гения состоит в том, что в его мозгу уже живет полной жизнью музыка раньше, чем он первый раз прикоснется к клавише или проведет смычком по струне; вот почему младенцем Моцарт «сразу» заиграл на фортепиано и на скрипке».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ru-RU" i="1" dirty="0" smtClean="0">
                <a:solidFill>
                  <a:schemeClr val="bg1"/>
                </a:solidFill>
              </a:rPr>
              <a:t>Генрих Нейгауз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фибо 0022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142852"/>
            <a:ext cx="2494843" cy="3530082"/>
          </a:xfrm>
          <a:prstGeom prst="rect">
            <a:avLst/>
          </a:prstGeom>
          <a:ln>
            <a:solidFill>
              <a:srgbClr val="005EA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фибо 0024.BMP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71472" y="1071546"/>
            <a:ext cx="2357454" cy="3328147"/>
          </a:xfrm>
          <a:prstGeom prst="rect">
            <a:avLst/>
          </a:prstGeom>
          <a:ln>
            <a:solidFill>
              <a:srgbClr val="005EA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фибо 0026.BMP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00100" y="1785926"/>
            <a:ext cx="2459235" cy="3429001"/>
          </a:xfrm>
          <a:prstGeom prst="rect">
            <a:avLst/>
          </a:prstGeom>
          <a:ln>
            <a:solidFill>
              <a:srgbClr val="005EA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фибо 0023.BMP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285852" y="2643182"/>
            <a:ext cx="2500330" cy="3615678"/>
          </a:xfrm>
          <a:prstGeom prst="rect">
            <a:avLst/>
          </a:prstGeom>
          <a:ln>
            <a:solidFill>
              <a:srgbClr val="005EA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ибо 0030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000232" y="357166"/>
            <a:ext cx="3969126" cy="2428868"/>
          </a:xfrm>
          <a:prstGeom prst="rect">
            <a:avLst/>
          </a:prstGeom>
          <a:ln>
            <a:solidFill>
              <a:srgbClr val="005EA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929454" y="1071546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Г.Г.Нейгауз с родителями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887682"/>
            <a:ext cx="8858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Генрих Нейгауз (1888-1964) родился в музыкальной семье. Его отец был директором музыкальной школы в </a:t>
            </a:r>
            <a:r>
              <a:rPr lang="ru-RU" dirty="0" err="1" smtClean="0">
                <a:solidFill>
                  <a:schemeClr val="bg1"/>
                </a:solidFill>
              </a:rPr>
              <a:t>Елисаветграде</a:t>
            </a:r>
            <a:r>
              <a:rPr lang="ru-RU" dirty="0" smtClean="0">
                <a:solidFill>
                  <a:schemeClr val="bg1"/>
                </a:solidFill>
              </a:rPr>
              <a:t>. Получив музыкальное образование в Германии, Густав </a:t>
            </a:r>
            <a:r>
              <a:rPr lang="ru-RU" dirty="0" err="1" smtClean="0">
                <a:solidFill>
                  <a:schemeClr val="bg1"/>
                </a:solidFill>
              </a:rPr>
              <a:t>Вильгельмович</a:t>
            </a:r>
            <a:r>
              <a:rPr lang="ru-RU" dirty="0" smtClean="0">
                <a:solidFill>
                  <a:schemeClr val="bg1"/>
                </a:solidFill>
              </a:rPr>
              <a:t> Нейгауз стал пианистом, педагогом, композитором и музыкальным теоретиком. Разумеется, музыкальное воспитание сына он взял на себя. Однако методы преподавания и фортепианной игры отца вызывали отторжение у маленького Генриха. Поэтому в вопросах пианизма он пытался разобраться самостоятельно. Сухое немецкое воспитание отца конфликтовало с тонкой душевной организацией маленького музыканта. В восемь лет Генрих Нейгауз уже начал импровизировать за инструментом, чуть позже – стал записывать собственную музыку. В десять лет начались первые публичные выступления, а в шестнадцать он уже с успехом гастролировал по Германии, давая сольные концерты и концерты в сопровождении симфонического оркестра.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ибо 0007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500694" y="2857496"/>
            <a:ext cx="2500330" cy="3824034"/>
          </a:xfrm>
          <a:prstGeom prst="rect">
            <a:avLst/>
          </a:prstGeom>
          <a:ln>
            <a:solidFill>
              <a:srgbClr val="005EA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285728"/>
            <a:ext cx="41434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1914 году Генрих Нейгауз блестяще окончил Школу мастерства при Венской музыкальной академии, совершил несколько концертных поездок по Германии и Австрии, а после вернулся в свой родной город. Общего образования он  не получил: Нейгауз ежегодно сдавал экзамены гимназического курса, не посещая учебного заведения.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Сделаться по-настоящему образованным и эрудированным человеком ему помогли природная одаренность, впечатления от зарубежных поездок, тяга к знаниям и готовность воспринимать все новое и неизвестное.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фибо 0013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286512" y="500042"/>
            <a:ext cx="2316750" cy="3714776"/>
          </a:xfrm>
          <a:prstGeom prst="rect">
            <a:avLst/>
          </a:prstGeom>
          <a:ln>
            <a:solidFill>
              <a:srgbClr val="005EA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iblio\Мои документы\w352mql43y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фибо 0010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5720" y="285728"/>
            <a:ext cx="2786082" cy="4179124"/>
          </a:xfrm>
          <a:prstGeom prst="rect">
            <a:avLst/>
          </a:prstGeom>
          <a:ln>
            <a:solidFill>
              <a:srgbClr val="005EA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72066" y="214290"/>
            <a:ext cx="38576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Генрих Нейгауз превосходно разбирался в изобразительном искусстве и литературе, интересовался философией и естественными науками, свободно владел немецким, английским, французским, итальянским, польским и украинским языками.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Весной 1915 года Нейгауз сдал экзамены в Петербургской консерватории и получил диплом.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Затем </a:t>
            </a:r>
            <a:r>
              <a:rPr lang="ru-RU" dirty="0" smtClean="0">
                <a:solidFill>
                  <a:schemeClr val="bg1"/>
                </a:solidFill>
              </a:rPr>
              <a:t>начинается преподавательская деятельность в Тифлисской, </a:t>
            </a: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 smtClean="0">
                <a:solidFill>
                  <a:schemeClr val="bg1"/>
                </a:solidFill>
              </a:rPr>
              <a:t>Киевской консерватории. С 1922 года его переводят в Московскую консерваторию.</a:t>
            </a:r>
            <a:endParaRPr lang="ru-RU" dirty="0"/>
          </a:p>
        </p:txBody>
      </p:sp>
      <p:pic>
        <p:nvPicPr>
          <p:cNvPr id="6" name="Рисунок 5" descr="фибо 0011.BMP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143108" y="2571744"/>
            <a:ext cx="2595581" cy="3893370"/>
          </a:xfrm>
          <a:prstGeom prst="rect">
            <a:avLst/>
          </a:prstGeom>
          <a:ln>
            <a:solidFill>
              <a:srgbClr val="005EA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biblio\Мои документы\w352mql43y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071934" y="107154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Нейгауз играет и в сольных, и в симфонических оркестрах, дает циклы сонатных вечеров. «Кто в двадцатые – тридцатые годы слушал эти выступления Нейгауза, - пишет </a:t>
            </a:r>
            <a:r>
              <a:rPr lang="ru-RU" dirty="0" err="1" smtClean="0">
                <a:solidFill>
                  <a:schemeClr val="bg1"/>
                </a:solidFill>
              </a:rPr>
              <a:t>Я.И.Мильштейн</a:t>
            </a:r>
            <a:r>
              <a:rPr lang="ru-RU" dirty="0" smtClean="0">
                <a:solidFill>
                  <a:schemeClr val="bg1"/>
                </a:solidFill>
              </a:rPr>
              <a:t>, - тот на всю жизнь приобрел нечто такое, чего не выскажешь словами. Он всегда был иным и в то же время одним и тем же художником-творцом: казалось, что он не исполнял музыку, а здесь же, на эстраде, её созидал».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фибо 0031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85786" y="571480"/>
            <a:ext cx="2763831" cy="4214842"/>
          </a:xfrm>
          <a:prstGeom prst="rect">
            <a:avLst/>
          </a:prstGeom>
          <a:ln>
            <a:solidFill>
              <a:srgbClr val="005EA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785786" y="507207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Г.Г.Нейгауз в 30-е годы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biblio\Мои документы\w352mql43y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285728"/>
            <a:ext cx="80010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1922 году Нейгауз становится профессором </a:t>
            </a:r>
            <a:r>
              <a:rPr lang="ru-RU" dirty="0" smtClean="0">
                <a:solidFill>
                  <a:schemeClr val="bg1"/>
                </a:solidFill>
              </a:rPr>
              <a:t>Московской </a:t>
            </a:r>
            <a:r>
              <a:rPr lang="ru-RU" dirty="0" smtClean="0">
                <a:solidFill>
                  <a:schemeClr val="bg1"/>
                </a:solidFill>
              </a:rPr>
              <a:t>консерватории, и в течение сорока двух лет </a:t>
            </a:r>
            <a:r>
              <a:rPr lang="ru-RU" dirty="0" smtClean="0">
                <a:solidFill>
                  <a:schemeClr val="bg1"/>
                </a:solidFill>
              </a:rPr>
              <a:t>продолжается </a:t>
            </a:r>
            <a:r>
              <a:rPr lang="ru-RU" dirty="0" smtClean="0">
                <a:solidFill>
                  <a:schemeClr val="bg1"/>
                </a:solidFill>
              </a:rPr>
              <a:t>его педагогическая деятельность, давшая замечательные результаты и во многом способствовавшая  признанию советской фортепианной школы во всем мире. С 1942 по 1944 год </a:t>
            </a:r>
            <a:r>
              <a:rPr lang="ru-RU" dirty="0" smtClean="0">
                <a:solidFill>
                  <a:schemeClr val="bg1"/>
                </a:solidFill>
              </a:rPr>
              <a:t>Генрих Нейгауз был </a:t>
            </a:r>
            <a:r>
              <a:rPr lang="ru-RU" dirty="0" smtClean="0">
                <a:solidFill>
                  <a:schemeClr val="bg1"/>
                </a:solidFill>
              </a:rPr>
              <a:t>в ссылке в Свердловске и преподавал в Уральской консерватории. В этот период Нейгауз дал много концертов на Урале и в Сибири.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фибо 0032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000496" y="2500306"/>
            <a:ext cx="4857784" cy="2857520"/>
          </a:xfrm>
          <a:prstGeom prst="rect">
            <a:avLst/>
          </a:prstGeom>
          <a:ln>
            <a:solidFill>
              <a:srgbClr val="005EA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85720" y="4143380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Класс Г.Г.Нейгауза в Московской </a:t>
            </a:r>
            <a:r>
              <a:rPr lang="ru-RU" i="1" dirty="0" smtClean="0">
                <a:solidFill>
                  <a:schemeClr val="bg1"/>
                </a:solidFill>
              </a:rPr>
              <a:t>консерватории,60-е </a:t>
            </a:r>
            <a:r>
              <a:rPr lang="ru-RU" i="1" dirty="0" smtClean="0">
                <a:solidFill>
                  <a:schemeClr val="bg1"/>
                </a:solidFill>
              </a:rPr>
              <a:t>годы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633</TotalTime>
  <Words>1422</Words>
  <PresentationFormat>Экран (4:3)</PresentationFormat>
  <Paragraphs>73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Венок нейгаузам</dc:title>
  <cp:lastModifiedBy>Библиотека</cp:lastModifiedBy>
  <cp:revision>89</cp:revision>
  <dcterms:modified xsi:type="dcterms:W3CDTF">2017-03-29T06:11:33Z</dcterms:modified>
</cp:coreProperties>
</file>