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60" r:id="rId4"/>
    <p:sldId id="261" r:id="rId5"/>
    <p:sldId id="262" r:id="rId6"/>
    <p:sldId id="266" r:id="rId7"/>
    <p:sldId id="265" r:id="rId8"/>
    <p:sldId id="263" r:id="rId9"/>
    <p:sldId id="264" r:id="rId10"/>
    <p:sldId id="259" r:id="rId11"/>
    <p:sldId id="267" r:id="rId12"/>
    <p:sldId id="268" r:id="rId13"/>
    <p:sldId id="269" r:id="rId14"/>
    <p:sldId id="271" r:id="rId15"/>
    <p:sldId id="273" r:id="rId16"/>
    <p:sldId id="272" r:id="rId17"/>
    <p:sldId id="270" r:id="rId18"/>
    <p:sldId id="274" r:id="rId19"/>
    <p:sldId id="258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9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8536" y="5495604"/>
            <a:ext cx="8814061" cy="882119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>
                <a:ln w="10541" cmpd="sng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cs typeface="Arial" pitchFamily="34" charset="0"/>
              </a:rPr>
              <a:t>ИИЦ – Научная библиотека представляет виртуальную выставку к 225-летию </a:t>
            </a:r>
            <a:r>
              <a:rPr lang="ru-RU" b="1" i="1" dirty="0" err="1" smtClean="0">
                <a:ln w="10541" cmpd="sng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cs typeface="Arial" pitchFamily="34" charset="0"/>
              </a:rPr>
              <a:t>Джоаккино</a:t>
            </a:r>
            <a:r>
              <a:rPr lang="ru-RU" b="1" i="1" dirty="0" smtClean="0">
                <a:ln w="10541" cmpd="sng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cs typeface="Arial" pitchFamily="34" charset="0"/>
              </a:rPr>
              <a:t> Россини</a:t>
            </a:r>
          </a:p>
          <a:p>
            <a:pPr algn="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38367" y="713695"/>
            <a:ext cx="4223208" cy="1793167"/>
          </a:xfrm>
        </p:spPr>
        <p:txBody>
          <a:bodyPr/>
          <a:lstStyle/>
          <a:p>
            <a:pPr algn="r">
              <a:buNone/>
            </a:pPr>
            <a:r>
              <a:rPr lang="ru-RU" sz="5600" i="1" dirty="0" smtClean="0">
                <a:ln w="11430">
                  <a:solidFill>
                    <a:srgbClr val="6699FF"/>
                  </a:solidFill>
                </a:ln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  <a:cs typeface="Arial" pitchFamily="34" charset="0"/>
              </a:rPr>
              <a:t>«Он вечно тот же, </a:t>
            </a:r>
            <a:br>
              <a:rPr lang="ru-RU" sz="5600" i="1" dirty="0" smtClean="0">
                <a:ln w="11430">
                  <a:solidFill>
                    <a:srgbClr val="6699FF"/>
                  </a:solidFill>
                </a:ln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  <a:cs typeface="Arial" pitchFamily="34" charset="0"/>
              </a:rPr>
            </a:br>
            <a:r>
              <a:rPr lang="ru-RU" sz="5600" i="1" dirty="0" smtClean="0">
                <a:ln w="11430">
                  <a:solidFill>
                    <a:srgbClr val="6699FF"/>
                  </a:solidFill>
                </a:ln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  <a:cs typeface="Arial" pitchFamily="34" charset="0"/>
              </a:rPr>
              <a:t>вечно новый…»</a:t>
            </a:r>
            <a:br>
              <a:rPr lang="ru-RU" sz="5600" i="1" dirty="0" smtClean="0">
                <a:ln w="11430">
                  <a:solidFill>
                    <a:srgbClr val="6699FF"/>
                  </a:solidFill>
                </a:ln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  <a:cs typeface="Arial" pitchFamily="34" charset="0"/>
              </a:rPr>
            </a:br>
            <a:endParaRPr lang="en-US" sz="5600" i="1" dirty="0">
              <a:ln w="11430">
                <a:solidFill>
                  <a:srgbClr val="6699FF"/>
                </a:solidFill>
              </a:ln>
              <a:solidFill>
                <a:srgbClr val="0033CC"/>
              </a:solidFill>
            </a:endParaRPr>
          </a:p>
        </p:txBody>
      </p:sp>
      <p:pic>
        <p:nvPicPr>
          <p:cNvPr id="4" name="Рисунок 3" descr="Scan10036.BMP"/>
          <p:cNvPicPr>
            <a:picLocks noChangeAspect="1"/>
          </p:cNvPicPr>
          <p:nvPr/>
        </p:nvPicPr>
        <p:blipFill>
          <a:blip r:embed="rId2" cstate="email"/>
          <a:srcRect l="1189" b="2147"/>
          <a:stretch>
            <a:fillRect/>
          </a:stretch>
        </p:blipFill>
        <p:spPr>
          <a:xfrm rot="5400000">
            <a:off x="350963" y="1071188"/>
            <a:ext cx="4124595" cy="3167406"/>
          </a:xfrm>
          <a:prstGeom prst="rect">
            <a:avLst/>
          </a:prstGeom>
          <a:ln w="28575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4945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187" y="793392"/>
            <a:ext cx="40205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99"/>
                </a:solidFill>
              </a:rPr>
              <a:t>Но уж темнеет вечер синий,</a:t>
            </a:r>
          </a:p>
          <a:p>
            <a:r>
              <a:rPr lang="ru-RU" i="1" dirty="0" smtClean="0">
                <a:solidFill>
                  <a:srgbClr val="000099"/>
                </a:solidFill>
              </a:rPr>
              <a:t>Пора нам в оперу скорей;</a:t>
            </a:r>
          </a:p>
          <a:p>
            <a:r>
              <a:rPr lang="ru-RU" i="1" dirty="0" smtClean="0">
                <a:solidFill>
                  <a:srgbClr val="000099"/>
                </a:solidFill>
              </a:rPr>
              <a:t>Там упоительный Россини,</a:t>
            </a:r>
          </a:p>
          <a:p>
            <a:r>
              <a:rPr lang="ru-RU" i="1" dirty="0" smtClean="0">
                <a:solidFill>
                  <a:srgbClr val="000099"/>
                </a:solidFill>
              </a:rPr>
              <a:t>Европы баловень – Орфей.</a:t>
            </a:r>
          </a:p>
          <a:p>
            <a:r>
              <a:rPr lang="ru-RU" i="1" dirty="0" smtClean="0">
                <a:solidFill>
                  <a:srgbClr val="000099"/>
                </a:solidFill>
              </a:rPr>
              <a:t>Не внемля критике суровой,</a:t>
            </a:r>
          </a:p>
          <a:p>
            <a:r>
              <a:rPr lang="ru-RU" i="1" dirty="0" smtClean="0">
                <a:solidFill>
                  <a:srgbClr val="000099"/>
                </a:solidFill>
              </a:rPr>
              <a:t>Он вечно тот же, вечно новый,</a:t>
            </a:r>
          </a:p>
          <a:p>
            <a:r>
              <a:rPr lang="ru-RU" i="1" dirty="0" smtClean="0">
                <a:solidFill>
                  <a:srgbClr val="000099"/>
                </a:solidFill>
              </a:rPr>
              <a:t>Он звуки льет – они кипят.</a:t>
            </a:r>
          </a:p>
          <a:p>
            <a:r>
              <a:rPr lang="ru-RU" i="1" dirty="0" smtClean="0">
                <a:solidFill>
                  <a:srgbClr val="000099"/>
                </a:solidFill>
              </a:rPr>
              <a:t>Они текут, они горят, </a:t>
            </a:r>
          </a:p>
          <a:p>
            <a:r>
              <a:rPr lang="ru-RU" i="1" dirty="0" smtClean="0">
                <a:solidFill>
                  <a:srgbClr val="000099"/>
                </a:solidFill>
              </a:rPr>
              <a:t>Как поцелуи молодые, </a:t>
            </a:r>
          </a:p>
          <a:p>
            <a:r>
              <a:rPr lang="ru-RU" i="1" dirty="0" smtClean="0">
                <a:solidFill>
                  <a:srgbClr val="000099"/>
                </a:solidFill>
              </a:rPr>
              <a:t>Все в неге, в пламени любви,</a:t>
            </a:r>
          </a:p>
          <a:p>
            <a:r>
              <a:rPr lang="ru-RU" i="1" dirty="0" smtClean="0">
                <a:solidFill>
                  <a:srgbClr val="000099"/>
                </a:solidFill>
              </a:rPr>
              <a:t>Как зашипевшего аи</a:t>
            </a:r>
          </a:p>
          <a:p>
            <a:r>
              <a:rPr lang="ru-RU" i="1" dirty="0" smtClean="0">
                <a:solidFill>
                  <a:srgbClr val="000099"/>
                </a:solidFill>
              </a:rPr>
              <a:t>Струя и брызги золотые…</a:t>
            </a:r>
          </a:p>
          <a:p>
            <a:endParaRPr lang="ru-RU" i="1" dirty="0" smtClean="0">
              <a:solidFill>
                <a:srgbClr val="000099"/>
              </a:solidFill>
            </a:endParaRPr>
          </a:p>
          <a:p>
            <a:pPr algn="r"/>
            <a:r>
              <a:rPr lang="ru-RU" i="1" dirty="0" smtClean="0">
                <a:solidFill>
                  <a:srgbClr val="000099"/>
                </a:solidFill>
              </a:rPr>
              <a:t>А.С.Пушкин </a:t>
            </a:r>
          </a:p>
          <a:p>
            <a:pPr algn="r"/>
            <a:r>
              <a:rPr lang="ru-RU" i="1" dirty="0" smtClean="0">
                <a:solidFill>
                  <a:srgbClr val="000099"/>
                </a:solidFill>
              </a:rPr>
              <a:t> «Евгений Онегин»</a:t>
            </a:r>
            <a:endParaRPr lang="ru-RU" i="1" dirty="0">
              <a:solidFill>
                <a:srgbClr val="000099"/>
              </a:solidFill>
            </a:endParaRPr>
          </a:p>
        </p:txBody>
      </p:sp>
      <p:pic>
        <p:nvPicPr>
          <p:cNvPr id="3" name="Рисунок 2" descr="Scan1000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49819" y="240727"/>
            <a:ext cx="2598255" cy="3643436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can100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44466" y="1315385"/>
            <a:ext cx="2438000" cy="3426297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can10011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005635" y="2454139"/>
            <a:ext cx="2771480" cy="3654430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315" y="320511"/>
            <a:ext cx="8305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Для дальнейшего творческого развития Россини большое значение имело непосредственное знакомство с передовым музыкальным искусством Австрии, Германии и Франции. В 1822 году Россини вместе с итальянской труппой посетил Вену. Здесь он овладел оперным стилем, сложившимся в Х</a:t>
            </a:r>
            <a:r>
              <a:rPr lang="en-US" dirty="0" smtClean="0">
                <a:solidFill>
                  <a:srgbClr val="0033CC"/>
                </a:solidFill>
              </a:rPr>
              <a:t>VIII</a:t>
            </a:r>
            <a:r>
              <a:rPr lang="ru-RU" dirty="0" smtClean="0">
                <a:solidFill>
                  <a:srgbClr val="0033CC"/>
                </a:solidFill>
              </a:rPr>
              <a:t> веке на австро-немецкой почве. В этот же период композитор познакомился с «Волшебным стрелком» Вебера, впервые слышал «Героическую симфонию» Бетховена. Венские впечатления отразились в «Семирамиде» на сюжет Вольтера (</a:t>
            </a:r>
            <a:r>
              <a:rPr lang="ru-RU" dirty="0" smtClean="0">
                <a:solidFill>
                  <a:srgbClr val="0033CC"/>
                </a:solidFill>
              </a:rPr>
              <a:t>1823</a:t>
            </a:r>
            <a:r>
              <a:rPr lang="ru-RU" dirty="0" smtClean="0">
                <a:solidFill>
                  <a:srgbClr val="0033CC"/>
                </a:solidFill>
              </a:rPr>
              <a:t>).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5" name="Рисунок 4" descr="Scan100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53262">
            <a:off x="6410226" y="3054284"/>
            <a:ext cx="2328421" cy="3516199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can10031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091166">
            <a:off x="41663" y="3557863"/>
            <a:ext cx="3614687" cy="2335137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can10031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2846176" y="3564057"/>
            <a:ext cx="3695307" cy="2506092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328" y="546755"/>
            <a:ext cx="39404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Дальнейшие творческие поиски Россини продолжил уже за пределами родины, в Париже, куда переехал в 1824 году. Революционная атмосфера Франции в канун событий 1830 года сыграла решающую роль в формировании новых художественных взглядов Россини. Живой общественный пульс французской столицы, ее передовое искусство, насыщенное гражданским пафосом, помогли Россини найти тот подлинно современный стиль, к которому он усиленно стремился в предшествующие годы.  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5" name="Рисунок 4" descr="Scan100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131726" y="919458"/>
            <a:ext cx="2441559" cy="3322604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can1001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545743" y="2994860"/>
            <a:ext cx="2136344" cy="2943898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an100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54756">
            <a:off x="2497270" y="1847225"/>
            <a:ext cx="2306154" cy="3196113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Scan1002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128072">
            <a:off x="380613" y="518659"/>
            <a:ext cx="2400293" cy="3157795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75315" y="395926"/>
            <a:ext cx="37141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Желание изучить  и усвоить французские художественные традиции замедлило творческую продуктивность композитора. На протяжении тринадцати лет работы в Италии Россини сочинил тридцать три оперы, за шесть лет парижского периода  - только пять.«Осада Коринфа»  и «Моисей» (написаны еще в Италии), поставленные в парижском театре итальянской оперы, значительно переработаны, приближены к французским театральным традициям. В сюжетах подчеркнут патриотический элемент, идея гражданского самопожертвования.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328" y="490194"/>
            <a:ext cx="7918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Наконец, два года </a:t>
            </a:r>
            <a:r>
              <a:rPr lang="ru-RU" dirty="0" smtClean="0">
                <a:solidFill>
                  <a:srgbClr val="0033CC"/>
                </a:solidFill>
              </a:rPr>
              <a:t>спустя, </a:t>
            </a:r>
            <a:r>
              <a:rPr lang="ru-RU" dirty="0" smtClean="0">
                <a:solidFill>
                  <a:srgbClr val="0033CC"/>
                </a:solidFill>
              </a:rPr>
              <a:t>в 1829 году появился «Вильгельм Телль», написанный для французской сцены. Первая народно-патриотическая опера новой эпохи, воплотившая стремления итальянского народа к свободе, она заняла место в одном ряду с самыми выдающимися произведениями художественного гения Италии. 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3" name="Рисунок 2" descr="Scan10001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56494" y="2290713"/>
            <a:ext cx="2701106" cy="3710090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can1000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51727" y="2886919"/>
            <a:ext cx="2516957" cy="3466748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can1000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13924" y="2201505"/>
            <a:ext cx="2498102" cy="3426298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can1000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242061" y="2846894"/>
            <a:ext cx="2545237" cy="3547907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10016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377533" y="377074"/>
            <a:ext cx="2616576" cy="3516195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Scan100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97186" y="2375553"/>
            <a:ext cx="2753222" cy="4034674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7072" y="603315"/>
            <a:ext cx="38932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Премьеры «Вильгельма Телля» вскоре состоялись в других крупнейших городах Европы. На родине композитора, вследствие цензурных запретов, она была показана только в 1836 году; ее постановка вылилась в открытую политическую демонстрацию.</a:t>
            </a:r>
          </a:p>
          <a:p>
            <a:pPr algn="ctr"/>
            <a:r>
              <a:rPr lang="ru-RU" dirty="0" smtClean="0">
                <a:solidFill>
                  <a:srgbClr val="0033CC"/>
                </a:solidFill>
              </a:rPr>
              <a:t>«В моем «Вильгельме Телле»,- писал позднее композитор,- я подал слово «свобода» таким образом, чтобы дать понять, насколько горячо я отношусь к своей родине и к тем благородным чувствам, которыми она преисполнена».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1001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4524" y="236585"/>
            <a:ext cx="2535377" cy="3741527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Scan1002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602557" y="1734532"/>
            <a:ext cx="2394408" cy="3487746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07670" y="405353"/>
            <a:ext cx="38838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Монументальная опера Россини соединила в себе реалистическую правдивость и романтическую возвышенность, героику и народность, богатство музыкально-сценических форм и новизну музыкально-красочной палитры. «Вильгельм Телль» – значительная веха в истории французской большой оперы и эволюция европейского музыкального театра.  Появление «Телля» ознаменовало собой не только вершину, но и конец творческой эволюции композитора. После этой оперы Россини в возрасте 37 лет перестал творить для сцены.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10045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92231" y="179110"/>
            <a:ext cx="2450969" cy="3110845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Scan10045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62194" y="3817856"/>
            <a:ext cx="3827282" cy="2700235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10326" y="5627802"/>
            <a:ext cx="361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Дом, в котором Россини жил в Париже с 1857 по 1868 год.</a:t>
            </a:r>
            <a:endParaRPr lang="ru-RU" sz="1600" i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524" y="3695307"/>
            <a:ext cx="3337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 smtClean="0">
                <a:solidFill>
                  <a:srgbClr val="0033CC"/>
                </a:solidFill>
              </a:rPr>
              <a:t>Джоаккино</a:t>
            </a:r>
            <a:r>
              <a:rPr lang="ru-RU" sz="1600" i="1" dirty="0" smtClean="0">
                <a:solidFill>
                  <a:srgbClr val="0033CC"/>
                </a:solidFill>
              </a:rPr>
              <a:t> Россини в 1863 г.</a:t>
            </a:r>
            <a:endParaRPr lang="ru-RU" sz="1600" i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955" y="744718"/>
            <a:ext cx="52035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Неясно, какие причины после триумфальных успехов побудили Россини отказаться от работы в музыкальном театре. Однако бесспорно только одно: Россини не сочувствовал тем новым музыкальным течениям, которые получили господство </a:t>
            </a:r>
          </a:p>
          <a:p>
            <a:pPr algn="ctr"/>
            <a:r>
              <a:rPr lang="ru-RU" dirty="0" smtClean="0">
                <a:solidFill>
                  <a:srgbClr val="0033CC"/>
                </a:solidFill>
              </a:rPr>
              <a:t>в Западной Европе  с середины Х</a:t>
            </a:r>
            <a:r>
              <a:rPr lang="en-US" dirty="0" smtClean="0">
                <a:solidFill>
                  <a:srgbClr val="0033CC"/>
                </a:solidFill>
              </a:rPr>
              <a:t>I</a:t>
            </a:r>
            <a:r>
              <a:rPr lang="ru-RU" dirty="0" smtClean="0">
                <a:solidFill>
                  <a:srgbClr val="0033CC"/>
                </a:solidFill>
              </a:rPr>
              <a:t>Х века.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100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4055" y="240728"/>
            <a:ext cx="2343732" cy="3265881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Scan1001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2804" y="1140643"/>
            <a:ext cx="2582944" cy="3701873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51868" y="829559"/>
            <a:ext cx="45531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К достижениям композитора во второй половине жизни относятся только два духовных произведения. В последнее десятилетие  своей жизни  Россини увлекался фортепианной музыкой и сочинял юмористические миниатюры, </a:t>
            </a:r>
          </a:p>
          <a:p>
            <a:pPr algn="ctr"/>
            <a:r>
              <a:rPr lang="ru-RU" dirty="0" smtClean="0">
                <a:solidFill>
                  <a:srgbClr val="0033CC"/>
                </a:solidFill>
              </a:rPr>
              <a:t>в которых пародировал стилистические приемы нового искусства. Он часто сетовал на исчезновение  в современных произведениях песенно-мелодического начала и завещал Музыкальному институту в Болонье большую сумму денег на учреждение премий молодым композиторам, проявившим мелодическое дарование.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an10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3060" y="296953"/>
            <a:ext cx="2648931" cy="3743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can100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3571" y="1192835"/>
            <a:ext cx="2667786" cy="3416872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89576" y="335846"/>
            <a:ext cx="50527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«Сейчас с трудом можно представить жизнь Россини в нашем прекрасном Париже пятьдесят лет назад, в середине Х</a:t>
            </a:r>
            <a:r>
              <a:rPr lang="en-US" dirty="0" smtClean="0">
                <a:solidFill>
                  <a:srgbClr val="0033CC"/>
                </a:solidFill>
              </a:rPr>
              <a:t>I</a:t>
            </a:r>
            <a:r>
              <a:rPr lang="ru-RU" dirty="0" smtClean="0">
                <a:solidFill>
                  <a:srgbClr val="0033CC"/>
                </a:solidFill>
              </a:rPr>
              <a:t>Х века. К тому времени он давно уже отошел от сочинения музыки, хотя и его сияющая праздность излучала куда более яркий блеск, нежели деятельная активность некоторых личностей. Парижане почитали за высокую честь удостоиться  приглашения посетить его роскошный дом с высокими окнами на фасаде. На устраиваемых им грандиозных вечерах, где выступали выдающиеся певцы и музыканты-виртуозы, собиралось столько публики, что в доме было просто не протолкнуться. Так почему все-таки его слава не умирала? Его произведения, не считая «Севильского цирюльника», «Вильгельма Телля», были давно в прошлом. И, несмотря на это, парижане почитали его как бога!»</a:t>
            </a:r>
          </a:p>
          <a:p>
            <a:endParaRPr lang="ru-RU" dirty="0" smtClean="0">
              <a:solidFill>
                <a:srgbClr val="0033CC"/>
              </a:solidFill>
            </a:endParaRPr>
          </a:p>
          <a:p>
            <a:pPr algn="r"/>
            <a:r>
              <a:rPr lang="ru-RU" i="1" dirty="0" err="1" smtClean="0">
                <a:solidFill>
                  <a:srgbClr val="0033CC"/>
                </a:solidFill>
              </a:rPr>
              <a:t>Камиль</a:t>
            </a:r>
            <a:r>
              <a:rPr lang="ru-RU" i="1" dirty="0" smtClean="0">
                <a:solidFill>
                  <a:srgbClr val="0033CC"/>
                </a:solidFill>
              </a:rPr>
              <a:t> Сен-Санс</a:t>
            </a:r>
            <a:endParaRPr lang="ru-RU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77075" y="838985"/>
            <a:ext cx="455314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Пушкин сравнивал музыку Россини с  золотистыми брызгами шампанского. Вплоть до наших дней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россиниевское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 искусство остается синонимом веселья, шаловливости, непринужденного остроумия в музыке. В эпоху бурных социальных и военных потрясений, породивших «мировую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скорбь» и мрачную фантастику романтиков</a:t>
            </a:r>
            <a:r>
              <a:rPr lang="ru-RU" dirty="0" smtClean="0">
                <a:solidFill>
                  <a:srgbClr val="0033CC"/>
                </a:solidFill>
                <a:ea typeface="Times New Roman" pitchFamily="18" charset="0"/>
                <a:cs typeface="Tahoma" pitchFamily="34" charset="0"/>
              </a:rPr>
              <a:t>, искрящиеся,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солнечные тона Россини несли с собой веру в вечные идеалы юности. Непревзойденный мелодист, он рассыпал напевы, которые покоряли слушателей во всех странах мира.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ea typeface="Times New Roman" pitchFamily="18" charset="0"/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Ни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один из итальянских композиторов не создавал музыку подобной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ea typeface="Times New Roman" pitchFamily="18" charset="0"/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красоты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, изящества и  блеска.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0669" y="979882"/>
            <a:ext cx="2966382" cy="4771691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пия Scan10033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82514" y="2102177"/>
            <a:ext cx="2177531" cy="359161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Копия Scan10030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10228" y="188536"/>
            <a:ext cx="2516956" cy="4205547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can1000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0042" y="316143"/>
            <a:ext cx="2673669" cy="3778561"/>
          </a:xfrm>
          <a:prstGeom prst="rect">
            <a:avLst/>
          </a:prstGeom>
        </p:spPr>
      </p:pic>
      <p:pic>
        <p:nvPicPr>
          <p:cNvPr id="3073" name="Picture 1" descr="E:\Scan10001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21789" y="1100464"/>
            <a:ext cx="3400087" cy="47818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21789" y="6070862"/>
            <a:ext cx="3233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Рецепт </a:t>
            </a:r>
            <a:r>
              <a:rPr lang="ru-RU" sz="1600" i="1" dirty="0" smtClean="0">
                <a:solidFill>
                  <a:srgbClr val="0033CC"/>
                </a:solidFill>
              </a:rPr>
              <a:t>цесарки в соляной пирамиде от </a:t>
            </a:r>
            <a:r>
              <a:rPr lang="ru-RU" sz="1600" i="1" dirty="0" smtClean="0">
                <a:solidFill>
                  <a:srgbClr val="0033CC"/>
                </a:solidFill>
              </a:rPr>
              <a:t>Россини</a:t>
            </a:r>
            <a:endParaRPr lang="ru-RU" sz="16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7646" y="622170"/>
            <a:ext cx="388384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В музыке Россини, воздушно-прозрачной и в то же время ослепительной и огненной, воплотился дух национально-освободительной борьбы, оживившей старые традиции. Это был первый итальянский композитор, который в столь яркой и совершенной форме отразил подъем творческих сил своего народа, рост его национального самосознания.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Завершая целую эпоху в развитии национальной оперы, Россини одновременно положил начало новому, блестящему расцвету музыкального театра Италии.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</p:txBody>
      </p:sp>
      <p:pic>
        <p:nvPicPr>
          <p:cNvPr id="4" name="Рисунок 3" descr="Scan10046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4296163" y="1454189"/>
            <a:ext cx="4242059" cy="27665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88817" y="5382705"/>
            <a:ext cx="3544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Статуя </a:t>
            </a:r>
            <a:r>
              <a:rPr lang="ru-RU" sz="1600" i="1" dirty="0" err="1" smtClean="0">
                <a:solidFill>
                  <a:srgbClr val="0033CC"/>
                </a:solidFill>
              </a:rPr>
              <a:t>Джоаккино</a:t>
            </a:r>
            <a:r>
              <a:rPr lang="ru-RU" sz="1600" i="1" dirty="0" smtClean="0">
                <a:solidFill>
                  <a:srgbClr val="0033CC"/>
                </a:solidFill>
              </a:rPr>
              <a:t> Россини, выполненная скульптором </a:t>
            </a:r>
            <a:r>
              <a:rPr lang="ru-RU" sz="1600" i="1" dirty="0" err="1" smtClean="0">
                <a:solidFill>
                  <a:srgbClr val="0033CC"/>
                </a:solidFill>
              </a:rPr>
              <a:t>Этексом</a:t>
            </a:r>
            <a:r>
              <a:rPr lang="ru-RU" sz="1600" i="1" dirty="0" smtClean="0">
                <a:solidFill>
                  <a:srgbClr val="0033CC"/>
                </a:solidFill>
              </a:rPr>
              <a:t>.</a:t>
            </a:r>
            <a:endParaRPr lang="ru-RU" sz="16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Scan10032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2430466" y="1135188"/>
            <a:ext cx="3946024" cy="238085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Scan10035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0920187">
            <a:off x="659877" y="507375"/>
            <a:ext cx="2290713" cy="37535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can10034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782470">
            <a:off x="5910607" y="556181"/>
            <a:ext cx="2554842" cy="395925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42302" y="4930219"/>
            <a:ext cx="6645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«Это было самое популярное имя нашей эпохи, известность самая широкая, - и это была слава Италии!»</a:t>
            </a:r>
          </a:p>
          <a:p>
            <a:endParaRPr lang="ru-RU" dirty="0" smtClean="0"/>
          </a:p>
          <a:p>
            <a:pPr algn="r"/>
            <a:r>
              <a:rPr lang="ru-RU" i="1" dirty="0" smtClean="0">
                <a:solidFill>
                  <a:srgbClr val="0033CC"/>
                </a:solidFill>
              </a:rPr>
              <a:t>Джузеппе Верди</a:t>
            </a:r>
            <a:endParaRPr lang="ru-RU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70" y="150829"/>
            <a:ext cx="8484123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Список использованной литературы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err="1" smtClean="0">
                <a:solidFill>
                  <a:srgbClr val="0033CC"/>
                </a:solidFill>
              </a:rPr>
              <a:t>Бронфин</a:t>
            </a:r>
            <a:r>
              <a:rPr lang="ru-RU" sz="1400" dirty="0" smtClean="0">
                <a:solidFill>
                  <a:srgbClr val="0033CC"/>
                </a:solidFill>
              </a:rPr>
              <a:t>, Е. Ф. </a:t>
            </a:r>
            <a:r>
              <a:rPr lang="ru-RU" sz="1400" dirty="0" err="1" smtClean="0">
                <a:solidFill>
                  <a:srgbClr val="0033CC"/>
                </a:solidFill>
              </a:rPr>
              <a:t>Джоаккино</a:t>
            </a:r>
            <a:r>
              <a:rPr lang="ru-RU" sz="1400" dirty="0" smtClean="0">
                <a:solidFill>
                  <a:srgbClr val="0033CC"/>
                </a:solidFill>
              </a:rPr>
              <a:t> Россини. 1792-1868 [Текст] : крат. очерк жизни и творчества : кн. для юношества / Е. </a:t>
            </a:r>
            <a:r>
              <a:rPr lang="ru-RU" sz="1400" dirty="0" err="1" smtClean="0">
                <a:solidFill>
                  <a:srgbClr val="0033CC"/>
                </a:solidFill>
              </a:rPr>
              <a:t>Бронфин</a:t>
            </a:r>
            <a:r>
              <a:rPr lang="ru-RU" sz="1400" dirty="0" smtClean="0">
                <a:solidFill>
                  <a:srgbClr val="0033CC"/>
                </a:solidFill>
              </a:rPr>
              <a:t>. — М.; Л. : Музыка, 1966. — 116 с. : ил. — 0.36.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err="1" smtClean="0">
                <a:solidFill>
                  <a:srgbClr val="0033CC"/>
                </a:solidFill>
              </a:rPr>
              <a:t>Галацкая</a:t>
            </a:r>
            <a:r>
              <a:rPr lang="ru-RU" sz="1400" dirty="0" smtClean="0">
                <a:solidFill>
                  <a:srgbClr val="0033CC"/>
                </a:solidFill>
              </a:rPr>
              <a:t>, В</a:t>
            </a:r>
            <a:r>
              <a:rPr lang="ru-RU" sz="1400" b="1" dirty="0" smtClean="0">
                <a:solidFill>
                  <a:srgbClr val="0033CC"/>
                </a:solidFill>
              </a:rPr>
              <a:t>.</a:t>
            </a:r>
            <a:r>
              <a:rPr lang="ru-RU" sz="1400" dirty="0" smtClean="0">
                <a:solidFill>
                  <a:srgbClr val="0033CC"/>
                </a:solidFill>
              </a:rPr>
              <a:t> Музыкальная литература зарубежных стран [Текст] : учеб. пособие для музык. училищ. </a:t>
            </a:r>
            <a:r>
              <a:rPr lang="ru-RU" sz="1400" dirty="0" err="1" smtClean="0">
                <a:solidFill>
                  <a:srgbClr val="0033CC"/>
                </a:solidFill>
              </a:rPr>
              <a:t>Вып</a:t>
            </a:r>
            <a:r>
              <a:rPr lang="ru-RU" sz="1400" dirty="0" smtClean="0">
                <a:solidFill>
                  <a:srgbClr val="0033CC"/>
                </a:solidFill>
              </a:rPr>
              <a:t>. 3 / В. </a:t>
            </a:r>
            <a:r>
              <a:rPr lang="ru-RU" sz="1400" dirty="0" err="1" smtClean="0">
                <a:solidFill>
                  <a:srgbClr val="0033CC"/>
                </a:solidFill>
              </a:rPr>
              <a:t>Галацкая</a:t>
            </a:r>
            <a:r>
              <a:rPr lang="ru-RU" sz="1400" dirty="0" smtClean="0">
                <a:solidFill>
                  <a:srgbClr val="0033CC"/>
                </a:solidFill>
              </a:rPr>
              <a:t> ; под ред. Е. Царевой. — 8-е изд. — М. : Музыка, 1989. — 560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33CC"/>
                </a:solidFill>
              </a:rPr>
              <a:t>Гинзбург, Г. Три поколения композиторов-романтиков в их отношении к синтетическим жанрам [Текст] / Г. Гинзбург // Музыкальная академия. – 2001. - № 3. – С.135-141.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33CC"/>
                </a:solidFill>
              </a:rPr>
              <a:t>Гуревич, Евгения Львовна.  Западноевропейская музыка в лицах и звуках, XVII - первая половина XX века. — М. : </a:t>
            </a:r>
            <a:r>
              <a:rPr lang="ru-RU" sz="1400" dirty="0" err="1" smtClean="0">
                <a:solidFill>
                  <a:srgbClr val="0033CC"/>
                </a:solidFill>
              </a:rPr>
              <a:t>Пассим</a:t>
            </a:r>
            <a:r>
              <a:rPr lang="ru-RU" sz="1400" dirty="0" smtClean="0">
                <a:solidFill>
                  <a:srgbClr val="0033CC"/>
                </a:solidFill>
              </a:rPr>
              <a:t>, 1994. — 312с.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33CC"/>
                </a:solidFill>
              </a:rPr>
              <a:t>Гуревич, Евгения Львовна. История зарубежной музыки : </a:t>
            </a:r>
            <a:r>
              <a:rPr lang="ru-RU" sz="1400" dirty="0" err="1" smtClean="0">
                <a:solidFill>
                  <a:srgbClr val="0033CC"/>
                </a:solidFill>
              </a:rPr>
              <a:t>Попул.лекции</a:t>
            </a:r>
            <a:r>
              <a:rPr lang="ru-RU" sz="1400" dirty="0" smtClean="0">
                <a:solidFill>
                  <a:srgbClr val="0033CC"/>
                </a:solidFill>
              </a:rPr>
              <a:t>: Для студентов </a:t>
            </a:r>
            <a:r>
              <a:rPr lang="ru-RU" sz="1400" dirty="0" err="1" smtClean="0">
                <a:solidFill>
                  <a:srgbClr val="0033CC"/>
                </a:solidFill>
              </a:rPr>
              <a:t>высш.и</a:t>
            </a:r>
            <a:r>
              <a:rPr lang="ru-RU" sz="1400" dirty="0" smtClean="0">
                <a:solidFill>
                  <a:srgbClr val="0033CC"/>
                </a:solidFill>
              </a:rPr>
              <a:t> </a:t>
            </a:r>
            <a:r>
              <a:rPr lang="ru-RU" sz="1400" dirty="0" err="1" smtClean="0">
                <a:solidFill>
                  <a:srgbClr val="0033CC"/>
                </a:solidFill>
              </a:rPr>
              <a:t>сред.пед.учеб.заведений</a:t>
            </a:r>
            <a:r>
              <a:rPr lang="ru-RU" sz="1400" dirty="0" smtClean="0">
                <a:solidFill>
                  <a:srgbClr val="0033CC"/>
                </a:solidFill>
              </a:rPr>
              <a:t>. — М. : Академия, 1999. — 320с.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33CC"/>
                </a:solidFill>
              </a:rPr>
              <a:t>Драч, М. Наполеон музыкальной эпохи  [Текст] / М. Драч // Музыкальная академия. – 1992. - № 1. – С. 151-156.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33CC"/>
                </a:solidFill>
              </a:rPr>
              <a:t>История вокала [Текст] // Творчество народов мира. — 2015. — № 4. — С. 37-50.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err="1" smtClean="0">
                <a:solidFill>
                  <a:srgbClr val="0033CC"/>
                </a:solidFill>
              </a:rPr>
              <a:t>Клюйкова</a:t>
            </a:r>
            <a:r>
              <a:rPr lang="ru-RU" sz="1400" dirty="0" smtClean="0">
                <a:solidFill>
                  <a:srgbClr val="0033CC"/>
                </a:solidFill>
              </a:rPr>
              <a:t>, О. В</a:t>
            </a:r>
            <a:r>
              <a:rPr lang="ru-RU" sz="1400" b="1" dirty="0" smtClean="0">
                <a:solidFill>
                  <a:srgbClr val="0033CC"/>
                </a:solidFill>
              </a:rPr>
              <a:t>.</a:t>
            </a:r>
            <a:r>
              <a:rPr lang="ru-RU" sz="1400" dirty="0" smtClean="0">
                <a:solidFill>
                  <a:srgbClr val="0033CC"/>
                </a:solidFill>
              </a:rPr>
              <a:t> Маленькая повесть о большом композиторе, или </a:t>
            </a:r>
            <a:r>
              <a:rPr lang="ru-RU" sz="1400" dirty="0" err="1" smtClean="0">
                <a:solidFill>
                  <a:srgbClr val="0033CC"/>
                </a:solidFill>
              </a:rPr>
              <a:t>Джоаккино</a:t>
            </a:r>
            <a:r>
              <a:rPr lang="ru-RU" sz="1400" dirty="0" smtClean="0">
                <a:solidFill>
                  <a:srgbClr val="0033CC"/>
                </a:solidFill>
              </a:rPr>
              <a:t> Россини [Текст] / О. В. </a:t>
            </a:r>
            <a:r>
              <a:rPr lang="ru-RU" sz="1400" dirty="0" err="1" smtClean="0">
                <a:solidFill>
                  <a:srgbClr val="0033CC"/>
                </a:solidFill>
              </a:rPr>
              <a:t>Клюйкова</a:t>
            </a:r>
            <a:r>
              <a:rPr lang="ru-RU" sz="1400" dirty="0" smtClean="0">
                <a:solidFill>
                  <a:srgbClr val="0033CC"/>
                </a:solidFill>
              </a:rPr>
              <a:t>. — М. : Музыка, 1990. — 192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err="1" smtClean="0">
                <a:solidFill>
                  <a:srgbClr val="0033CC"/>
                </a:solidFill>
              </a:rPr>
              <a:t>Конен</a:t>
            </a:r>
            <a:r>
              <a:rPr lang="ru-RU" sz="1400" dirty="0" smtClean="0">
                <a:solidFill>
                  <a:srgbClr val="0033CC"/>
                </a:solidFill>
              </a:rPr>
              <a:t>, В</a:t>
            </a:r>
            <a:r>
              <a:rPr lang="ru-RU" sz="1400" b="1" dirty="0" smtClean="0">
                <a:solidFill>
                  <a:srgbClr val="0033CC"/>
                </a:solidFill>
              </a:rPr>
              <a:t>. </a:t>
            </a:r>
            <a:r>
              <a:rPr lang="ru-RU" sz="1400" dirty="0" smtClean="0">
                <a:solidFill>
                  <a:srgbClr val="0033CC"/>
                </a:solidFill>
              </a:rPr>
              <a:t>История зарубежной музыки [Текст] : учеб. для консерваторий. </a:t>
            </a:r>
            <a:r>
              <a:rPr lang="ru-RU" sz="1400" dirty="0" err="1" smtClean="0">
                <a:solidFill>
                  <a:srgbClr val="0033CC"/>
                </a:solidFill>
              </a:rPr>
              <a:t>Вып</a:t>
            </a:r>
            <a:r>
              <a:rPr lang="ru-RU" sz="1400" dirty="0" smtClean="0">
                <a:solidFill>
                  <a:srgbClr val="0033CC"/>
                </a:solidFill>
              </a:rPr>
              <a:t>. 3. Германия, Австрия, </a:t>
            </a:r>
            <a:r>
              <a:rPr lang="ru-RU" sz="1400" dirty="0" err="1" smtClean="0">
                <a:solidFill>
                  <a:srgbClr val="0033CC"/>
                </a:solidFill>
              </a:rPr>
              <a:t>Италья</a:t>
            </a:r>
            <a:r>
              <a:rPr lang="ru-RU" sz="1400" dirty="0" smtClean="0">
                <a:solidFill>
                  <a:srgbClr val="0033CC"/>
                </a:solidFill>
              </a:rPr>
              <a:t>, Франция, Польша с 1789 года до середины XIX века / В. </a:t>
            </a:r>
            <a:r>
              <a:rPr lang="ru-RU" sz="1400" dirty="0" err="1" smtClean="0">
                <a:solidFill>
                  <a:srgbClr val="0033CC"/>
                </a:solidFill>
              </a:rPr>
              <a:t>Конен</a:t>
            </a:r>
            <a:r>
              <a:rPr lang="ru-RU" sz="1400" dirty="0" smtClean="0">
                <a:solidFill>
                  <a:srgbClr val="0033CC"/>
                </a:solidFill>
              </a:rPr>
              <a:t>. — 6-е изд. — М. : Музыка, 1984. — 535 с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err="1" smtClean="0">
                <a:solidFill>
                  <a:srgbClr val="0033CC"/>
                </a:solidFill>
              </a:rPr>
              <a:t>Крунтяева</a:t>
            </a:r>
            <a:r>
              <a:rPr lang="ru-RU" sz="1400" dirty="0" smtClean="0">
                <a:solidFill>
                  <a:srgbClr val="0033CC"/>
                </a:solidFill>
              </a:rPr>
              <a:t>, Татьяна Семеновна.  25 оперных шедевров [Текст] / Т. С. </a:t>
            </a:r>
            <a:r>
              <a:rPr lang="ru-RU" sz="1400" dirty="0" err="1" smtClean="0">
                <a:solidFill>
                  <a:srgbClr val="0033CC"/>
                </a:solidFill>
              </a:rPr>
              <a:t>Крунтяева</a:t>
            </a:r>
            <a:r>
              <a:rPr lang="ru-RU" sz="1400" dirty="0" smtClean="0">
                <a:solidFill>
                  <a:srgbClr val="0033CC"/>
                </a:solidFill>
              </a:rPr>
              <a:t>, А. С. Розанов. — Л. : Музыка, 1980. — 192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33CC"/>
                </a:solidFill>
              </a:rPr>
              <a:t> Морозов, Дмитрий. Настоящий Россини [Текст] / Д. Морозов // Музыкальная жизнь. — 2013. — № 12. — С. 24-25.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33CC"/>
                </a:solidFill>
              </a:rPr>
              <a:t>Россини,  Д. Брачный вексель [Ноты] : музык. фарс в 1 д. / Д. Россини ; </a:t>
            </a:r>
            <a:r>
              <a:rPr lang="ru-RU" sz="1400" dirty="0" err="1" smtClean="0">
                <a:solidFill>
                  <a:srgbClr val="0033CC"/>
                </a:solidFill>
              </a:rPr>
              <a:t>либр</a:t>
            </a:r>
            <a:r>
              <a:rPr lang="ru-RU" sz="1400" dirty="0" smtClean="0">
                <a:solidFill>
                  <a:srgbClr val="0033CC"/>
                </a:solidFill>
              </a:rPr>
              <a:t>. Г. Росси ; пер. Т. Крамаровой ; </a:t>
            </a:r>
            <a:r>
              <a:rPr lang="ru-RU" sz="1400" dirty="0" err="1" smtClean="0">
                <a:solidFill>
                  <a:srgbClr val="0033CC"/>
                </a:solidFill>
              </a:rPr>
              <a:t>перелож</a:t>
            </a:r>
            <a:r>
              <a:rPr lang="ru-RU" sz="1400" dirty="0" smtClean="0">
                <a:solidFill>
                  <a:srgbClr val="0033CC"/>
                </a:solidFill>
              </a:rPr>
              <a:t>. для пения с </a:t>
            </a:r>
            <a:r>
              <a:rPr lang="ru-RU" sz="1400" dirty="0" err="1" smtClean="0">
                <a:solidFill>
                  <a:srgbClr val="0033CC"/>
                </a:solidFill>
              </a:rPr>
              <a:t>фп</a:t>
            </a:r>
            <a:r>
              <a:rPr lang="ru-RU" sz="1400" dirty="0" smtClean="0">
                <a:solidFill>
                  <a:srgbClr val="0033CC"/>
                </a:solidFill>
              </a:rPr>
              <a:t>. Н. Толстого. — Л. : Музыка, 1982. — 256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33CC"/>
                </a:solidFill>
              </a:rPr>
              <a:t>Россини, Д</a:t>
            </a:r>
            <a:r>
              <a:rPr lang="ru-RU" sz="1400" b="1" dirty="0" smtClean="0">
                <a:solidFill>
                  <a:srgbClr val="0033CC"/>
                </a:solidFill>
              </a:rPr>
              <a:t>.</a:t>
            </a:r>
            <a:r>
              <a:rPr lang="ru-RU" sz="1400" dirty="0" smtClean="0">
                <a:solidFill>
                  <a:srgbClr val="0033CC"/>
                </a:solidFill>
              </a:rPr>
              <a:t> Севильский цирюльник [Ноты] : опера в 2 д.: </a:t>
            </a:r>
            <a:r>
              <a:rPr lang="ru-RU" sz="1400" dirty="0" err="1" smtClean="0">
                <a:solidFill>
                  <a:srgbClr val="0033CC"/>
                </a:solidFill>
              </a:rPr>
              <a:t>перелож</a:t>
            </a:r>
            <a:r>
              <a:rPr lang="ru-RU" sz="1400" dirty="0" smtClean="0">
                <a:solidFill>
                  <a:srgbClr val="0033CC"/>
                </a:solidFill>
              </a:rPr>
              <a:t>. для пения с </a:t>
            </a:r>
            <a:r>
              <a:rPr lang="ru-RU" sz="1400" dirty="0" err="1" smtClean="0">
                <a:solidFill>
                  <a:srgbClr val="0033CC"/>
                </a:solidFill>
              </a:rPr>
              <a:t>фп</a:t>
            </a:r>
            <a:r>
              <a:rPr lang="ru-RU" sz="1400" dirty="0" smtClean="0">
                <a:solidFill>
                  <a:srgbClr val="0033CC"/>
                </a:solidFill>
              </a:rPr>
              <a:t>. / Д. Россини ; </a:t>
            </a:r>
            <a:r>
              <a:rPr lang="ru-RU" sz="1400" dirty="0" err="1" smtClean="0">
                <a:solidFill>
                  <a:srgbClr val="0033CC"/>
                </a:solidFill>
              </a:rPr>
              <a:t>либр</a:t>
            </a:r>
            <a:r>
              <a:rPr lang="ru-RU" sz="1400" dirty="0" smtClean="0">
                <a:solidFill>
                  <a:srgbClr val="0033CC"/>
                </a:solidFill>
              </a:rPr>
              <a:t>. Ч. </a:t>
            </a:r>
            <a:r>
              <a:rPr lang="ru-RU" sz="1400" dirty="0" err="1" smtClean="0">
                <a:solidFill>
                  <a:srgbClr val="0033CC"/>
                </a:solidFill>
              </a:rPr>
              <a:t>Стербини</a:t>
            </a:r>
            <a:r>
              <a:rPr lang="ru-RU" sz="1400" dirty="0" smtClean="0">
                <a:solidFill>
                  <a:srgbClr val="0033CC"/>
                </a:solidFill>
              </a:rPr>
              <a:t>. — М. : Музыка, 1977. — 456 с.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033CC"/>
                </a:solidFill>
              </a:rPr>
              <a:t>Россини, </a:t>
            </a:r>
            <a:r>
              <a:rPr lang="ru-RU" sz="1400" dirty="0" err="1" smtClean="0">
                <a:solidFill>
                  <a:srgbClr val="0033CC"/>
                </a:solidFill>
              </a:rPr>
              <a:t>Джоаккино</a:t>
            </a:r>
            <a:r>
              <a:rPr lang="ru-RU" sz="1400" dirty="0" smtClean="0">
                <a:solidFill>
                  <a:srgbClr val="0033CC"/>
                </a:solidFill>
              </a:rPr>
              <a:t>. Альпийская пастушка. Неаполитанская тарантелла [Ноты] : для высок. голоса в </a:t>
            </a:r>
            <a:r>
              <a:rPr lang="ru-RU" sz="1400" dirty="0" err="1" smtClean="0">
                <a:solidFill>
                  <a:srgbClr val="0033CC"/>
                </a:solidFill>
              </a:rPr>
              <a:t>сопровожд</a:t>
            </a:r>
            <a:r>
              <a:rPr lang="ru-RU" sz="1400" dirty="0" smtClean="0">
                <a:solidFill>
                  <a:srgbClr val="0033CC"/>
                </a:solidFill>
              </a:rPr>
              <a:t>. </a:t>
            </a:r>
            <a:r>
              <a:rPr lang="ru-RU" sz="1400" dirty="0" err="1" smtClean="0">
                <a:solidFill>
                  <a:srgbClr val="0033CC"/>
                </a:solidFill>
              </a:rPr>
              <a:t>фп</a:t>
            </a:r>
            <a:r>
              <a:rPr lang="ru-RU" sz="1400" dirty="0" smtClean="0">
                <a:solidFill>
                  <a:srgbClr val="0033CC"/>
                </a:solidFill>
              </a:rPr>
              <a:t>. / Д. Россини. — М. : Музыка, 1966. — 20 с.</a:t>
            </a:r>
          </a:p>
          <a:p>
            <a:pPr marL="342900" lvl="0" indent="-342900">
              <a:buFont typeface="+mj-lt"/>
              <a:buAutoNum type="arabicPeriod"/>
            </a:pP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endParaRPr lang="ru-RU" sz="1400" dirty="0" smtClean="0"/>
          </a:p>
          <a:p>
            <a:pPr marL="342900" lvl="0" indent="-342900">
              <a:buFont typeface="+mj-lt"/>
              <a:buAutoNum type="arabicPeriod"/>
            </a:pP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07391" y="240804"/>
            <a:ext cx="8493551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Россини,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Джоаккино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 Арии из опер [Ноты] : для МС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 / Д. Россини. — М. : Музыка, 1984. — 64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Россини,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Джоаккино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 Избранные пьесы [Ноты] :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Вып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 1 / Дж. Россини ; сост.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Бакулов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 — М. : Музыка, 1969. — 88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Россини,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Джоаккино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 Музыкальные вечера. Восемь ариетт и четыре дуэта [Ноты] : для пения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 / Д. Россини. — М.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Музгиз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, 1960. — 96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Россини, 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 Избранные письма. Высказывания. Воспоминания [Текст] : пер.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итал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., фр. и нем. / Д. Россини ; ред.-сост., авт. вступ. ст. и примеч. Е. Ф.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Бронфин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 — Л. : Музыка, 1968. — 232 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Сен-Санс, К. Слово о Россини  [Текст] / К. Сен-Санс// Музыкальная жизнь. – 1992. - № 4. – С. 21-22.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Синявер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, Л. С.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Джоаккино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 Россини. Жизнь и творчество [Текст] / Л.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Синявер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 — М. : Музыка, 1964. — 192 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Сорокина, Ирина. Птичка в соляной пирамиде [Текст] : [рецепт великого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комп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 Д. Россини] / И. Сорокина // Муз. жизнь. — (Музыкальные рецепты). — 2011. — - № 10. — С. 21.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Сорокина, Ирина. Три лика Россини [Текст] / И. Сорокина // Музыкальная жизнь. — 2013. — № 10. — С. 80-83.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Сорокина, Ирина. Упоительный Россини [Текст] / И. Сорокина // Музыкальная жизнь. — 2005. — № 1. — С. 38-40.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Стендаль. Бессмертный парикмахер [Текст] / Стендаль // Музыкальная жизнь. – 1999. - № 1.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Стендаль. Жизнь Россини. — М. : Аграф, 1999. — 448с.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Фраккароли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, А. Россини [Текст] : письма Россини, воспоминания : пер.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итал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., нем., фр. /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Фракккароли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 – М. : Правда, 1990. — 544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Фраккароли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Арнальдо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 Россини [Текст] / 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Фраккароли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 — Москва : Молодая гвардия, 1987. — 349, [3]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Шекспир и музыка [Текст] : сборник 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редкол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 М. К. Михайлов, Л. Н.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Раабен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, Э. Л.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Фрид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. — Л. : Музыка, 1964. — 320 с. 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Штейнпресс, Б.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Джоаккино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Times New Roman" pitchFamily="18" charset="0"/>
                <a:cs typeface="Tahoma" pitchFamily="34" charset="0"/>
              </a:rPr>
              <a:t> Россини [Текст] / Б. Штейнпресс //Музыкальная жизнь. – 2005. - № 7. – С.27-30.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5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10037.BMP"/>
          <p:cNvPicPr>
            <a:picLocks noChangeAspect="1"/>
          </p:cNvPicPr>
          <p:nvPr/>
        </p:nvPicPr>
        <p:blipFill>
          <a:blip r:embed="rId2" cstate="email"/>
          <a:srcRect l="-411"/>
          <a:stretch>
            <a:fillRect/>
          </a:stretch>
        </p:blipFill>
        <p:spPr>
          <a:xfrm rot="5400000">
            <a:off x="462838" y="1460233"/>
            <a:ext cx="3490780" cy="2465109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Scan10037.BMP"/>
          <p:cNvPicPr>
            <a:picLocks noChangeAspect="1"/>
          </p:cNvPicPr>
          <p:nvPr/>
        </p:nvPicPr>
        <p:blipFill>
          <a:blip r:embed="rId3" cstate="email"/>
          <a:srcRect l="-406"/>
          <a:stretch>
            <a:fillRect/>
          </a:stretch>
        </p:blipFill>
        <p:spPr>
          <a:xfrm rot="5400000">
            <a:off x="4166004" y="1477511"/>
            <a:ext cx="3542704" cy="2579885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8219" y="301658"/>
            <a:ext cx="375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Анна Россини, мать композитора, </a:t>
            </a:r>
          </a:p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в театральном костюме</a:t>
            </a:r>
            <a:endParaRPr lang="ru-RU" sz="1600" i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3977" y="320509"/>
            <a:ext cx="2224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33CC"/>
                </a:solidFill>
              </a:rPr>
              <a:t>Джузеппе Россини, отец композитора</a:t>
            </a:r>
            <a:endParaRPr lang="ru-RU" sz="1600" i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911365"/>
            <a:ext cx="6975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Можно сказать, что </a:t>
            </a:r>
            <a:r>
              <a:rPr lang="ru-RU" dirty="0" err="1" smtClean="0">
                <a:solidFill>
                  <a:srgbClr val="0033CC"/>
                </a:solidFill>
              </a:rPr>
              <a:t>Джоаккино</a:t>
            </a:r>
            <a:r>
              <a:rPr lang="ru-RU" dirty="0" smtClean="0">
                <a:solidFill>
                  <a:srgbClr val="0033CC"/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Россини (1792-1868) </a:t>
            </a:r>
            <a:r>
              <a:rPr lang="ru-RU" dirty="0" smtClean="0">
                <a:solidFill>
                  <a:srgbClr val="0033CC"/>
                </a:solidFill>
              </a:rPr>
              <a:t>родился на театральных подмостках. Его отец, валторнист и трубач, играл в оркестре бродячей оперной труппы, мать пела в той же труппе. Они приобщили своего сына к театру, музыке, внушили ему уважение к труду, привили вкус к свободе.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766" y="575035"/>
            <a:ext cx="30071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Талант юного музыканта развивался стремительно: пение в хоре, игра на клавесине и скрипке в оркестре, </a:t>
            </a:r>
            <a:r>
              <a:rPr lang="ru-RU" dirty="0" err="1" smtClean="0">
                <a:solidFill>
                  <a:srgbClr val="0033CC"/>
                </a:solidFill>
              </a:rPr>
              <a:t>дирижирование</a:t>
            </a:r>
            <a:r>
              <a:rPr lang="ru-RU" dirty="0" smtClean="0">
                <a:solidFill>
                  <a:srgbClr val="0033CC"/>
                </a:solidFill>
              </a:rPr>
              <a:t> оперным оркестром в кочующей труппе, изучение музыкальной теории, композиторские опыты и, наконец, в год окончания Болонского музыкального лицея – постановка на венецианской сцене одноактной комической оперы «Вексель на женитьбу». Россини тогда было лишь 18 лет.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3" name="Рисунок 2" descr="Scan1002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976594" y="230171"/>
            <a:ext cx="2837468" cy="3834423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can10038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3459639" y="2969446"/>
            <a:ext cx="3827282" cy="2828041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75834" y="5467546"/>
            <a:ext cx="1659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Россини.</a:t>
            </a:r>
          </a:p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Портрет </a:t>
            </a:r>
            <a:r>
              <a:rPr lang="ru-RU" sz="1600" i="1" dirty="0" err="1" smtClean="0">
                <a:solidFill>
                  <a:srgbClr val="0033CC"/>
                </a:solidFill>
              </a:rPr>
              <a:t>Марцолли</a:t>
            </a:r>
            <a:endParaRPr lang="ru-RU" sz="16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an10039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5984425" y="3630922"/>
            <a:ext cx="3387413" cy="22907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can10039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1521957" y="1543561"/>
            <a:ext cx="2714921" cy="432235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926" y="395926"/>
            <a:ext cx="7767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Композитор быстро становится знаменитостью. В короткие сроки он создает одну за другой серьезные и комические оперы. На сочинение «Севильского цирюльника» ушло меньше трех недель. Это уже семнадцатая опера Россини, которому исполнилось 24 года. Она была поставлена в 1816 году в Риме. В том же году в Неаполе увидела свет другая его опера – «Отелло, или венецианский мавр».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973" y="5373279"/>
            <a:ext cx="3233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Театр Сан-Карло в Неаполе</a:t>
            </a:r>
            <a:endParaRPr lang="ru-RU" sz="1600" i="1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2636" y="5844618"/>
            <a:ext cx="2187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Джованни </a:t>
            </a:r>
            <a:r>
              <a:rPr lang="ru-RU" sz="1600" i="1" dirty="0" err="1" smtClean="0">
                <a:solidFill>
                  <a:srgbClr val="0033CC"/>
                </a:solidFill>
              </a:rPr>
              <a:t>Рубини</a:t>
            </a:r>
            <a:r>
              <a:rPr lang="ru-RU" sz="1600" i="1" dirty="0" smtClean="0">
                <a:solidFill>
                  <a:srgbClr val="0033CC"/>
                </a:solidFill>
              </a:rPr>
              <a:t> в партии Отелло</a:t>
            </a:r>
            <a:endParaRPr lang="ru-RU" sz="16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16" y="3525624"/>
            <a:ext cx="86538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Россини не порывал с установившимися музыкально-театральными традициями, но он во многом обновил их. Его творчество развивалось в русле тех двух ведущих направлений, которые сложились в итальянском музыкальном театре на протяжении предшествующего столетия: комически-бытового и героического. Не нарушая этой жанровой определенности, Россини с выдающимся мастерством и талантом подчеркивал наиболее прогрессивные стороны итальянской оперной эстетики: великолепную культуру </a:t>
            </a:r>
            <a:r>
              <a:rPr lang="en-US" dirty="0" err="1" smtClean="0">
                <a:solidFill>
                  <a:srgbClr val="0033CC"/>
                </a:solidFill>
              </a:rPr>
              <a:t>bel</a:t>
            </a:r>
            <a:r>
              <a:rPr lang="en-US" dirty="0" smtClean="0">
                <a:solidFill>
                  <a:srgbClr val="0033CC"/>
                </a:solidFill>
              </a:rPr>
              <a:t> canto</a:t>
            </a:r>
            <a:r>
              <a:rPr lang="ru-RU" dirty="0" smtClean="0">
                <a:solidFill>
                  <a:srgbClr val="0033CC"/>
                </a:solidFill>
              </a:rPr>
              <a:t>, неисчерпаемое мелодическое богатство, народно-жанровую основу и, наконец, дух жизнерадостности, столь характерный для народной музыки Италии. Именно эти черты получили классически завершенное выражение в «Севильском цирюльнике». 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3" name="Рисунок 2" descr="Scan100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8305" y="405353"/>
            <a:ext cx="1960775" cy="298885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Scan10030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751361" y="-50995"/>
            <a:ext cx="2957236" cy="39886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опия Копия Scan10033.BMP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759019" y="263951"/>
            <a:ext cx="2092579" cy="312853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1001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4881" y="287861"/>
            <a:ext cx="2447427" cy="34919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Scan100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178351" y="1677971"/>
            <a:ext cx="2686639" cy="382054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55182" y="933254"/>
            <a:ext cx="41855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На первом представлении (1816г.) «Севильский цирюльник» полностью провалился. Публика кричала и свистела. Расстроенный композитор покинул театр, не дождавшись окончания спектакля. Но когда улеглись страсти и на следующем спектакле публика внимательно  прослушала всю музыку, она пришла от нее в восторг. Успех «Севильского цирюльника» затмил все предшествующие триумфы композитора. Новая опера начала свое победное шествие по городам Европы. В 1822 году была поставлена и в Петербурге.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100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0490" y="490194"/>
            <a:ext cx="2376978" cy="334823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61295" y="405353"/>
            <a:ext cx="4751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«Севильский цирюльник – венец </a:t>
            </a:r>
            <a:r>
              <a:rPr lang="ru-RU" dirty="0" err="1" smtClean="0">
                <a:solidFill>
                  <a:srgbClr val="0033CC"/>
                </a:solidFill>
              </a:rPr>
              <a:t>оперы-буффа</a:t>
            </a:r>
            <a:r>
              <a:rPr lang="ru-RU" dirty="0" smtClean="0">
                <a:solidFill>
                  <a:srgbClr val="0033CC"/>
                </a:solidFill>
              </a:rPr>
              <a:t>. Все лучшее, что накопила за сто лет итальянская музыкальная комедия, вся живость и увлекательность южной мелодики соединились в этой «жемчужине итальянской музыки».</a:t>
            </a:r>
          </a:p>
          <a:p>
            <a:pPr algn="ctr"/>
            <a:endParaRPr lang="ru-RU" dirty="0" smtClean="0">
              <a:solidFill>
                <a:srgbClr val="0033CC"/>
              </a:solidFill>
            </a:endParaRPr>
          </a:p>
          <a:p>
            <a:pPr algn="r"/>
            <a:r>
              <a:rPr lang="ru-RU" i="1" dirty="0" smtClean="0">
                <a:solidFill>
                  <a:srgbClr val="0033CC"/>
                </a:solidFill>
              </a:rPr>
              <a:t>П.И.Чайковский</a:t>
            </a:r>
            <a:endParaRPr lang="ru-RU" i="1" dirty="0">
              <a:solidFill>
                <a:srgbClr val="0033CC"/>
              </a:solidFill>
            </a:endParaRPr>
          </a:p>
        </p:txBody>
      </p:sp>
      <p:pic>
        <p:nvPicPr>
          <p:cNvPr id="4" name="Рисунок 3" descr="Scan10021.jpg"/>
          <p:cNvPicPr>
            <a:picLocks noChangeAspect="1"/>
          </p:cNvPicPr>
          <p:nvPr/>
        </p:nvPicPr>
        <p:blipFill>
          <a:blip r:embed="rId3" cstate="email"/>
          <a:srcRect r="-823"/>
          <a:stretch>
            <a:fillRect/>
          </a:stretch>
        </p:blipFill>
        <p:spPr>
          <a:xfrm>
            <a:off x="4377580" y="3161135"/>
            <a:ext cx="2513414" cy="31076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100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98243" y="2846895"/>
            <a:ext cx="3971187" cy="3714161"/>
          </a:xfrm>
          <a:prstGeom prst="rect">
            <a:avLst/>
          </a:prstGeom>
          <a:ln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Scan10023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92229" y="235670"/>
            <a:ext cx="4062955" cy="295059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0193" y="3535052"/>
            <a:ext cx="3610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Розина – Джульетта </a:t>
            </a:r>
            <a:r>
              <a:rPr lang="ru-RU" sz="1600" i="1" dirty="0" err="1" smtClean="0">
                <a:solidFill>
                  <a:srgbClr val="0033CC"/>
                </a:solidFill>
              </a:rPr>
              <a:t>Симионато</a:t>
            </a:r>
            <a:r>
              <a:rPr lang="ru-RU" sz="1600" i="1" dirty="0" smtClean="0">
                <a:solidFill>
                  <a:srgbClr val="0033CC"/>
                </a:solidFill>
              </a:rPr>
              <a:t>, </a:t>
            </a:r>
            <a:r>
              <a:rPr lang="ru-RU" sz="1600" i="1" dirty="0" err="1" smtClean="0">
                <a:solidFill>
                  <a:srgbClr val="0033CC"/>
                </a:solidFill>
              </a:rPr>
              <a:t>Бартоло</a:t>
            </a:r>
            <a:r>
              <a:rPr lang="ru-RU" sz="1600" i="1" dirty="0" smtClean="0">
                <a:solidFill>
                  <a:srgbClr val="0033CC"/>
                </a:solidFill>
              </a:rPr>
              <a:t> – </a:t>
            </a:r>
            <a:r>
              <a:rPr lang="ru-RU" sz="1600" i="1" dirty="0" err="1" smtClean="0">
                <a:solidFill>
                  <a:srgbClr val="0033CC"/>
                </a:solidFill>
              </a:rPr>
              <a:t>Мелькиоре</a:t>
            </a:r>
            <a:r>
              <a:rPr lang="ru-RU" sz="1600" i="1" dirty="0" smtClean="0">
                <a:solidFill>
                  <a:srgbClr val="0033CC"/>
                </a:solidFill>
              </a:rPr>
              <a:t> Луизе. Театр </a:t>
            </a:r>
            <a:r>
              <a:rPr lang="ru-RU" sz="1600" i="1" dirty="0" err="1" smtClean="0">
                <a:solidFill>
                  <a:srgbClr val="0033CC"/>
                </a:solidFill>
              </a:rPr>
              <a:t>Ла</a:t>
            </a:r>
            <a:r>
              <a:rPr lang="ru-RU" sz="1600" i="1" dirty="0" smtClean="0">
                <a:solidFill>
                  <a:srgbClr val="0033CC"/>
                </a:solidFill>
              </a:rPr>
              <a:t> Скала, 1952 г.</a:t>
            </a:r>
            <a:endParaRPr lang="ru-RU" sz="1600" i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7035" y="1140642"/>
            <a:ext cx="3308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Альмавива – Тито Скипа, Фигаро – </a:t>
            </a:r>
            <a:r>
              <a:rPr lang="ru-RU" sz="1600" i="1" dirty="0" err="1" smtClean="0">
                <a:solidFill>
                  <a:srgbClr val="0033CC"/>
                </a:solidFill>
              </a:rPr>
              <a:t>Бенвенуто</a:t>
            </a:r>
            <a:r>
              <a:rPr lang="ru-RU" sz="1600" i="1" dirty="0" smtClean="0">
                <a:solidFill>
                  <a:srgbClr val="0033CC"/>
                </a:solidFill>
              </a:rPr>
              <a:t> </a:t>
            </a:r>
            <a:r>
              <a:rPr lang="ru-RU" sz="1600" i="1" dirty="0" err="1" smtClean="0">
                <a:solidFill>
                  <a:srgbClr val="0033CC"/>
                </a:solidFill>
              </a:rPr>
              <a:t>Франчи</a:t>
            </a:r>
            <a:r>
              <a:rPr lang="ru-RU" sz="1600" i="1" dirty="0" smtClean="0">
                <a:solidFill>
                  <a:srgbClr val="0033CC"/>
                </a:solidFill>
              </a:rPr>
              <a:t>, дон </a:t>
            </a:r>
            <a:r>
              <a:rPr lang="ru-RU" sz="1600" i="1" dirty="0" err="1" smtClean="0">
                <a:solidFill>
                  <a:srgbClr val="0033CC"/>
                </a:solidFill>
              </a:rPr>
              <a:t>Базилио</a:t>
            </a:r>
            <a:r>
              <a:rPr lang="ru-RU" sz="1600" i="1" dirty="0" smtClean="0">
                <a:solidFill>
                  <a:srgbClr val="0033CC"/>
                </a:solidFill>
              </a:rPr>
              <a:t> – Федор Шаляпин, Розина – </a:t>
            </a:r>
            <a:r>
              <a:rPr lang="ru-RU" sz="1600" i="1" dirty="0" err="1" smtClean="0">
                <a:solidFill>
                  <a:srgbClr val="0033CC"/>
                </a:solidFill>
              </a:rPr>
              <a:t>Тоти</a:t>
            </a:r>
            <a:r>
              <a:rPr lang="ru-RU" sz="1600" i="1" dirty="0" smtClean="0">
                <a:solidFill>
                  <a:srgbClr val="0033CC"/>
                </a:solidFill>
              </a:rPr>
              <a:t> Даль </a:t>
            </a:r>
            <a:r>
              <a:rPr lang="ru-RU" sz="1600" i="1" dirty="0" err="1" smtClean="0">
                <a:solidFill>
                  <a:srgbClr val="0033CC"/>
                </a:solidFill>
              </a:rPr>
              <a:t>Монте</a:t>
            </a:r>
            <a:r>
              <a:rPr lang="ru-RU" sz="1600" i="1" dirty="0" smtClean="0">
                <a:solidFill>
                  <a:srgbClr val="0033CC"/>
                </a:solidFill>
              </a:rPr>
              <a:t>. </a:t>
            </a:r>
          </a:p>
          <a:p>
            <a:pPr algn="ctr"/>
            <a:r>
              <a:rPr lang="ru-RU" sz="1600" i="1" dirty="0" smtClean="0">
                <a:solidFill>
                  <a:srgbClr val="0033CC"/>
                </a:solidFill>
              </a:rPr>
              <a:t>Театр «</a:t>
            </a:r>
            <a:r>
              <a:rPr lang="ru-RU" sz="1600" i="1" dirty="0" err="1" smtClean="0">
                <a:solidFill>
                  <a:srgbClr val="0033CC"/>
                </a:solidFill>
              </a:rPr>
              <a:t>Ла</a:t>
            </a:r>
            <a:r>
              <a:rPr lang="ru-RU" sz="1600" i="1" dirty="0" smtClean="0">
                <a:solidFill>
                  <a:srgbClr val="0033CC"/>
                </a:solidFill>
              </a:rPr>
              <a:t> Скала».</a:t>
            </a:r>
            <a:endParaRPr lang="ru-RU" sz="16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793</TotalTime>
  <Words>1549</Words>
  <Application>Microsoft Office PowerPoint</Application>
  <PresentationFormat>Экран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Slipstream</vt:lpstr>
      <vt:lpstr>«Он вечно тот же,  вечно новый…»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84</cp:revision>
  <dcterms:created xsi:type="dcterms:W3CDTF">2014-09-16T21:39:42Z</dcterms:created>
  <dcterms:modified xsi:type="dcterms:W3CDTF">2017-02-23T08:35:57Z</dcterms:modified>
</cp:coreProperties>
</file>