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sldIdLst>
    <p:sldId id="262" r:id="rId2"/>
    <p:sldId id="264" r:id="rId3"/>
    <p:sldId id="256" r:id="rId4"/>
    <p:sldId id="258" r:id="rId5"/>
    <p:sldId id="257" r:id="rId6"/>
    <p:sldId id="260" r:id="rId7"/>
    <p:sldId id="259" r:id="rId8"/>
    <p:sldId id="268" r:id="rId9"/>
    <p:sldId id="271" r:id="rId10"/>
    <p:sldId id="278" r:id="rId11"/>
    <p:sldId id="272" r:id="rId12"/>
    <p:sldId id="279" r:id="rId13"/>
    <p:sldId id="280" r:id="rId14"/>
    <p:sldId id="286" r:id="rId15"/>
    <p:sldId id="281" r:id="rId16"/>
    <p:sldId id="273" r:id="rId17"/>
    <p:sldId id="284" r:id="rId18"/>
    <p:sldId id="285" r:id="rId19"/>
    <p:sldId id="282" r:id="rId20"/>
    <p:sldId id="265" r:id="rId21"/>
    <p:sldId id="266" r:id="rId22"/>
    <p:sldId id="283" r:id="rId23"/>
    <p:sldId id="270" r:id="rId24"/>
    <p:sldId id="269" r:id="rId25"/>
    <p:sldId id="267" r:id="rId26"/>
    <p:sldId id="263" r:id="rId27"/>
    <p:sldId id="288" r:id="rId28"/>
    <p:sldId id="274" r:id="rId29"/>
    <p:sldId id="275" r:id="rId30"/>
    <p:sldId id="287"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99"/>
    <a:srgbClr val="99CCFF"/>
    <a:srgbClr val="FFFFCC"/>
    <a:srgbClr val="993366"/>
    <a:srgbClr val="99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p:scale>
          <a:sx n="100" d="100"/>
          <a:sy n="100" d="100"/>
        </p:scale>
        <p:origin x="-14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94A262B-ACE3-47D4-A7A8-A40EFA4805CB}" type="datetimeFigureOut">
              <a:rPr lang="ru-RU"/>
              <a:pPr>
                <a:defRPr/>
              </a:pPr>
              <a:t>07.02.2017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615B70F-D54C-4AF5-9B64-B28D0959089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7D5D2-74F0-416F-9008-9341837C03C5}" type="slidenum">
              <a:rPr lang="ru-RU"/>
              <a:pPr fontAlgn="base">
                <a:spcBef>
                  <a:spcPct val="0"/>
                </a:spcBef>
                <a:spcAft>
                  <a:spcPct val="0"/>
                </a:spcAft>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29A902-3132-4A33-AEDB-369AFD651AE0}" type="slidenum">
              <a:rPr lang="ru-RU"/>
              <a:pPr fontAlgn="base">
                <a:spcBef>
                  <a:spcPct val="0"/>
                </a:spcBef>
                <a:spcAft>
                  <a:spcPct val="0"/>
                </a:spcAft>
              </a:pPr>
              <a:t>17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434CD3-0A97-45D8-A610-A68A82FAB218}" type="slidenum">
              <a:rPr lang="ru-RU"/>
              <a:pPr fontAlgn="base">
                <a:spcBef>
                  <a:spcPct val="0"/>
                </a:spcBef>
                <a:spcAft>
                  <a:spcPct val="0"/>
                </a:spcAft>
              </a:pPr>
              <a:t>18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9F585-5202-4201-A984-6B658AF31282}" type="slidenum">
              <a:rPr lang="ru-RU"/>
              <a:pPr fontAlgn="base">
                <a:spcBef>
                  <a:spcPct val="0"/>
                </a:spcBef>
                <a:spcAft>
                  <a:spcPct val="0"/>
                </a:spcAft>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897EE68A-D94B-43C6-B1CE-5D8DFCDF2598}" type="datetimeFigureOut">
              <a:rPr lang="ru-RU"/>
              <a:pPr>
                <a:defRPr/>
              </a:pPr>
              <a:t>07.02.2017</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BA159F4B-885B-4181-A0BD-222A4EEA75C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124DD6CC-1240-499E-A803-E161C2EA45A5}" type="datetimeFigureOut">
              <a:rPr lang="ru-RU"/>
              <a:pPr>
                <a:defRPr/>
              </a:pPr>
              <a:t>07.02.2017</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EBD15BE1-F88D-4884-8C49-C23C17C87A0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E5BBFC77-CA30-4EA2-A98C-8E9EB32043BE}" type="datetimeFigureOut">
              <a:rPr lang="ru-RU"/>
              <a:pPr>
                <a:defRPr/>
              </a:pPr>
              <a:t>07.02.2017</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BDB48383-073A-4F1C-9D0C-CD7D2567FF8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6CFBCE8B-584A-458A-9B4E-3148C53CC1AD}" type="datetimeFigureOut">
              <a:rPr lang="ru-RU"/>
              <a:pPr>
                <a:defRPr/>
              </a:pPr>
              <a:t>07.02.2017</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E428FD0F-3493-4E91-A396-D69830021D1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0C480050-FF6F-46BA-AD9C-C3B50B6FFB76}" type="datetimeFigureOut">
              <a:rPr lang="ru-RU"/>
              <a:pPr>
                <a:defRPr/>
              </a:pPr>
              <a:t>07.02.2017</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CCAA8547-E4B2-4E60-93FC-2BCE1FA4EB8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CA0859FB-D9A7-4057-9C67-FFC70C3C8FA8}" type="datetimeFigureOut">
              <a:rPr lang="ru-RU"/>
              <a:pPr>
                <a:defRPr/>
              </a:pPr>
              <a:t>07.02.2017</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F9285478-6F48-418F-829D-020BA50AB0C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818D67D1-C25A-4C8B-B811-CB487CB0547A}" type="datetimeFigureOut">
              <a:rPr lang="ru-RU"/>
              <a:pPr>
                <a:defRPr/>
              </a:pPr>
              <a:t>07.02.2017</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F2F27C6A-B966-4E92-B964-26883367F1B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1BEE27BA-9C3F-4F04-AF41-76BB107D3FFD}" type="datetimeFigureOut">
              <a:rPr lang="ru-RU"/>
              <a:pPr>
                <a:defRPr/>
              </a:pPr>
              <a:t>07.02.2017</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59A570D0-89AE-48DB-8C77-9027B5F5000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0"/>
          <p:cNvSpPr>
            <a:spLocks noGrp="1"/>
          </p:cNvSpPr>
          <p:nvPr>
            <p:ph type="dt" sz="half" idx="10"/>
          </p:nvPr>
        </p:nvSpPr>
        <p:spPr/>
        <p:txBody>
          <a:bodyPr/>
          <a:lstStyle>
            <a:lvl1pPr>
              <a:defRPr/>
            </a:lvl1pPr>
          </a:lstStyle>
          <a:p>
            <a:pPr>
              <a:defRPr/>
            </a:pPr>
            <a:fld id="{DB8CA86B-B67E-4A14-9442-03DFA12E13A0}" type="datetimeFigureOut">
              <a:rPr lang="ru-RU"/>
              <a:pPr>
                <a:defRPr/>
              </a:pPr>
              <a:t>07.02.2017</a:t>
            </a:fld>
            <a:endParaRPr lang="ru-RU"/>
          </a:p>
        </p:txBody>
      </p:sp>
      <p:sp>
        <p:nvSpPr>
          <p:cNvPr id="3" name="Нижний колонтитул 27"/>
          <p:cNvSpPr>
            <a:spLocks noGrp="1"/>
          </p:cNvSpPr>
          <p:nvPr>
            <p:ph type="ftr" sz="quarter" idx="11"/>
          </p:nvPr>
        </p:nvSpPr>
        <p:spPr/>
        <p:txBody>
          <a:bodyPr/>
          <a:lstStyle>
            <a:lvl1pPr>
              <a:defRPr/>
            </a:lvl1pPr>
          </a:lstStyle>
          <a:p>
            <a:pPr>
              <a:defRPr/>
            </a:pPr>
            <a:endParaRPr lang="ru-RU"/>
          </a:p>
        </p:txBody>
      </p:sp>
      <p:sp>
        <p:nvSpPr>
          <p:cNvPr id="4" name="Номер слайда 4"/>
          <p:cNvSpPr>
            <a:spLocks noGrp="1"/>
          </p:cNvSpPr>
          <p:nvPr>
            <p:ph type="sldNum" sz="quarter" idx="12"/>
          </p:nvPr>
        </p:nvSpPr>
        <p:spPr/>
        <p:txBody>
          <a:bodyPr/>
          <a:lstStyle>
            <a:lvl1pPr>
              <a:defRPr/>
            </a:lvl1pPr>
          </a:lstStyle>
          <a:p>
            <a:pPr>
              <a:defRPr/>
            </a:pPr>
            <a:fld id="{4875A22B-844C-46B3-8286-B38B1BC5F91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9136604D-E549-4623-BFD3-82F11E24A9B8}" type="datetimeFigureOut">
              <a:rPr lang="ru-RU"/>
              <a:pPr>
                <a:defRPr/>
              </a:pPr>
              <a:t>07.02.2017</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593B5A76-B0B4-4BD4-ABB0-D0C8959EBEE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0"/>
          <p:cNvSpPr>
            <a:spLocks noGrp="1"/>
          </p:cNvSpPr>
          <p:nvPr>
            <p:ph type="dt" sz="half" idx="10"/>
          </p:nvPr>
        </p:nvSpPr>
        <p:spPr/>
        <p:txBody>
          <a:bodyPr/>
          <a:lstStyle>
            <a:lvl1pPr>
              <a:defRPr/>
            </a:lvl1pPr>
          </a:lstStyle>
          <a:p>
            <a:pPr>
              <a:defRPr/>
            </a:pPr>
            <a:fld id="{27E2E86F-0B2C-4F22-B42B-B98B8C696E0F}" type="datetimeFigureOut">
              <a:rPr lang="ru-RU"/>
              <a:pPr>
                <a:defRPr/>
              </a:pPr>
              <a:t>07.02.2017</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4181FEF7-0F95-445D-ABE6-1EDAA8DC477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7000"/>
            <a:duotone>
              <a:prstClr val="black"/>
              <a:schemeClr val="accent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FD347BAB-DB79-4D57-BCC2-8B95210DD832}" type="datetimeFigureOut">
              <a:rPr lang="ru-RU"/>
              <a:pPr>
                <a:defRPr/>
              </a:pPr>
              <a:t>07.02.2017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FB3585B2-3DB5-4159-8A7C-81E80392E22B}"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0" r:id="rId4"/>
    <p:sldLayoutId id="2147483759" r:id="rId5"/>
    <p:sldLayoutId id="2147483751" r:id="rId6"/>
    <p:sldLayoutId id="2147483752" r:id="rId7"/>
    <p:sldLayoutId id="2147483760" r:id="rId8"/>
    <p:sldLayoutId id="2147483753" r:id="rId9"/>
    <p:sldLayoutId id="2147483754" r:id="rId10"/>
    <p:sldLayoutId id="2147483755"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9" descr="artworks-000107483660-2pzcuq-t500x500.jpg"/>
          <p:cNvPicPr>
            <a:picLocks noChangeAspect="1"/>
          </p:cNvPicPr>
          <p:nvPr/>
        </p:nvPicPr>
        <p:blipFill>
          <a:blip r:embed="rId2">
            <a:lum bright="-4000"/>
          </a:blip>
          <a:srcRect/>
          <a:stretch>
            <a:fillRect/>
          </a:stretch>
        </p:blipFill>
        <p:spPr bwMode="auto">
          <a:xfrm>
            <a:off x="0" y="0"/>
            <a:ext cx="9144000" cy="6929438"/>
          </a:xfrm>
          <a:prstGeom prst="rect">
            <a:avLst/>
          </a:prstGeom>
          <a:noFill/>
          <a:ln w="9525">
            <a:noFill/>
            <a:miter lim="800000"/>
            <a:headEnd/>
            <a:tailEnd/>
          </a:ln>
        </p:spPr>
      </p:pic>
      <p:pic>
        <p:nvPicPr>
          <p:cNvPr id="14338" name="Рисунок 8" descr="artworks-000107483660-2pzcuq-t500x500.jpg"/>
          <p:cNvPicPr>
            <a:picLocks noChangeAspect="1"/>
          </p:cNvPicPr>
          <p:nvPr/>
        </p:nvPicPr>
        <p:blipFill>
          <a:blip r:embed="rId3">
            <a:lum bright="44000" contrast="-60000"/>
          </a:blip>
          <a:srcRect/>
          <a:stretch>
            <a:fillRect/>
          </a:stretch>
        </p:blipFill>
        <p:spPr bwMode="auto">
          <a:xfrm>
            <a:off x="2857500" y="6000750"/>
            <a:ext cx="6286500" cy="1000125"/>
          </a:xfrm>
          <a:prstGeom prst="rect">
            <a:avLst/>
          </a:prstGeom>
          <a:noFill/>
          <a:ln w="9525">
            <a:noFill/>
            <a:miter lim="800000"/>
            <a:headEnd/>
            <a:tailEnd/>
          </a:ln>
        </p:spPr>
      </p:pic>
      <p:pic>
        <p:nvPicPr>
          <p:cNvPr id="14339" name="Рисунок 4" descr="artworks-000107483660-2pzcuq-t500x500.jpg"/>
          <p:cNvPicPr>
            <a:picLocks noChangeAspect="1"/>
          </p:cNvPicPr>
          <p:nvPr/>
        </p:nvPicPr>
        <p:blipFill>
          <a:blip r:embed="rId4">
            <a:lum bright="62000" contrast="-66000"/>
          </a:blip>
          <a:srcRect/>
          <a:stretch>
            <a:fillRect/>
          </a:stretch>
        </p:blipFill>
        <p:spPr bwMode="auto">
          <a:xfrm>
            <a:off x="2571750" y="0"/>
            <a:ext cx="6572250" cy="2714625"/>
          </a:xfrm>
          <a:prstGeom prst="rect">
            <a:avLst/>
          </a:prstGeom>
          <a:noFill/>
          <a:ln w="9525">
            <a:noFill/>
            <a:miter lim="800000"/>
            <a:headEnd/>
            <a:tailEnd/>
          </a:ln>
        </p:spPr>
      </p:pic>
      <p:sp>
        <p:nvSpPr>
          <p:cNvPr id="6" name="Прямоугольник 5"/>
          <p:cNvSpPr/>
          <p:nvPr/>
        </p:nvSpPr>
        <p:spPr>
          <a:xfrm>
            <a:off x="1928813" y="142875"/>
            <a:ext cx="7072312" cy="2492375"/>
          </a:xfrm>
          <a:prstGeom prst="rect">
            <a:avLst/>
          </a:prstGeom>
          <a:noFill/>
        </p:spPr>
        <p:txBody>
          <a:bodyPr>
            <a:spAutoFit/>
          </a:bodyPr>
          <a:lstStyle/>
          <a:p>
            <a:pPr algn="r" fontAlgn="auto">
              <a:spcBef>
                <a:spcPts val="0"/>
              </a:spcBef>
              <a:spcAft>
                <a:spcPts val="0"/>
              </a:spcAft>
              <a:defRPr/>
            </a:pPr>
            <a:r>
              <a:rPr lang="ru-RU" sz="4000" b="1" i="1" dirty="0">
                <a:solidFill>
                  <a:srgbClr val="000099"/>
                </a:solidFill>
                <a:latin typeface="+mj-lt"/>
              </a:rPr>
              <a:t>«НАУКА СИЛЫ НАМ ДАЛА  ПОСТИЧЬ ОСНОВЫ МИРОЗДАНЬЯ…»</a:t>
            </a:r>
          </a:p>
          <a:p>
            <a:pPr algn="r" fontAlgn="auto">
              <a:spcBef>
                <a:spcPts val="0"/>
              </a:spcBef>
              <a:spcAft>
                <a:spcPts val="0"/>
              </a:spcAft>
              <a:defRPr/>
            </a:pPr>
            <a:r>
              <a:rPr lang="ru-RU" b="1" i="1" dirty="0">
                <a:solidFill>
                  <a:srgbClr val="000099"/>
                </a:solidFill>
                <a:latin typeface="+mj-lt"/>
              </a:rPr>
              <a:t>УЧЕНЫЕ –ЮБИЛЯРЫ 2017 ГОДА В ОБЛАСТИ </a:t>
            </a:r>
          </a:p>
          <a:p>
            <a:pPr algn="r" fontAlgn="auto">
              <a:spcBef>
                <a:spcPts val="0"/>
              </a:spcBef>
              <a:spcAft>
                <a:spcPts val="0"/>
              </a:spcAft>
              <a:defRPr/>
            </a:pPr>
            <a:r>
              <a:rPr lang="ru-RU" b="1" i="1" dirty="0">
                <a:solidFill>
                  <a:srgbClr val="000099"/>
                </a:solidFill>
                <a:latin typeface="+mj-lt"/>
              </a:rPr>
              <a:t>МАТЕМАТИКИ, ФИЗИКИ, МЕХАНИКИ</a:t>
            </a:r>
            <a:endParaRPr lang="ru-RU" b="1" i="1" dirty="0">
              <a:solidFill>
                <a:srgbClr val="000099"/>
              </a:solidFill>
              <a:latin typeface="+mj-lt"/>
            </a:endParaRPr>
          </a:p>
        </p:txBody>
      </p:sp>
      <p:sp>
        <p:nvSpPr>
          <p:cNvPr id="7" name="Прямоугольник 6"/>
          <p:cNvSpPr/>
          <p:nvPr/>
        </p:nvSpPr>
        <p:spPr>
          <a:xfrm>
            <a:off x="2928938" y="6072188"/>
            <a:ext cx="6072187" cy="646112"/>
          </a:xfrm>
          <a:prstGeom prst="rect">
            <a:avLst/>
          </a:prstGeom>
          <a:noFill/>
        </p:spPr>
        <p:txBody>
          <a:bodyPr>
            <a:spAutoFit/>
          </a:bodyPr>
          <a:lstStyle/>
          <a:p>
            <a:pPr algn="r" fontAlgn="auto">
              <a:spcBef>
                <a:spcPts val="0"/>
              </a:spcBef>
              <a:spcAft>
                <a:spcPts val="0"/>
              </a:spcAft>
              <a:defRPr/>
            </a:pPr>
            <a:r>
              <a:rPr lang="ru-RU" b="1" i="1" dirty="0">
                <a:solidFill>
                  <a:srgbClr val="000099"/>
                </a:solidFill>
                <a:latin typeface="+mj-lt"/>
              </a:rPr>
              <a:t>ИИЦ – НАУЧНАЯ БИБЛИОТЕКА ПРЕДСТАВЛЯЕТ ВИРТУАЛЬНУЮ ВЫСТАВКУ КО ДНЮ РОССИЙСКОЙ НАУКИ </a:t>
            </a:r>
            <a:endParaRPr lang="ru-RU" b="1" i="1" dirty="0">
              <a:solidFill>
                <a:srgbClr val="000099"/>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642938" y="1214438"/>
            <a:ext cx="7786687" cy="1477962"/>
          </a:xfrm>
          <a:prstGeom prst="rect">
            <a:avLst/>
          </a:prstGeom>
          <a:noFill/>
          <a:ln w="9525">
            <a:noFill/>
            <a:miter lim="800000"/>
            <a:headEnd/>
            <a:tailEnd/>
          </a:ln>
        </p:spPr>
        <p:txBody>
          <a:bodyPr>
            <a:spAutoFit/>
          </a:bodyPr>
          <a:lstStyle/>
          <a:p>
            <a:r>
              <a:rPr lang="ru-RU">
                <a:latin typeface="Franklin Gothic Book" pitchFamily="34" charset="0"/>
              </a:rPr>
              <a:t>«Своеобразие геометрии, выделяющее ее среди других разделов математики, да и всех наук вообще, заключается в неразрывном органическом соединении живого воображения со строгой логикой».</a:t>
            </a:r>
          </a:p>
          <a:p>
            <a:endParaRPr lang="ru-RU">
              <a:latin typeface="Franklin Gothic Book" pitchFamily="34" charset="0"/>
            </a:endParaRPr>
          </a:p>
          <a:p>
            <a:pPr algn="r"/>
            <a:r>
              <a:rPr lang="ru-RU" i="1">
                <a:latin typeface="Franklin Gothic Book" pitchFamily="34" charset="0"/>
              </a:rPr>
              <a:t>А.Д.Александров</a:t>
            </a:r>
          </a:p>
        </p:txBody>
      </p:sp>
      <p:pic>
        <p:nvPicPr>
          <p:cNvPr id="3" name="Рисунок 2" descr="Scan10003.BMP"/>
          <p:cNvPicPr>
            <a:picLocks noChangeAspect="1"/>
          </p:cNvPicPr>
          <p:nvPr/>
        </p:nvPicPr>
        <p:blipFill>
          <a:blip r:embed="rId2"/>
          <a:stretch>
            <a:fillRect/>
          </a:stretch>
        </p:blipFill>
        <p:spPr>
          <a:xfrm rot="751417">
            <a:off x="3949700" y="2740025"/>
            <a:ext cx="2716213" cy="3565525"/>
          </a:xfrm>
          <a:prstGeom prst="rect">
            <a:avLst/>
          </a:prstGeom>
          <a:ln>
            <a:solidFill>
              <a:srgbClr val="660066"/>
            </a:solidFill>
          </a:ln>
          <a:effectLst>
            <a:outerShdw blurRad="292100" dist="139700" dir="2700000" algn="tl" rotWithShape="0">
              <a:srgbClr val="333333">
                <a:alpha val="65000"/>
              </a:srgbClr>
            </a:outerShdw>
          </a:effectLst>
        </p:spPr>
      </p:pic>
      <p:pic>
        <p:nvPicPr>
          <p:cNvPr id="4" name="Рисунок 3" descr="риз.JPG"/>
          <p:cNvPicPr>
            <a:picLocks noChangeAspect="1"/>
          </p:cNvPicPr>
          <p:nvPr/>
        </p:nvPicPr>
        <p:blipFill>
          <a:blip r:embed="rId3"/>
          <a:srcRect/>
          <a:stretch>
            <a:fillRect/>
          </a:stretch>
        </p:blipFill>
        <p:spPr>
          <a:xfrm rot="20794874">
            <a:off x="1552575" y="2800350"/>
            <a:ext cx="2530475" cy="3497263"/>
          </a:xfrm>
          <a:prstGeom prst="rect">
            <a:avLst/>
          </a:prstGeom>
          <a:ln>
            <a:solidFill>
              <a:srgbClr val="660066"/>
            </a:solid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3357563" y="1071563"/>
            <a:ext cx="5500687" cy="4800600"/>
          </a:xfrm>
          <a:prstGeom prst="rect">
            <a:avLst/>
          </a:prstGeom>
          <a:noFill/>
          <a:ln w="9525">
            <a:noFill/>
            <a:miter lim="800000"/>
            <a:headEnd/>
            <a:tailEnd/>
          </a:ln>
        </p:spPr>
        <p:txBody>
          <a:bodyPr>
            <a:spAutoFit/>
          </a:bodyPr>
          <a:lstStyle/>
          <a:p>
            <a:pPr algn="ctr"/>
            <a:r>
              <a:rPr lang="ru-RU">
                <a:latin typeface="Franklin Gothic Book" pitchFamily="34" charset="0"/>
              </a:rPr>
              <a:t>Русский ученый в области механики, основоположник современной гидроаэродинамики, отец русской авиации. В 1868 окончил Московский университет. С 1872 преподавал в Московском техническом училище (ныне МВТУ), с 1886 одновременно профессор Московского университета. С 1918 руководил ЦАГИ – Центральным гидроаэродинамическим институтом. Под руководством Жуковского была создана одна из первых в мире аэродинамических труб (1902), основан первый в Европе аэродинамический институт (1904), организована аэродинамическая лаборатория в Московском техническом училище (1910). Жуковский своими работами в области аэродинамики и авиации заложил теоретические основы крылатых летательных аппаратов. </a:t>
            </a:r>
          </a:p>
        </p:txBody>
      </p:sp>
      <p:sp>
        <p:nvSpPr>
          <p:cNvPr id="25602" name="TextBox 4"/>
          <p:cNvSpPr txBox="1">
            <a:spLocks noChangeArrowheads="1"/>
          </p:cNvSpPr>
          <p:nvPr/>
        </p:nvSpPr>
        <p:spPr bwMode="auto">
          <a:xfrm>
            <a:off x="3071813" y="642938"/>
            <a:ext cx="5572125" cy="369887"/>
          </a:xfrm>
          <a:prstGeom prst="rect">
            <a:avLst/>
          </a:prstGeom>
          <a:noFill/>
          <a:ln w="9525">
            <a:noFill/>
            <a:miter lim="800000"/>
            <a:headEnd/>
            <a:tailEnd/>
          </a:ln>
        </p:spPr>
        <p:txBody>
          <a:bodyPr>
            <a:spAutoFit/>
          </a:bodyPr>
          <a:lstStyle/>
          <a:p>
            <a:r>
              <a:rPr lang="ru-RU" b="1">
                <a:latin typeface="Franklin Gothic Book" pitchFamily="34" charset="0"/>
              </a:rPr>
              <a:t>Николай Егорович Жуковский ( 1847-1921)</a:t>
            </a:r>
          </a:p>
        </p:txBody>
      </p:sp>
      <p:pic>
        <p:nvPicPr>
          <p:cNvPr id="6" name="Рисунок 5" descr="Николай_Егорович_Жуковский.jpg"/>
          <p:cNvPicPr>
            <a:picLocks noChangeAspect="1"/>
          </p:cNvPicPr>
          <p:nvPr/>
        </p:nvPicPr>
        <p:blipFill>
          <a:blip r:embed="rId2"/>
          <a:stretch>
            <a:fillRect/>
          </a:stretch>
        </p:blipFill>
        <p:spPr>
          <a:xfrm>
            <a:off x="285750" y="1285875"/>
            <a:ext cx="2846388" cy="4048125"/>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пия Scan10006.BMP"/>
          <p:cNvPicPr>
            <a:picLocks noChangeAspect="1"/>
          </p:cNvPicPr>
          <p:nvPr/>
        </p:nvPicPr>
        <p:blipFill>
          <a:blip r:embed="rId2" cstate="email">
            <a:duotone>
              <a:prstClr val="black"/>
              <a:schemeClr val="tx2">
                <a:tint val="45000"/>
                <a:satMod val="400000"/>
              </a:schemeClr>
            </a:duotone>
          </a:blip>
          <a:stretch>
            <a:fillRect/>
          </a:stretch>
        </p:blipFill>
        <p:spPr>
          <a:xfrm>
            <a:off x="642910" y="500042"/>
            <a:ext cx="2454599" cy="3550819"/>
          </a:xfrm>
          <a:prstGeom prst="rect">
            <a:avLst/>
          </a:prstGeom>
          <a:ln>
            <a:solidFill>
              <a:srgbClr val="000099"/>
            </a:solidFill>
          </a:ln>
          <a:effectLst>
            <a:outerShdw blurRad="292100" dist="139700" dir="2700000" algn="tl" rotWithShape="0">
              <a:srgbClr val="333333">
                <a:alpha val="65000"/>
              </a:srgbClr>
            </a:outerShdw>
          </a:effectLst>
        </p:spPr>
      </p:pic>
      <p:sp>
        <p:nvSpPr>
          <p:cNvPr id="2050" name="Rectangle 2"/>
          <p:cNvSpPr>
            <a:spLocks noChangeArrowheads="1"/>
          </p:cNvSpPr>
          <p:nvPr/>
        </p:nvSpPr>
        <p:spPr bwMode="auto">
          <a:xfrm>
            <a:off x="3357563" y="1071563"/>
            <a:ext cx="5286375" cy="5354637"/>
          </a:xfrm>
          <a:prstGeom prst="rect">
            <a:avLst/>
          </a:prstGeom>
          <a:noFill/>
          <a:ln w="9525">
            <a:noFill/>
            <a:miter lim="800000"/>
            <a:headEnd/>
            <a:tailEnd/>
          </a:ln>
          <a:effectLst/>
        </p:spPr>
        <p:txBody>
          <a:bodyPr anchor="ctr">
            <a:spAutoFit/>
          </a:bodyPr>
          <a:lstStyle/>
          <a:p>
            <a:pPr algn="ctr"/>
            <a:r>
              <a:rPr lang="ru-RU">
                <a:solidFill>
                  <a:srgbClr val="0D0D0D"/>
                </a:solidFill>
                <a:latin typeface="Franklin Gothic Book" pitchFamily="34" charset="0"/>
                <a:cs typeface="Times New Roman" pitchFamily="18" charset="0"/>
              </a:rPr>
              <a:t>Жуковскому принадлежит фундаментальная работа по динамике полёта «О парении птиц», в которой исследован механизм парения с набором высоты и вычислены возможные эволюции траектории при полёте, в том числе «мёртвая петля» (петля Нестерова). В 1906 изложил принцип образования подъёмной силы крыла самолёта и сформулировал теорему, позволяющую определить её численное значение. В цикле работ Жуковского 1910-12 г.г. развит математический аппарат для решения задач обтекания крыла и дан метод построения теоретических «профилей Жуковского». С 1912 по 1918 г.г. Жуковский установил законы распределения скоростей у лопасти винта, послужившие теоретической основой для их проектирования, создал основы аэродинамического расчёта самолёта.</a:t>
            </a:r>
            <a:endParaRPr lang="ru-RU">
              <a:solidFill>
                <a:srgbClr val="0D0D0D"/>
              </a:solidFill>
              <a:latin typeface="Franklin Gothic Boo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642938" y="3429000"/>
            <a:ext cx="7572375" cy="2586038"/>
          </a:xfrm>
          <a:prstGeom prst="rect">
            <a:avLst/>
          </a:prstGeom>
          <a:noFill/>
          <a:ln w="9525">
            <a:noFill/>
            <a:miter lim="800000"/>
            <a:headEnd/>
            <a:tailEnd/>
          </a:ln>
        </p:spPr>
        <p:txBody>
          <a:bodyPr anchor="ctr">
            <a:spAutoFit/>
          </a:bodyPr>
          <a:lstStyle/>
          <a:p>
            <a:pPr algn="ctr"/>
            <a:r>
              <a:rPr lang="ru-RU">
                <a:latin typeface="Franklin Gothic Book" pitchFamily="34" charset="0"/>
                <a:cs typeface="Times New Roman" pitchFamily="18" charset="0"/>
              </a:rPr>
              <a:t>Научное наследие Жуковского оказалось огромным. Всего он</a:t>
            </a:r>
            <a:r>
              <a:rPr lang="ru-RU">
                <a:latin typeface="Calibri" pitchFamily="34" charset="0"/>
                <a:cs typeface="Times New Roman" pitchFamily="18" charset="0"/>
              </a:rPr>
              <a:t> </a:t>
            </a:r>
            <a:r>
              <a:rPr lang="ru-RU">
                <a:latin typeface="Franklin Gothic Book" pitchFamily="34" charset="0"/>
                <a:cs typeface="Times New Roman" pitchFamily="18" charset="0"/>
              </a:rPr>
              <a:t>написал 194 работы.</a:t>
            </a:r>
            <a:r>
              <a:rPr lang="ru-RU">
                <a:latin typeface="Franklin Gothic Book" pitchFamily="34" charset="0"/>
              </a:rPr>
              <a:t> Подавляющее большинство исследований посвящено изучению явлений механического движения, то есть кинематике и динамике. В наиболее фундаментальных трудах были разъяснены принципиальные положения аэромеханики, сформулированы ее важнейшие закономерности. По существу, только после Жуковского летные характеристики проектируемых летательных аппаратов стали определяться расчетным методом с последующей экспериментальной проверкой.</a:t>
            </a:r>
            <a:endParaRPr lang="ru-RU"/>
          </a:p>
        </p:txBody>
      </p:sp>
      <p:pic>
        <p:nvPicPr>
          <p:cNvPr id="3" name="Рисунок 2" descr="Ae`rodinamicheskaya-truba-vremyon-Nikolaya-Egorovicha-ZHukovskogo (2).png"/>
          <p:cNvPicPr>
            <a:picLocks noChangeAspect="1"/>
          </p:cNvPicPr>
          <p:nvPr/>
        </p:nvPicPr>
        <p:blipFill>
          <a:blip r:embed="rId2"/>
          <a:stretch>
            <a:fillRect/>
          </a:stretch>
        </p:blipFill>
        <p:spPr>
          <a:xfrm>
            <a:off x="333375" y="571500"/>
            <a:ext cx="5260975" cy="2428875"/>
          </a:xfrm>
          <a:prstGeom prst="rect">
            <a:avLst/>
          </a:prstGeom>
          <a:ln>
            <a:solidFill>
              <a:schemeClr val="bg1"/>
            </a:solidFill>
          </a:ln>
          <a:effectLst>
            <a:outerShdw blurRad="292100" dist="139700" dir="2700000" algn="tl" rotWithShape="0">
              <a:srgbClr val="333333">
                <a:alpha val="65000"/>
              </a:srgbClr>
            </a:outerShdw>
          </a:effectLst>
        </p:spPr>
      </p:pic>
      <p:sp>
        <p:nvSpPr>
          <p:cNvPr id="27651" name="TextBox 3"/>
          <p:cNvSpPr txBox="1">
            <a:spLocks noChangeArrowheads="1"/>
          </p:cNvSpPr>
          <p:nvPr/>
        </p:nvSpPr>
        <p:spPr bwMode="auto">
          <a:xfrm>
            <a:off x="5786438" y="1285875"/>
            <a:ext cx="2428875" cy="923925"/>
          </a:xfrm>
          <a:prstGeom prst="rect">
            <a:avLst/>
          </a:prstGeom>
          <a:noFill/>
          <a:ln w="9525">
            <a:noFill/>
            <a:miter lim="800000"/>
            <a:headEnd/>
            <a:tailEnd/>
          </a:ln>
        </p:spPr>
        <p:txBody>
          <a:bodyPr>
            <a:spAutoFit/>
          </a:bodyPr>
          <a:lstStyle/>
          <a:p>
            <a:pPr algn="ctr"/>
            <a:r>
              <a:rPr lang="ru-RU" i="1">
                <a:latin typeface="Franklin Gothic Book" pitchFamily="34" charset="0"/>
              </a:rPr>
              <a:t>Аэродинамическая труба времен Н.Е.Жуковского</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1"/>
          <p:cNvSpPr>
            <a:spLocks noChangeArrowheads="1"/>
          </p:cNvSpPr>
          <p:nvPr/>
        </p:nvSpPr>
        <p:spPr bwMode="auto">
          <a:xfrm>
            <a:off x="857250" y="714375"/>
            <a:ext cx="8072438" cy="1477963"/>
          </a:xfrm>
          <a:prstGeom prst="rect">
            <a:avLst/>
          </a:prstGeom>
          <a:noFill/>
          <a:ln w="9525">
            <a:noFill/>
            <a:miter lim="800000"/>
            <a:headEnd/>
            <a:tailEnd/>
          </a:ln>
        </p:spPr>
        <p:txBody>
          <a:bodyPr>
            <a:spAutoFit/>
          </a:bodyPr>
          <a:lstStyle/>
          <a:p>
            <a:pPr algn="ctr"/>
            <a:r>
              <a:rPr lang="ru-RU">
                <a:latin typeface="Franklin Gothic Book" pitchFamily="34" charset="0"/>
              </a:rPr>
              <a:t>В ХХ веке в создании аэромеханики принимали участие многие ученые и инженеры всех передовых стран мира, но вклад Жуковского оказался столь значительным, что до наших дней его имя не сходит со страниц авиационных журналов, специальных монографий по аэромеханике, учебников по теории авиации для вузов и летных училищ.</a:t>
            </a:r>
          </a:p>
        </p:txBody>
      </p:sp>
      <p:pic>
        <p:nvPicPr>
          <p:cNvPr id="3" name="Рисунок 2" descr="Sovremennaya-ae`rodinamicheskaya-truba (1).jpg"/>
          <p:cNvPicPr>
            <a:picLocks noChangeAspect="1"/>
          </p:cNvPicPr>
          <p:nvPr/>
        </p:nvPicPr>
        <p:blipFill>
          <a:blip r:embed="rId2"/>
          <a:stretch>
            <a:fillRect/>
          </a:stretch>
        </p:blipFill>
        <p:spPr>
          <a:xfrm>
            <a:off x="1785938" y="2571750"/>
            <a:ext cx="5286375" cy="3101975"/>
          </a:xfrm>
          <a:prstGeom prst="rect">
            <a:avLst/>
          </a:prstGeom>
          <a:ln>
            <a:solidFill>
              <a:schemeClr val="bg1"/>
            </a:solidFill>
          </a:ln>
          <a:effectLst>
            <a:outerShdw blurRad="292100" dist="139700" dir="2700000" algn="tl" rotWithShape="0">
              <a:srgbClr val="333333">
                <a:alpha val="65000"/>
              </a:srgbClr>
            </a:outerShdw>
          </a:effectLst>
        </p:spPr>
      </p:pic>
      <p:sp>
        <p:nvSpPr>
          <p:cNvPr id="28675" name="TextBox 3"/>
          <p:cNvSpPr txBox="1">
            <a:spLocks noChangeArrowheads="1"/>
          </p:cNvSpPr>
          <p:nvPr/>
        </p:nvSpPr>
        <p:spPr bwMode="auto">
          <a:xfrm>
            <a:off x="1428750" y="6000750"/>
            <a:ext cx="5929313" cy="369888"/>
          </a:xfrm>
          <a:prstGeom prst="rect">
            <a:avLst/>
          </a:prstGeom>
          <a:noFill/>
          <a:ln w="9525">
            <a:noFill/>
            <a:miter lim="800000"/>
            <a:headEnd/>
            <a:tailEnd/>
          </a:ln>
        </p:spPr>
        <p:txBody>
          <a:bodyPr>
            <a:spAutoFit/>
          </a:bodyPr>
          <a:lstStyle/>
          <a:p>
            <a:pPr algn="ctr"/>
            <a:r>
              <a:rPr lang="ru-RU" i="1">
                <a:latin typeface="Franklin Gothic Book" pitchFamily="34" charset="0"/>
              </a:rPr>
              <a:t>Современная аэродинамическая труба.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1357313" y="714375"/>
            <a:ext cx="6286500" cy="369888"/>
          </a:xfrm>
          <a:prstGeom prst="rect">
            <a:avLst/>
          </a:prstGeom>
          <a:noFill/>
          <a:ln w="9525">
            <a:noFill/>
            <a:miter lim="800000"/>
            <a:headEnd/>
            <a:tailEnd/>
          </a:ln>
        </p:spPr>
        <p:txBody>
          <a:bodyPr>
            <a:spAutoFit/>
          </a:bodyPr>
          <a:lstStyle/>
          <a:p>
            <a:r>
              <a:rPr lang="ru-RU" b="1">
                <a:latin typeface="Franklin Gothic Book" pitchFamily="34" charset="0"/>
              </a:rPr>
              <a:t>Константин Эдуардович Циолковский (1857- 1935)</a:t>
            </a:r>
          </a:p>
        </p:txBody>
      </p:sp>
      <p:pic>
        <p:nvPicPr>
          <p:cNvPr id="3" name="Рисунок 2" descr="Циолковский_за_работой.jpg"/>
          <p:cNvPicPr>
            <a:picLocks noChangeAspect="1"/>
          </p:cNvPicPr>
          <p:nvPr/>
        </p:nvPicPr>
        <p:blipFill>
          <a:blip r:embed="rId2"/>
          <a:stretch>
            <a:fillRect/>
          </a:stretch>
        </p:blipFill>
        <p:spPr>
          <a:xfrm>
            <a:off x="571500" y="1428750"/>
            <a:ext cx="3397250" cy="4911725"/>
          </a:xfrm>
          <a:prstGeom prst="rect">
            <a:avLst/>
          </a:prstGeom>
          <a:ln>
            <a:solidFill>
              <a:schemeClr val="bg1"/>
            </a:solidFill>
          </a:ln>
          <a:effectLst>
            <a:outerShdw blurRad="292100" dist="139700" dir="2700000" algn="tl" rotWithShape="0">
              <a:srgbClr val="333333">
                <a:alpha val="65000"/>
              </a:srgbClr>
            </a:outerShdw>
          </a:effectLst>
        </p:spPr>
      </p:pic>
      <p:sp>
        <p:nvSpPr>
          <p:cNvPr id="29699" name="TextBox 4"/>
          <p:cNvSpPr txBox="1">
            <a:spLocks noChangeArrowheads="1"/>
          </p:cNvSpPr>
          <p:nvPr/>
        </p:nvSpPr>
        <p:spPr bwMode="auto">
          <a:xfrm>
            <a:off x="4357688" y="1285875"/>
            <a:ext cx="4500562" cy="4246563"/>
          </a:xfrm>
          <a:prstGeom prst="rect">
            <a:avLst/>
          </a:prstGeom>
          <a:noFill/>
          <a:ln w="9525">
            <a:noFill/>
            <a:miter lim="800000"/>
            <a:headEnd/>
            <a:tailEnd/>
          </a:ln>
        </p:spPr>
        <p:txBody>
          <a:bodyPr>
            <a:spAutoFit/>
          </a:bodyPr>
          <a:lstStyle/>
          <a:p>
            <a:pPr algn="ctr"/>
            <a:r>
              <a:rPr lang="ru-RU">
                <a:latin typeface="Franklin Gothic Book" pitchFamily="34" charset="0"/>
              </a:rPr>
              <a:t>«Планета есть колыбель разума, но нельзя вечно жить в колыбели… Человечество не останется вечно на земле, но, в погоне за светом и пространством сначала робко проникнет за пределы атмосферы, а затем завоюет все околосолнечное пространство»,  - эти слова принадлежат русскому ученому, изобретателю в области аэродинамики, ракетодинамики, теории самолета и дирижабля; основоположник современной космонавтики К.Э.Циолковскому.</a:t>
            </a:r>
          </a:p>
          <a:p>
            <a:pPr algn="ctr"/>
            <a:endParaRPr lang="ru-RU">
              <a:latin typeface="Franklin Gothic Boo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пия Scan10004.BMP"/>
          <p:cNvPicPr>
            <a:picLocks noChangeAspect="1"/>
          </p:cNvPicPr>
          <p:nvPr/>
        </p:nvPicPr>
        <p:blipFill>
          <a:blip r:embed="rId2"/>
          <a:srcRect/>
          <a:stretch>
            <a:fillRect/>
          </a:stretch>
        </p:blipFill>
        <p:spPr>
          <a:xfrm>
            <a:off x="6072188" y="214313"/>
            <a:ext cx="2571750" cy="3071812"/>
          </a:xfrm>
          <a:prstGeom prst="rect">
            <a:avLst/>
          </a:prstGeom>
          <a:ln>
            <a:solidFill>
              <a:srgbClr val="000099"/>
            </a:solidFill>
          </a:ln>
          <a:effectLst>
            <a:outerShdw blurRad="292100" dist="139700" dir="2700000" algn="tl" rotWithShape="0">
              <a:srgbClr val="333333">
                <a:alpha val="65000"/>
              </a:srgbClr>
            </a:outerShdw>
          </a:effectLst>
        </p:spPr>
      </p:pic>
      <p:pic>
        <p:nvPicPr>
          <p:cNvPr id="3" name="Рисунок 2" descr="Scan10004.BMP"/>
          <p:cNvPicPr>
            <a:picLocks noChangeAspect="1"/>
          </p:cNvPicPr>
          <p:nvPr/>
        </p:nvPicPr>
        <p:blipFill>
          <a:blip r:embed="rId3"/>
          <a:stretch>
            <a:fillRect/>
          </a:stretch>
        </p:blipFill>
        <p:spPr>
          <a:xfrm>
            <a:off x="5286375" y="2143125"/>
            <a:ext cx="2303463" cy="3781425"/>
          </a:xfrm>
          <a:prstGeom prst="rect">
            <a:avLst/>
          </a:prstGeom>
          <a:ln>
            <a:solidFill>
              <a:srgbClr val="000099"/>
            </a:solidFill>
          </a:ln>
          <a:effectLst>
            <a:outerShdw blurRad="292100" dist="139700" dir="2700000" algn="tl" rotWithShape="0">
              <a:srgbClr val="333333">
                <a:alpha val="65000"/>
              </a:srgbClr>
            </a:outerShdw>
          </a:effectLst>
        </p:spPr>
      </p:pic>
      <p:sp>
        <p:nvSpPr>
          <p:cNvPr id="4" name="TextBox 3"/>
          <p:cNvSpPr txBox="1"/>
          <p:nvPr/>
        </p:nvSpPr>
        <p:spPr>
          <a:xfrm>
            <a:off x="357188" y="1214438"/>
            <a:ext cx="4429125" cy="4524375"/>
          </a:xfrm>
          <a:prstGeom prst="rect">
            <a:avLst/>
          </a:prstGeom>
          <a:noFill/>
        </p:spPr>
        <p:txBody>
          <a:bodyPr>
            <a:spAutoFit/>
          </a:bodyPr>
          <a:lstStyle/>
          <a:p>
            <a:pPr algn="ctr" fontAlgn="auto">
              <a:spcBef>
                <a:spcPts val="0"/>
              </a:spcBef>
              <a:spcAft>
                <a:spcPts val="0"/>
              </a:spcAft>
              <a:defRPr/>
            </a:pPr>
            <a:r>
              <a:rPr lang="ru-RU" dirty="0">
                <a:solidFill>
                  <a:schemeClr val="tx1">
                    <a:lumMod val="95000"/>
                    <a:lumOff val="5000"/>
                  </a:schemeClr>
                </a:solidFill>
                <a:latin typeface="+mn-lt"/>
              </a:rPr>
              <a:t>Русский ученый К.Э.Циолковский никогда не строил и не запускал ракет, но его фундаментальный вклад в создание науки о полетах в космос признан во всем мире. В 1895 году Циолковский опубликовал книгу «Грёзы о Земле и небе и эффекты всемирного тяготения», в которой утверждал, что можно создать искусственный спутник.</a:t>
            </a:r>
          </a:p>
          <a:p>
            <a:pPr algn="ctr" fontAlgn="auto">
              <a:spcBef>
                <a:spcPts val="0"/>
              </a:spcBef>
              <a:spcAft>
                <a:spcPts val="0"/>
              </a:spcAft>
              <a:defRPr/>
            </a:pPr>
            <a:r>
              <a:rPr lang="ru-RU" dirty="0">
                <a:solidFill>
                  <a:schemeClr val="tx1">
                    <a:lumMod val="95000"/>
                    <a:lumOff val="5000"/>
                  </a:schemeClr>
                </a:solidFill>
                <a:latin typeface="+mn-lt"/>
              </a:rPr>
              <a:t>«Воображаемый спутник Земли,- писал ученый, - вроде Луны, но произвольно близкий  нашей планете, лишь вне </a:t>
            </a:r>
            <a:r>
              <a:rPr lang="ru-RU" dirty="0">
                <a:latin typeface="+mn-lt"/>
              </a:rPr>
              <a:t>пределов её атмосферы, значит, - вёрст за 300 от  земной поверхности, - представит, при очень малой массе пример среды, свободной от тяжести».</a:t>
            </a:r>
            <a:endParaRPr lang="ru-RU"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Scan10007.BMP"/>
          <p:cNvPicPr>
            <a:picLocks noChangeAspect="1"/>
          </p:cNvPicPr>
          <p:nvPr/>
        </p:nvPicPr>
        <p:blipFill>
          <a:blip r:embed="rId3"/>
          <a:srcRect/>
          <a:stretch>
            <a:fillRect/>
          </a:stretch>
        </p:blipFill>
        <p:spPr>
          <a:xfrm>
            <a:off x="3286125" y="214313"/>
            <a:ext cx="2428875" cy="3375025"/>
          </a:xfrm>
          <a:prstGeom prst="rect">
            <a:avLst/>
          </a:prstGeom>
          <a:ln>
            <a:solidFill>
              <a:srgbClr val="660066"/>
            </a:solidFill>
          </a:ln>
          <a:effectLst>
            <a:outerShdw blurRad="292100" dist="139700" dir="2700000" algn="tl" rotWithShape="0">
              <a:srgbClr val="333333">
                <a:alpha val="65000"/>
              </a:srgbClr>
            </a:outerShdw>
          </a:effectLst>
        </p:spPr>
      </p:pic>
      <p:sp>
        <p:nvSpPr>
          <p:cNvPr id="31746" name="TextBox 1"/>
          <p:cNvSpPr txBox="1">
            <a:spLocks noChangeArrowheads="1"/>
          </p:cNvSpPr>
          <p:nvPr/>
        </p:nvSpPr>
        <p:spPr bwMode="auto">
          <a:xfrm>
            <a:off x="285750" y="4143375"/>
            <a:ext cx="8429625" cy="2032000"/>
          </a:xfrm>
          <a:prstGeom prst="rect">
            <a:avLst/>
          </a:prstGeom>
          <a:noFill/>
          <a:ln w="9525">
            <a:noFill/>
            <a:miter lim="800000"/>
            <a:headEnd/>
            <a:tailEnd/>
          </a:ln>
        </p:spPr>
        <p:txBody>
          <a:bodyPr>
            <a:spAutoFit/>
          </a:bodyPr>
          <a:lstStyle/>
          <a:p>
            <a:pPr algn="ctr"/>
            <a:r>
              <a:rPr lang="ru-RU">
                <a:latin typeface="Franklin Gothic Book" pitchFamily="34" charset="0"/>
              </a:rPr>
              <a:t>Циолковский предложил использовать в ракетах жидкое топливо, более выгодное по сравнению с твердым, он разработал теорию многоступенчатых ракет, или «ракетных поездов», в которых отработавшие ракетные ступени отбрасываются во время полета. Именно Циолковский научно обосновал возможность орбитальных полетов и создания искусственных космических станций, сформулировал принципы функционирования систем жизнеобеспечения межпланетного корабля. </a:t>
            </a:r>
          </a:p>
        </p:txBody>
      </p:sp>
      <p:pic>
        <p:nvPicPr>
          <p:cNvPr id="4" name="Рисунок 3" descr="Scan10008.BMP"/>
          <p:cNvPicPr>
            <a:picLocks noChangeAspect="1"/>
          </p:cNvPicPr>
          <p:nvPr/>
        </p:nvPicPr>
        <p:blipFill>
          <a:blip r:embed="rId4"/>
          <a:srcRect/>
          <a:stretch>
            <a:fillRect/>
          </a:stretch>
        </p:blipFill>
        <p:spPr>
          <a:xfrm>
            <a:off x="5643563" y="142875"/>
            <a:ext cx="2332037" cy="3289300"/>
          </a:xfrm>
          <a:prstGeom prst="rect">
            <a:avLst/>
          </a:prstGeom>
          <a:ln>
            <a:solidFill>
              <a:srgbClr val="660066"/>
            </a:solidFill>
          </a:ln>
          <a:effectLst>
            <a:outerShdw blurRad="292100" dist="139700" dir="2700000" algn="tl" rotWithShape="0">
              <a:srgbClr val="333333">
                <a:alpha val="65000"/>
              </a:srgbClr>
            </a:outerShdw>
          </a:effectLst>
        </p:spPr>
      </p:pic>
      <p:pic>
        <p:nvPicPr>
          <p:cNvPr id="5" name="Рисунок 4" descr="Scan10010.BMP"/>
          <p:cNvPicPr>
            <a:picLocks noChangeAspect="1"/>
          </p:cNvPicPr>
          <p:nvPr/>
        </p:nvPicPr>
        <p:blipFill>
          <a:blip r:embed="rId5"/>
          <a:stretch>
            <a:fillRect/>
          </a:stretch>
        </p:blipFill>
        <p:spPr>
          <a:xfrm>
            <a:off x="785813" y="142875"/>
            <a:ext cx="2332037" cy="3571875"/>
          </a:xfrm>
          <a:prstGeom prst="rect">
            <a:avLst/>
          </a:prstGeom>
          <a:ln>
            <a:solidFill>
              <a:srgbClr val="660066"/>
            </a:solid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214313" y="1071563"/>
            <a:ext cx="3357562" cy="3140075"/>
          </a:xfrm>
          <a:prstGeom prst="rect">
            <a:avLst/>
          </a:prstGeom>
          <a:noFill/>
          <a:ln w="9525">
            <a:noFill/>
            <a:miter lim="800000"/>
            <a:headEnd/>
            <a:tailEnd/>
          </a:ln>
        </p:spPr>
        <p:txBody>
          <a:bodyPr>
            <a:spAutoFit/>
          </a:bodyPr>
          <a:lstStyle/>
          <a:p>
            <a:pPr algn="ctr"/>
            <a:r>
              <a:rPr lang="ru-RU">
                <a:latin typeface="Franklin Gothic Book" pitchFamily="34" charset="0"/>
              </a:rPr>
              <a:t>Циолковский – автор не только большого числа научных статей, но и ряда научно-фантастических произведений, а также исследований в области лингвистики, биологии и других. Многие идеи и проекты ученого воплотились в жизнь и стали реалиями ХХ века.</a:t>
            </a:r>
          </a:p>
        </p:txBody>
      </p:sp>
      <p:pic>
        <p:nvPicPr>
          <p:cNvPr id="3" name="Рисунок 2" descr="Scan10009.BMP"/>
          <p:cNvPicPr>
            <a:picLocks noChangeAspect="1"/>
          </p:cNvPicPr>
          <p:nvPr/>
        </p:nvPicPr>
        <p:blipFill>
          <a:blip r:embed="rId3"/>
          <a:srcRect/>
          <a:stretch>
            <a:fillRect/>
          </a:stretch>
        </p:blipFill>
        <p:spPr>
          <a:xfrm rot="666285">
            <a:off x="6357938" y="428625"/>
            <a:ext cx="2357437" cy="3409950"/>
          </a:xfrm>
          <a:prstGeom prst="rect">
            <a:avLst/>
          </a:prstGeom>
          <a:ln>
            <a:solidFill>
              <a:srgbClr val="660066"/>
            </a:solidFill>
          </a:ln>
          <a:effectLst>
            <a:outerShdw blurRad="292100" dist="139700" dir="2700000" algn="tl" rotWithShape="0">
              <a:srgbClr val="333333">
                <a:alpha val="65000"/>
              </a:srgbClr>
            </a:outerShdw>
          </a:effectLst>
        </p:spPr>
      </p:pic>
      <p:pic>
        <p:nvPicPr>
          <p:cNvPr id="5" name="Рисунок 4" descr="441748368.jpg"/>
          <p:cNvPicPr>
            <a:picLocks noChangeAspect="1"/>
          </p:cNvPicPr>
          <p:nvPr/>
        </p:nvPicPr>
        <p:blipFill>
          <a:blip r:embed="rId4"/>
          <a:srcRect/>
          <a:stretch>
            <a:fillRect/>
          </a:stretch>
        </p:blipFill>
        <p:spPr>
          <a:xfrm rot="21213697">
            <a:off x="3714750" y="357188"/>
            <a:ext cx="2641600" cy="4071937"/>
          </a:xfrm>
          <a:prstGeom prst="rect">
            <a:avLst/>
          </a:prstGeom>
          <a:ln>
            <a:solidFill>
              <a:srgbClr val="660066"/>
            </a:solidFill>
          </a:ln>
          <a:effectLst>
            <a:outerShdw blurRad="292100" dist="139700" dir="2700000" algn="tl" rotWithShape="0">
              <a:srgbClr val="333333">
                <a:alpha val="65000"/>
              </a:srgbClr>
            </a:outerShdw>
          </a:effectLst>
        </p:spPr>
      </p:pic>
      <p:pic>
        <p:nvPicPr>
          <p:cNvPr id="4" name="Рисунок 3" descr="Scan10009.BMP"/>
          <p:cNvPicPr>
            <a:picLocks noChangeAspect="1"/>
          </p:cNvPicPr>
          <p:nvPr/>
        </p:nvPicPr>
        <p:blipFill>
          <a:blip r:embed="rId5"/>
          <a:srcRect/>
          <a:stretch>
            <a:fillRect/>
          </a:stretch>
        </p:blipFill>
        <p:spPr>
          <a:xfrm>
            <a:off x="5429250" y="2857500"/>
            <a:ext cx="2393950" cy="3714750"/>
          </a:xfrm>
          <a:prstGeom prst="rect">
            <a:avLst/>
          </a:prstGeom>
          <a:ln>
            <a:solidFill>
              <a:srgbClr val="660066"/>
            </a:solid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Yablochkov_1.jpg"/>
          <p:cNvPicPr>
            <a:picLocks noChangeAspect="1"/>
          </p:cNvPicPr>
          <p:nvPr/>
        </p:nvPicPr>
        <p:blipFill>
          <a:blip r:embed="rId2"/>
          <a:stretch>
            <a:fillRect/>
          </a:stretch>
        </p:blipFill>
        <p:spPr>
          <a:xfrm>
            <a:off x="785813" y="1714500"/>
            <a:ext cx="2714625" cy="3714750"/>
          </a:xfrm>
          <a:prstGeom prst="rect">
            <a:avLst/>
          </a:prstGeom>
          <a:ln>
            <a:solidFill>
              <a:schemeClr val="bg1"/>
            </a:solidFill>
          </a:ln>
          <a:effectLst>
            <a:outerShdw blurRad="292100" dist="139700" dir="2700000" algn="tl" rotWithShape="0">
              <a:srgbClr val="333333">
                <a:alpha val="65000"/>
              </a:srgbClr>
            </a:outerShdw>
          </a:effectLst>
        </p:spPr>
      </p:pic>
      <p:sp>
        <p:nvSpPr>
          <p:cNvPr id="35842" name="TextBox 2"/>
          <p:cNvSpPr txBox="1">
            <a:spLocks noChangeArrowheads="1"/>
          </p:cNvSpPr>
          <p:nvPr/>
        </p:nvSpPr>
        <p:spPr bwMode="auto">
          <a:xfrm>
            <a:off x="1357313" y="642938"/>
            <a:ext cx="5786437" cy="369887"/>
          </a:xfrm>
          <a:prstGeom prst="rect">
            <a:avLst/>
          </a:prstGeom>
          <a:noFill/>
          <a:ln w="9525">
            <a:noFill/>
            <a:miter lim="800000"/>
            <a:headEnd/>
            <a:tailEnd/>
          </a:ln>
        </p:spPr>
        <p:txBody>
          <a:bodyPr>
            <a:spAutoFit/>
          </a:bodyPr>
          <a:lstStyle/>
          <a:p>
            <a:pPr algn="ctr"/>
            <a:r>
              <a:rPr lang="ru-RU" b="1">
                <a:latin typeface="Franklin Gothic Book" pitchFamily="34" charset="0"/>
              </a:rPr>
              <a:t>Павел Николаевич Яблочков (1847-1935)</a:t>
            </a:r>
          </a:p>
        </p:txBody>
      </p:sp>
      <p:sp>
        <p:nvSpPr>
          <p:cNvPr id="35843" name="TextBox 3"/>
          <p:cNvSpPr txBox="1">
            <a:spLocks noChangeArrowheads="1"/>
          </p:cNvSpPr>
          <p:nvPr/>
        </p:nvSpPr>
        <p:spPr bwMode="auto">
          <a:xfrm>
            <a:off x="3786188" y="1285875"/>
            <a:ext cx="4929187" cy="5078413"/>
          </a:xfrm>
          <a:prstGeom prst="rect">
            <a:avLst/>
          </a:prstGeom>
          <a:noFill/>
          <a:ln w="9525">
            <a:noFill/>
            <a:miter lim="800000"/>
            <a:headEnd/>
            <a:tailEnd/>
          </a:ln>
        </p:spPr>
        <p:txBody>
          <a:bodyPr>
            <a:spAutoFit/>
          </a:bodyPr>
          <a:lstStyle/>
          <a:p>
            <a:pPr algn="ctr"/>
            <a:r>
              <a:rPr lang="ru-RU">
                <a:latin typeface="Franklin Gothic Book" pitchFamily="34" charset="0"/>
              </a:rPr>
              <a:t>Начальник телеграфа Московско-Курской железной дороги Павел Яблочков, по образованию военный инженер, наблюдая за прожектором, в котором горела электрическая дуга, увлекается идеей электрического освещения. Он бросает работу и начинает изобретать. Свои опыты он проводит в мастерской товарища, но завершить свой труд в России ему не удается. Заподозренный в связях с революционерами после взрыва в мастерской, изобретатель вынужден покинуть родину. Поселившись в Париже, он поступает работать в электротехническую мастерскую. Все свободное время  работает над регулятором, который бы оберегал электрическую дугу от гибели.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can10016.BMP"/>
          <p:cNvPicPr>
            <a:picLocks noChangeAspect="1"/>
          </p:cNvPicPr>
          <p:nvPr/>
        </p:nvPicPr>
        <p:blipFill>
          <a:blip r:embed="rId2"/>
          <a:stretch>
            <a:fillRect/>
          </a:stretch>
        </p:blipFill>
        <p:spPr>
          <a:xfrm>
            <a:off x="428625" y="357188"/>
            <a:ext cx="2459038" cy="3714750"/>
          </a:xfrm>
          <a:prstGeom prst="rect">
            <a:avLst/>
          </a:prstGeom>
          <a:ln>
            <a:solidFill>
              <a:schemeClr val="bg1"/>
            </a:solidFill>
          </a:ln>
          <a:effectLst>
            <a:outerShdw blurRad="292100" dist="139700" dir="2700000" algn="tl" rotWithShape="0">
              <a:srgbClr val="333333">
                <a:alpha val="65000"/>
              </a:srgbClr>
            </a:outerShdw>
          </a:effectLst>
        </p:spPr>
      </p:pic>
      <p:sp>
        <p:nvSpPr>
          <p:cNvPr id="15362" name="Прямоугольник 2"/>
          <p:cNvSpPr>
            <a:spLocks noChangeArrowheads="1"/>
          </p:cNvSpPr>
          <p:nvPr/>
        </p:nvSpPr>
        <p:spPr bwMode="auto">
          <a:xfrm>
            <a:off x="4214813" y="1143000"/>
            <a:ext cx="4714875" cy="3970338"/>
          </a:xfrm>
          <a:prstGeom prst="rect">
            <a:avLst/>
          </a:prstGeom>
          <a:noFill/>
          <a:ln w="9525">
            <a:noFill/>
            <a:miter lim="800000"/>
            <a:headEnd/>
            <a:tailEnd/>
          </a:ln>
        </p:spPr>
        <p:txBody>
          <a:bodyPr>
            <a:spAutoFit/>
          </a:bodyPr>
          <a:lstStyle/>
          <a:p>
            <a:pPr algn="ctr"/>
            <a:r>
              <a:rPr lang="ru-RU">
                <a:latin typeface="Franklin Gothic Book" pitchFamily="34" charset="0"/>
              </a:rPr>
              <a:t>Русские учёные, изобретатели, исследователи отодвинули завесу непознанного, внеся свою лепту в эволюцию научной мысли во всем мире. Даже существует понятие «русская наука». Наши соотечественники сотрудничали со многими выдающимися научными умами. Открытия русских учёных стали катализатором развития технологии и знания во всем мире, а многие революционные идеи и открытия создавались на фундаменте научных достижений известных русских учёных в самых разных областях знаний.</a:t>
            </a:r>
          </a:p>
        </p:txBody>
      </p:sp>
      <p:pic>
        <p:nvPicPr>
          <p:cNvPr id="5" name="Рисунок 4" descr="Scan10011.BMP"/>
          <p:cNvPicPr>
            <a:picLocks noChangeAspect="1"/>
          </p:cNvPicPr>
          <p:nvPr/>
        </p:nvPicPr>
        <p:blipFill>
          <a:blip r:embed="rId3"/>
          <a:srcRect/>
          <a:stretch>
            <a:fillRect/>
          </a:stretch>
        </p:blipFill>
        <p:spPr>
          <a:xfrm>
            <a:off x="1214438" y="2786063"/>
            <a:ext cx="2786062" cy="3546475"/>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Scan10013.BMP"/>
          <p:cNvPicPr>
            <a:picLocks noChangeAspect="1"/>
          </p:cNvPicPr>
          <p:nvPr/>
        </p:nvPicPr>
        <p:blipFill>
          <a:blip r:embed="rId2"/>
          <a:stretch>
            <a:fillRect/>
          </a:stretch>
        </p:blipFill>
        <p:spPr>
          <a:xfrm>
            <a:off x="5715000" y="2925763"/>
            <a:ext cx="2528888" cy="3932237"/>
          </a:xfrm>
          <a:prstGeom prst="rect">
            <a:avLst/>
          </a:prstGeom>
          <a:ln>
            <a:solidFill>
              <a:srgbClr val="660066"/>
            </a:solidFill>
          </a:ln>
        </p:spPr>
        <p:style>
          <a:lnRef idx="2">
            <a:schemeClr val="accent1"/>
          </a:lnRef>
          <a:fillRef idx="1">
            <a:schemeClr val="lt1"/>
          </a:fillRef>
          <a:effectRef idx="0">
            <a:schemeClr val="accent1"/>
          </a:effectRef>
          <a:fontRef idx="minor">
            <a:schemeClr val="dk1"/>
          </a:fontRef>
        </p:style>
      </p:pic>
      <p:pic>
        <p:nvPicPr>
          <p:cNvPr id="2" name="Рисунок 1" descr="Scan10012.BMP"/>
          <p:cNvPicPr>
            <a:picLocks noChangeAspect="1"/>
          </p:cNvPicPr>
          <p:nvPr/>
        </p:nvPicPr>
        <p:blipFill>
          <a:blip r:embed="rId3" cstate="email"/>
          <a:stretch>
            <a:fillRect/>
          </a:stretch>
        </p:blipFill>
        <p:spPr>
          <a:xfrm>
            <a:off x="6429388" y="0"/>
            <a:ext cx="2406566" cy="3643314"/>
          </a:xfrm>
          <a:prstGeom prst="rect">
            <a:avLst/>
          </a:prstGeom>
          <a:ln>
            <a:solidFill>
              <a:srgbClr val="660066"/>
            </a:solidFill>
          </a:ln>
        </p:spPr>
        <p:style>
          <a:lnRef idx="0">
            <a:schemeClr val="accent1"/>
          </a:lnRef>
          <a:fillRef idx="3">
            <a:schemeClr val="accent1"/>
          </a:fillRef>
          <a:effectRef idx="3">
            <a:schemeClr val="accent1"/>
          </a:effectRef>
          <a:fontRef idx="minor">
            <a:schemeClr val="lt1"/>
          </a:fontRef>
        </p:style>
      </p:pic>
      <p:sp>
        <p:nvSpPr>
          <p:cNvPr id="36867" name="TextBox 3"/>
          <p:cNvSpPr txBox="1">
            <a:spLocks noChangeArrowheads="1"/>
          </p:cNvSpPr>
          <p:nvPr/>
        </p:nvSpPr>
        <p:spPr bwMode="auto">
          <a:xfrm>
            <a:off x="571500" y="1000125"/>
            <a:ext cx="4357688" cy="5354638"/>
          </a:xfrm>
          <a:prstGeom prst="rect">
            <a:avLst/>
          </a:prstGeom>
          <a:noFill/>
          <a:ln w="9525">
            <a:noFill/>
            <a:miter lim="800000"/>
            <a:headEnd/>
            <a:tailEnd/>
          </a:ln>
        </p:spPr>
        <p:txBody>
          <a:bodyPr>
            <a:spAutoFit/>
          </a:bodyPr>
          <a:lstStyle/>
          <a:p>
            <a:pPr algn="ctr"/>
            <a:r>
              <a:rPr lang="ru-RU">
                <a:latin typeface="Franklin Gothic Book" pitchFamily="34" charset="0"/>
              </a:rPr>
              <a:t>К 1875 году относится одно из главных изобретений Яблочкова – электрическая свеча – первая модель дуговой лампы без регулятора, которая удовлетворяла различным практическим требованиям. Он сконструировал промышленный образец электрической лампы и внедрил систему электрического освещения на однофазном переменном токе, разработал способ «дробления света», т.е. согласованной работы нескольких дуговых ламп от одного источника. «Русское солнце!» – так назвали парижане ярко сияющие шары со свечой Яблочкова, которые вспыхивали по вечерам над Оперной площадью и других площадях и улицах Парижа.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Scan10014.BMP"/>
          <p:cNvPicPr>
            <a:picLocks noChangeAspect="1"/>
          </p:cNvPicPr>
          <p:nvPr/>
        </p:nvPicPr>
        <p:blipFill>
          <a:blip r:embed="rId2">
            <a:lum bright="10000" contrast="-16000"/>
          </a:blip>
          <a:stretch>
            <a:fillRect/>
          </a:stretch>
        </p:blipFill>
        <p:spPr>
          <a:xfrm>
            <a:off x="214313" y="142875"/>
            <a:ext cx="2895600" cy="3857625"/>
          </a:xfrm>
          <a:prstGeom prst="rect">
            <a:avLst/>
          </a:prstGeom>
          <a:ln>
            <a:solidFill>
              <a:srgbClr val="660066"/>
            </a:solidFill>
          </a:ln>
          <a:effectLst>
            <a:outerShdw blurRad="292100" dist="139700" dir="2700000" algn="tl" rotWithShape="0">
              <a:srgbClr val="333333">
                <a:alpha val="65000"/>
              </a:srgbClr>
            </a:outerShdw>
          </a:effectLst>
        </p:spPr>
      </p:pic>
      <p:pic>
        <p:nvPicPr>
          <p:cNvPr id="2" name="Рисунок 1" descr="Scan10015.BMP"/>
          <p:cNvPicPr>
            <a:picLocks noChangeAspect="1"/>
          </p:cNvPicPr>
          <p:nvPr/>
        </p:nvPicPr>
        <p:blipFill>
          <a:blip r:embed="rId3"/>
          <a:stretch>
            <a:fillRect/>
          </a:stretch>
        </p:blipFill>
        <p:spPr>
          <a:xfrm>
            <a:off x="1285875" y="3000375"/>
            <a:ext cx="2382838" cy="3571875"/>
          </a:xfrm>
          <a:prstGeom prst="rect">
            <a:avLst/>
          </a:prstGeom>
          <a:ln>
            <a:solidFill>
              <a:srgbClr val="660066"/>
            </a:solidFill>
          </a:ln>
          <a:effectLst>
            <a:outerShdw blurRad="292100" dist="139700" dir="2700000" algn="tl" rotWithShape="0">
              <a:srgbClr val="333333">
                <a:alpha val="65000"/>
              </a:srgbClr>
            </a:outerShdw>
          </a:effectLst>
        </p:spPr>
      </p:pic>
      <p:sp>
        <p:nvSpPr>
          <p:cNvPr id="37891" name="TextBox 3"/>
          <p:cNvSpPr txBox="1">
            <a:spLocks noChangeArrowheads="1"/>
          </p:cNvSpPr>
          <p:nvPr/>
        </p:nvSpPr>
        <p:spPr bwMode="auto">
          <a:xfrm>
            <a:off x="4429125" y="714375"/>
            <a:ext cx="4000500" cy="5078413"/>
          </a:xfrm>
          <a:prstGeom prst="rect">
            <a:avLst/>
          </a:prstGeom>
          <a:noFill/>
          <a:ln w="9525">
            <a:noFill/>
            <a:miter lim="800000"/>
            <a:headEnd/>
            <a:tailEnd/>
          </a:ln>
        </p:spPr>
        <p:txBody>
          <a:bodyPr>
            <a:spAutoFit/>
          </a:bodyPr>
          <a:lstStyle/>
          <a:p>
            <a:pPr algn="ctr"/>
            <a:r>
              <a:rPr lang="ru-RU">
                <a:latin typeface="Franklin Gothic Book" pitchFamily="34" charset="0"/>
              </a:rPr>
              <a:t>Вскоре «русское солнце» засияло в разных городах мира и на родине изобретателя – в Петербурге. Сюда спешит Яблочков, который не мог быть счастлив вдали от отечества. Здесь он учреждает русское товарищество « Яблочков – изобретатель и К.» и за миллион франков выкупает у иностранных компаний право использовать электрическую свечу. Электрические фонари зажигаются в Москве, Кронштадте, Нижнем Новгороде и во многих других городах России. Свет плазмы, рожденный упорством и кипучей энергией изобретателя Яблочкова, был отдан на службу людям.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Yakov_Perelman.jpg"/>
          <p:cNvPicPr>
            <a:picLocks noChangeAspect="1"/>
          </p:cNvPicPr>
          <p:nvPr/>
        </p:nvPicPr>
        <p:blipFill>
          <a:blip r:embed="rId2"/>
          <a:stretch>
            <a:fillRect/>
          </a:stretch>
        </p:blipFill>
        <p:spPr>
          <a:xfrm>
            <a:off x="714375" y="1428750"/>
            <a:ext cx="2547938" cy="4013200"/>
          </a:xfrm>
          <a:prstGeom prst="rect">
            <a:avLst/>
          </a:prstGeom>
          <a:ln>
            <a:solidFill>
              <a:schemeClr val="bg1"/>
            </a:solidFill>
          </a:ln>
          <a:effectLst>
            <a:outerShdw blurRad="292100" dist="139700" dir="2700000" algn="tl" rotWithShape="0">
              <a:srgbClr val="333333">
                <a:alpha val="65000"/>
              </a:srgbClr>
            </a:outerShdw>
          </a:effectLst>
        </p:spPr>
      </p:pic>
      <p:sp>
        <p:nvSpPr>
          <p:cNvPr id="38914" name="TextBox 2"/>
          <p:cNvSpPr txBox="1">
            <a:spLocks noChangeArrowheads="1"/>
          </p:cNvSpPr>
          <p:nvPr/>
        </p:nvSpPr>
        <p:spPr bwMode="auto">
          <a:xfrm>
            <a:off x="2214563" y="571500"/>
            <a:ext cx="5429250" cy="369888"/>
          </a:xfrm>
          <a:prstGeom prst="rect">
            <a:avLst/>
          </a:prstGeom>
          <a:noFill/>
          <a:ln w="9525">
            <a:noFill/>
            <a:miter lim="800000"/>
            <a:headEnd/>
            <a:tailEnd/>
          </a:ln>
        </p:spPr>
        <p:txBody>
          <a:bodyPr>
            <a:spAutoFit/>
          </a:bodyPr>
          <a:lstStyle/>
          <a:p>
            <a:r>
              <a:rPr lang="ru-RU" b="1">
                <a:latin typeface="Franklin Gothic Book" pitchFamily="34" charset="0"/>
              </a:rPr>
              <a:t>Яков  Исидорович Перельман (1882-1942)</a:t>
            </a:r>
          </a:p>
        </p:txBody>
      </p:sp>
      <p:sp>
        <p:nvSpPr>
          <p:cNvPr id="38915" name="TextBox 3"/>
          <p:cNvSpPr txBox="1">
            <a:spLocks noChangeArrowheads="1"/>
          </p:cNvSpPr>
          <p:nvPr/>
        </p:nvSpPr>
        <p:spPr bwMode="auto">
          <a:xfrm>
            <a:off x="3929063" y="1500188"/>
            <a:ext cx="4786312" cy="3970337"/>
          </a:xfrm>
          <a:prstGeom prst="rect">
            <a:avLst/>
          </a:prstGeom>
          <a:noFill/>
          <a:ln w="9525">
            <a:noFill/>
            <a:miter lim="800000"/>
            <a:headEnd/>
            <a:tailEnd/>
          </a:ln>
        </p:spPr>
        <p:txBody>
          <a:bodyPr>
            <a:spAutoFit/>
          </a:bodyPr>
          <a:lstStyle/>
          <a:p>
            <a:pPr algn="ctr"/>
            <a:r>
              <a:rPr lang="ru-RU">
                <a:latin typeface="Franklin Gothic Book" pitchFamily="34" charset="0"/>
              </a:rPr>
              <a:t>В 1913 году на прилавках книжных магазинов появилась книга замечательного педагога Я.И.Перельмана «Занимательная физика». Книга эта быстро завоевала сердца читателей, особенно молодежи, которая нашла в ней ответы на многие интересовавшие ее вопросы. «Занимательная физика» была написана не только интересно по форме, но и содержала в себе огромный познавательный материал. После этой книги Перельман стал создавать и другие, в которых показал себя замечательным популяризатором науки.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can10006.BMP"/>
          <p:cNvPicPr>
            <a:picLocks noChangeAspect="1"/>
          </p:cNvPicPr>
          <p:nvPr/>
        </p:nvPicPr>
        <p:blipFill>
          <a:blip r:embed="rId2"/>
          <a:stretch>
            <a:fillRect/>
          </a:stretch>
        </p:blipFill>
        <p:spPr>
          <a:xfrm>
            <a:off x="142875" y="285750"/>
            <a:ext cx="2449513" cy="3881438"/>
          </a:xfrm>
          <a:prstGeom prst="rect">
            <a:avLst/>
          </a:prstGeom>
          <a:ln>
            <a:solidFill>
              <a:srgbClr val="000099"/>
            </a:solidFill>
          </a:ln>
          <a:effectLst>
            <a:outerShdw blurRad="292100" dist="139700" dir="2700000" algn="tl" rotWithShape="0">
              <a:srgbClr val="333333">
                <a:alpha val="65000"/>
              </a:srgbClr>
            </a:outerShdw>
          </a:effectLst>
        </p:spPr>
      </p:pic>
      <p:pic>
        <p:nvPicPr>
          <p:cNvPr id="4" name="Рисунок 3" descr="Scan10005.BMP"/>
          <p:cNvPicPr>
            <a:picLocks noChangeAspect="1"/>
          </p:cNvPicPr>
          <p:nvPr/>
        </p:nvPicPr>
        <p:blipFill>
          <a:blip r:embed="rId3"/>
          <a:stretch>
            <a:fillRect/>
          </a:stretch>
        </p:blipFill>
        <p:spPr>
          <a:xfrm>
            <a:off x="6000750" y="428625"/>
            <a:ext cx="2389188" cy="3767138"/>
          </a:xfrm>
          <a:prstGeom prst="rect">
            <a:avLst/>
          </a:prstGeom>
          <a:ln>
            <a:solidFill>
              <a:srgbClr val="000099"/>
            </a:solidFill>
          </a:ln>
          <a:effectLst>
            <a:outerShdw blurRad="292100" dist="139700" dir="2700000" algn="tl" rotWithShape="0">
              <a:srgbClr val="333333">
                <a:alpha val="65000"/>
              </a:srgbClr>
            </a:outerShdw>
          </a:effectLst>
        </p:spPr>
      </p:pic>
      <p:pic>
        <p:nvPicPr>
          <p:cNvPr id="5" name="Рисунок 4" descr="Scan10008.BMP"/>
          <p:cNvPicPr>
            <a:picLocks noChangeAspect="1"/>
          </p:cNvPicPr>
          <p:nvPr/>
        </p:nvPicPr>
        <p:blipFill>
          <a:blip r:embed="rId4"/>
          <a:stretch>
            <a:fillRect/>
          </a:stretch>
        </p:blipFill>
        <p:spPr>
          <a:xfrm>
            <a:off x="3071813" y="254000"/>
            <a:ext cx="2428875" cy="3960813"/>
          </a:xfrm>
          <a:prstGeom prst="rect">
            <a:avLst/>
          </a:prstGeom>
          <a:ln>
            <a:solidFill>
              <a:srgbClr val="000099"/>
            </a:solidFill>
          </a:ln>
          <a:effectLst>
            <a:outerShdw blurRad="292100" dist="139700" dir="2700000" algn="tl" rotWithShape="0">
              <a:srgbClr val="333333">
                <a:alpha val="65000"/>
              </a:srgbClr>
            </a:outerShdw>
          </a:effectLst>
        </p:spPr>
      </p:pic>
      <p:sp>
        <p:nvSpPr>
          <p:cNvPr id="39940" name="TextBox 5"/>
          <p:cNvSpPr txBox="1">
            <a:spLocks noChangeArrowheads="1"/>
          </p:cNvSpPr>
          <p:nvPr/>
        </p:nvSpPr>
        <p:spPr bwMode="auto">
          <a:xfrm>
            <a:off x="642938" y="4500563"/>
            <a:ext cx="8072437" cy="2032000"/>
          </a:xfrm>
          <a:prstGeom prst="rect">
            <a:avLst/>
          </a:prstGeom>
          <a:noFill/>
          <a:ln w="9525">
            <a:noFill/>
            <a:miter lim="800000"/>
            <a:headEnd/>
            <a:tailEnd/>
          </a:ln>
        </p:spPr>
        <p:txBody>
          <a:bodyPr>
            <a:spAutoFit/>
          </a:bodyPr>
          <a:lstStyle/>
          <a:p>
            <a:pPr algn="ctr"/>
            <a:r>
              <a:rPr lang="ru-RU">
                <a:latin typeface="Franklin Gothic Book" pitchFamily="34" charset="0"/>
              </a:rPr>
              <a:t>Наиболее известны его «Занимательная арифметика», «Занимательная механика», «Занимательная геометрия», «Занимательная астрономия» «Живая математика» и другие. Вдохновенный популяризатор науки, Перельман создал в научно-популярной литературе целый жанр. Его книги не стареют, хотя несут на себе отпечаток времени.  Они издавались и переиздавались, и всегда  с интересом с ними </a:t>
            </a:r>
          </a:p>
          <a:p>
            <a:pPr algn="ctr"/>
            <a:r>
              <a:rPr lang="ru-RU">
                <a:latin typeface="Franklin Gothic Book" pitchFamily="34" charset="0"/>
              </a:rPr>
              <a:t>знакомились новые поколения читателей.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can10009.BMP"/>
          <p:cNvPicPr>
            <a:picLocks noChangeAspect="1"/>
          </p:cNvPicPr>
          <p:nvPr/>
        </p:nvPicPr>
        <p:blipFill>
          <a:blip r:embed="rId2"/>
          <a:srcRect/>
          <a:stretch>
            <a:fillRect/>
          </a:stretch>
        </p:blipFill>
        <p:spPr>
          <a:xfrm>
            <a:off x="0" y="0"/>
            <a:ext cx="2286000" cy="3357563"/>
          </a:xfrm>
          <a:prstGeom prst="rect">
            <a:avLst/>
          </a:prstGeom>
          <a:ln>
            <a:solidFill>
              <a:srgbClr val="000099"/>
            </a:solidFill>
          </a:ln>
          <a:effectLst>
            <a:outerShdw blurRad="292100" dist="139700" dir="2700000" algn="tl" rotWithShape="0">
              <a:srgbClr val="333333">
                <a:alpha val="65000"/>
              </a:srgbClr>
            </a:outerShdw>
          </a:effectLst>
        </p:spPr>
      </p:pic>
      <p:pic>
        <p:nvPicPr>
          <p:cNvPr id="3" name="Рисунок 2" descr="Scan10010.BMP"/>
          <p:cNvPicPr>
            <a:picLocks noChangeAspect="1"/>
          </p:cNvPicPr>
          <p:nvPr/>
        </p:nvPicPr>
        <p:blipFill>
          <a:blip r:embed="rId3"/>
          <a:srcRect/>
          <a:stretch>
            <a:fillRect/>
          </a:stretch>
        </p:blipFill>
        <p:spPr>
          <a:xfrm>
            <a:off x="2143125" y="857250"/>
            <a:ext cx="2143125" cy="3571875"/>
          </a:xfrm>
          <a:prstGeom prst="rect">
            <a:avLst/>
          </a:prstGeom>
          <a:ln>
            <a:solidFill>
              <a:srgbClr val="000099"/>
            </a:solidFill>
          </a:ln>
          <a:effectLst>
            <a:outerShdw blurRad="292100" dist="139700" dir="2700000" algn="tl" rotWithShape="0">
              <a:srgbClr val="333333">
                <a:alpha val="65000"/>
              </a:srgbClr>
            </a:outerShdw>
          </a:effectLst>
        </p:spPr>
      </p:pic>
      <p:pic>
        <p:nvPicPr>
          <p:cNvPr id="4" name="Рисунок 3" descr="Копия Scan10009.BMP"/>
          <p:cNvPicPr>
            <a:picLocks noChangeAspect="1"/>
          </p:cNvPicPr>
          <p:nvPr/>
        </p:nvPicPr>
        <p:blipFill>
          <a:blip r:embed="rId4"/>
          <a:stretch>
            <a:fillRect/>
          </a:stretch>
        </p:blipFill>
        <p:spPr>
          <a:xfrm>
            <a:off x="6786563" y="0"/>
            <a:ext cx="2357437" cy="3668713"/>
          </a:xfrm>
          <a:prstGeom prst="rect">
            <a:avLst/>
          </a:prstGeom>
          <a:ln>
            <a:solidFill>
              <a:srgbClr val="000099"/>
            </a:solidFill>
          </a:ln>
          <a:effectLst>
            <a:outerShdw blurRad="292100" dist="139700" dir="2700000" algn="tl" rotWithShape="0">
              <a:srgbClr val="333333">
                <a:alpha val="65000"/>
              </a:srgbClr>
            </a:outerShdw>
          </a:effectLst>
        </p:spPr>
      </p:pic>
      <p:pic>
        <p:nvPicPr>
          <p:cNvPr id="5" name="Рисунок 4" descr="Копия Scan10010.BMP"/>
          <p:cNvPicPr>
            <a:picLocks noChangeAspect="1"/>
          </p:cNvPicPr>
          <p:nvPr/>
        </p:nvPicPr>
        <p:blipFill>
          <a:blip r:embed="rId5"/>
          <a:stretch>
            <a:fillRect/>
          </a:stretch>
        </p:blipFill>
        <p:spPr>
          <a:xfrm>
            <a:off x="5000625" y="857250"/>
            <a:ext cx="2239963" cy="3643313"/>
          </a:xfrm>
          <a:prstGeom prst="rect">
            <a:avLst/>
          </a:prstGeom>
          <a:ln>
            <a:solidFill>
              <a:srgbClr val="000099"/>
            </a:solidFill>
          </a:ln>
          <a:effectLst>
            <a:outerShdw blurRad="292100" dist="139700" dir="2700000" algn="tl" rotWithShape="0">
              <a:srgbClr val="333333">
                <a:alpha val="65000"/>
              </a:srgbClr>
            </a:outerShdw>
          </a:effectLst>
        </p:spPr>
      </p:pic>
      <p:sp>
        <p:nvSpPr>
          <p:cNvPr id="40965" name="TextBox 5"/>
          <p:cNvSpPr txBox="1">
            <a:spLocks noChangeArrowheads="1"/>
          </p:cNvSpPr>
          <p:nvPr/>
        </p:nvSpPr>
        <p:spPr bwMode="auto">
          <a:xfrm>
            <a:off x="428625" y="4786313"/>
            <a:ext cx="8001000" cy="1754187"/>
          </a:xfrm>
          <a:prstGeom prst="rect">
            <a:avLst/>
          </a:prstGeom>
          <a:noFill/>
          <a:ln w="9525">
            <a:noFill/>
            <a:miter lim="800000"/>
            <a:headEnd/>
            <a:tailEnd/>
          </a:ln>
        </p:spPr>
        <p:txBody>
          <a:bodyPr>
            <a:spAutoFit/>
          </a:bodyPr>
          <a:lstStyle/>
          <a:p>
            <a:pPr algn="ctr"/>
            <a:r>
              <a:rPr lang="ru-RU">
                <a:latin typeface="Franklin Gothic Book" pitchFamily="34" charset="0"/>
              </a:rPr>
              <a:t>Перельман написал несколько книг, посвященных вопросам межпланетных путешествий – «Межпланетные путешествия», </a:t>
            </a:r>
          </a:p>
          <a:p>
            <a:pPr algn="ctr"/>
            <a:r>
              <a:rPr lang="ru-RU">
                <a:latin typeface="Franklin Gothic Book" pitchFamily="34" charset="0"/>
              </a:rPr>
              <a:t>«К звездам на ракете» и др. К.Э.Циолковский высоко ценил талант и творчество Перельмана. Он является автором ряда учебников, а также разнообразных статей в журналах «Знание – сила», </a:t>
            </a:r>
          </a:p>
          <a:p>
            <a:pPr algn="ctr"/>
            <a:r>
              <a:rPr lang="ru-RU">
                <a:latin typeface="Franklin Gothic Book" pitchFamily="34" charset="0"/>
              </a:rPr>
              <a:t>«Техника молодежи» и других.</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can10001.BMP"/>
          <p:cNvPicPr>
            <a:picLocks noChangeAspect="1"/>
          </p:cNvPicPr>
          <p:nvPr/>
        </p:nvPicPr>
        <p:blipFill>
          <a:blip r:embed="rId3"/>
          <a:stretch>
            <a:fillRect/>
          </a:stretch>
        </p:blipFill>
        <p:spPr>
          <a:xfrm>
            <a:off x="1857375" y="3357563"/>
            <a:ext cx="2500313" cy="3228975"/>
          </a:xfrm>
          <a:prstGeom prst="rect">
            <a:avLst/>
          </a:prstGeom>
          <a:ln>
            <a:solidFill>
              <a:srgbClr val="660066"/>
            </a:solidFill>
          </a:ln>
          <a:effectLst>
            <a:outerShdw blurRad="292100" dist="139700" dir="2700000" algn="tl" rotWithShape="0">
              <a:srgbClr val="333333">
                <a:alpha val="65000"/>
              </a:srgbClr>
            </a:outerShdw>
          </a:effectLst>
        </p:spPr>
      </p:pic>
      <p:sp>
        <p:nvSpPr>
          <p:cNvPr id="41986" name="TextBox 3"/>
          <p:cNvSpPr txBox="1">
            <a:spLocks noChangeArrowheads="1"/>
          </p:cNvSpPr>
          <p:nvPr/>
        </p:nvSpPr>
        <p:spPr bwMode="auto">
          <a:xfrm>
            <a:off x="4429125" y="1500188"/>
            <a:ext cx="4500563" cy="4246562"/>
          </a:xfrm>
          <a:prstGeom prst="rect">
            <a:avLst/>
          </a:prstGeom>
          <a:noFill/>
          <a:ln w="9525">
            <a:noFill/>
            <a:miter lim="800000"/>
            <a:headEnd/>
            <a:tailEnd/>
          </a:ln>
        </p:spPr>
        <p:txBody>
          <a:bodyPr>
            <a:spAutoFit/>
          </a:bodyPr>
          <a:lstStyle/>
          <a:p>
            <a:pPr algn="ctr"/>
            <a:r>
              <a:rPr lang="ru-RU">
                <a:latin typeface="Franklin Gothic Book" pitchFamily="34" charset="0"/>
              </a:rPr>
              <a:t>Выдающийся отечественный ученый, лауреат государственной и Нобелевской премий, член президиума АН СССР, один из основоположников квантовой радиофизики, выполнивший ряд исследований, оказавших огромное влияние на развитие многих направлений техники.</a:t>
            </a:r>
          </a:p>
          <a:p>
            <a:pPr algn="ctr"/>
            <a:r>
              <a:rPr lang="ru-RU">
                <a:latin typeface="Franklin Gothic Book" pitchFamily="34" charset="0"/>
              </a:rPr>
              <a:t>Басов учился в институте и работал в ФИАНе. Под руководством А.М.Прохорова начал разработку нового научного направления – молекулярной спектроскопии. В 1956г. защитил докторскую диссертацию на тему  «Молекулярный генератор».</a:t>
            </a:r>
          </a:p>
        </p:txBody>
      </p:sp>
      <p:pic>
        <p:nvPicPr>
          <p:cNvPr id="8" name="Рисунок 7" descr="Scan10002.BMP"/>
          <p:cNvPicPr>
            <a:picLocks noChangeAspect="1"/>
          </p:cNvPicPr>
          <p:nvPr/>
        </p:nvPicPr>
        <p:blipFill>
          <a:blip r:embed="rId4"/>
          <a:srcRect/>
          <a:stretch>
            <a:fillRect/>
          </a:stretch>
        </p:blipFill>
        <p:spPr>
          <a:xfrm>
            <a:off x="285750" y="785813"/>
            <a:ext cx="2357438" cy="3048000"/>
          </a:xfrm>
          <a:prstGeom prst="rect">
            <a:avLst/>
          </a:prstGeom>
          <a:ln>
            <a:solidFill>
              <a:srgbClr val="660066"/>
            </a:solidFill>
          </a:ln>
          <a:effectLst>
            <a:outerShdw blurRad="292100" dist="139700" dir="2700000" algn="tl" rotWithShape="0">
              <a:srgbClr val="333333">
                <a:alpha val="65000"/>
              </a:srgbClr>
            </a:outerShdw>
          </a:effectLst>
        </p:spPr>
      </p:pic>
      <p:sp>
        <p:nvSpPr>
          <p:cNvPr id="41988" name="Прямоугольник 4"/>
          <p:cNvSpPr>
            <a:spLocks noChangeArrowheads="1"/>
          </p:cNvSpPr>
          <p:nvPr/>
        </p:nvSpPr>
        <p:spPr bwMode="auto">
          <a:xfrm>
            <a:off x="2714625" y="642938"/>
            <a:ext cx="6215063" cy="369887"/>
          </a:xfrm>
          <a:prstGeom prst="rect">
            <a:avLst/>
          </a:prstGeom>
          <a:noFill/>
          <a:ln w="9525">
            <a:noFill/>
            <a:miter lim="800000"/>
            <a:headEnd/>
            <a:tailEnd/>
          </a:ln>
        </p:spPr>
        <p:txBody>
          <a:bodyPr>
            <a:spAutoFit/>
          </a:bodyPr>
          <a:lstStyle/>
          <a:p>
            <a:pPr algn="ctr"/>
            <a:r>
              <a:rPr lang="ru-RU" b="1">
                <a:latin typeface="Franklin Gothic Book" pitchFamily="34" charset="0"/>
              </a:rPr>
              <a:t>Николай Геннадьевич Басов (1922-2002) </a:t>
            </a:r>
            <a:endParaRPr lang="ru-RU">
              <a:latin typeface="Franklin Gothic Boo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10011.BMP"/>
          <p:cNvPicPr>
            <a:picLocks noChangeAspect="1"/>
          </p:cNvPicPr>
          <p:nvPr/>
        </p:nvPicPr>
        <p:blipFill>
          <a:blip r:embed="rId2" cstate="email">
            <a:duotone>
              <a:prstClr val="black"/>
              <a:schemeClr val="accent4">
                <a:tint val="45000"/>
                <a:satMod val="400000"/>
              </a:schemeClr>
            </a:duotone>
          </a:blip>
          <a:srcRect/>
          <a:stretch>
            <a:fillRect/>
          </a:stretch>
        </p:blipFill>
        <p:spPr>
          <a:xfrm>
            <a:off x="428596" y="214290"/>
            <a:ext cx="2143140" cy="3529878"/>
          </a:xfrm>
          <a:prstGeom prst="rect">
            <a:avLst/>
          </a:prstGeom>
          <a:ln>
            <a:solidFill>
              <a:srgbClr val="000099"/>
            </a:solidFill>
          </a:ln>
          <a:effectLst>
            <a:outerShdw blurRad="292100" dist="139700" dir="2700000" algn="tl" rotWithShape="0">
              <a:srgbClr val="333333">
                <a:alpha val="65000"/>
              </a:srgbClr>
            </a:outerShdw>
          </a:effectLst>
        </p:spPr>
      </p:pic>
      <p:pic>
        <p:nvPicPr>
          <p:cNvPr id="6" name="Рисунок 5" descr="Scan10002.BMP"/>
          <p:cNvPicPr>
            <a:picLocks noChangeAspect="1"/>
          </p:cNvPicPr>
          <p:nvPr/>
        </p:nvPicPr>
        <p:blipFill>
          <a:blip r:embed="rId3"/>
          <a:stretch>
            <a:fillRect/>
          </a:stretch>
        </p:blipFill>
        <p:spPr>
          <a:xfrm>
            <a:off x="928688" y="1500188"/>
            <a:ext cx="2713037" cy="3521075"/>
          </a:xfrm>
          <a:prstGeom prst="rect">
            <a:avLst/>
          </a:prstGeom>
          <a:ln>
            <a:solidFill>
              <a:srgbClr val="000099"/>
            </a:solidFill>
          </a:ln>
          <a:effectLst>
            <a:outerShdw blurRad="292100" dist="139700" dir="2700000" algn="tl" rotWithShape="0">
              <a:srgbClr val="333333">
                <a:alpha val="65000"/>
              </a:srgbClr>
            </a:outerShdw>
          </a:effectLst>
        </p:spPr>
      </p:pic>
      <p:sp>
        <p:nvSpPr>
          <p:cNvPr id="44035" name="TextBox 6"/>
          <p:cNvSpPr txBox="1">
            <a:spLocks noChangeArrowheads="1"/>
          </p:cNvSpPr>
          <p:nvPr/>
        </p:nvSpPr>
        <p:spPr bwMode="auto">
          <a:xfrm>
            <a:off x="4000500" y="1428750"/>
            <a:ext cx="4572000" cy="4246563"/>
          </a:xfrm>
          <a:prstGeom prst="rect">
            <a:avLst/>
          </a:prstGeom>
          <a:noFill/>
          <a:ln w="9525">
            <a:noFill/>
            <a:miter lim="800000"/>
            <a:headEnd/>
            <a:tailEnd/>
          </a:ln>
        </p:spPr>
        <p:txBody>
          <a:bodyPr>
            <a:spAutoFit/>
          </a:bodyPr>
          <a:lstStyle/>
          <a:p>
            <a:pPr algn="ctr"/>
            <a:r>
              <a:rPr lang="ru-RU">
                <a:latin typeface="Franklin Gothic Book" pitchFamily="34" charset="0"/>
              </a:rPr>
              <a:t>В 1958 году под руководством Басова создаются различные типы лазеров и лазерных систем. В 1961 году он высказал идею радиоуправляемого термоядерного синтеза с помощью лазерного луча. Вскоре на этой основе возникло новое направление в физике и технике управляемого лазерного термоядерного синтеза. Басов руководил созданием лазерной электронно-лучевой трубки, что открыло путь проекционному телевидению. Основатели квантовой электроники Н.Г. Басов и А.М.Прохоров в 1964 году были удостоены Нобелевской премии.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755650" y="1341438"/>
            <a:ext cx="7848600" cy="4108450"/>
          </a:xfrm>
          <a:prstGeom prst="rect">
            <a:avLst/>
          </a:prstGeom>
          <a:noFill/>
          <a:ln w="9525">
            <a:noFill/>
            <a:miter lim="800000"/>
            <a:headEnd/>
            <a:tailEnd/>
          </a:ln>
          <a:effectLst/>
        </p:spPr>
        <p:txBody>
          <a:bodyPr>
            <a:spAutoFit/>
          </a:bodyPr>
          <a:lstStyle/>
          <a:p>
            <a:pPr algn="ctr">
              <a:spcBef>
                <a:spcPct val="50000"/>
              </a:spcBef>
            </a:pPr>
            <a:r>
              <a:rPr lang="ru-RU" sz="2400"/>
              <a:t>«Давно не секрет, что сделанное во благо человека, ради утоления его вечной жажды познания, можно обратить ему же во зло… Поэтому долг ученого, кому дорога мирная жизнь на Земле, призвать к разуму, к высшим духовным началам, составляющим  основную ценность человеческой сущности. Только таким образом можно отстоять мир. И тогда человек никогда не остановится на достигнутом».</a:t>
            </a:r>
          </a:p>
          <a:p>
            <a:pPr algn="ctr">
              <a:spcBef>
                <a:spcPct val="50000"/>
              </a:spcBef>
            </a:pPr>
            <a:endParaRPr lang="ru-RU" sz="2400"/>
          </a:p>
          <a:p>
            <a:pPr algn="r">
              <a:spcBef>
                <a:spcPct val="50000"/>
              </a:spcBef>
            </a:pPr>
            <a:r>
              <a:rPr lang="ru-RU" sz="2400" i="1"/>
              <a:t>Н.Г.Басов</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10001.BMP"/>
          <p:cNvPicPr>
            <a:picLocks noChangeAspect="1"/>
          </p:cNvPicPr>
          <p:nvPr/>
        </p:nvPicPr>
        <p:blipFill>
          <a:blip r:embed="rId2"/>
          <a:srcRect/>
          <a:stretch>
            <a:fillRect/>
          </a:stretch>
        </p:blipFill>
        <p:spPr>
          <a:xfrm>
            <a:off x="5857875" y="285750"/>
            <a:ext cx="2847975" cy="3786188"/>
          </a:xfrm>
          <a:prstGeom prst="rect">
            <a:avLst/>
          </a:prstGeom>
          <a:ln>
            <a:solidFill>
              <a:srgbClr val="660066"/>
            </a:solidFill>
          </a:ln>
          <a:effectLst>
            <a:outerShdw blurRad="292100" dist="139700" dir="2700000" algn="tl" rotWithShape="0">
              <a:srgbClr val="333333">
                <a:alpha val="65000"/>
              </a:srgbClr>
            </a:outerShdw>
          </a:effectLst>
        </p:spPr>
      </p:pic>
      <p:pic>
        <p:nvPicPr>
          <p:cNvPr id="2" name="Рисунок 1" descr="Scan10006.BMP"/>
          <p:cNvPicPr>
            <a:picLocks noChangeAspect="1"/>
          </p:cNvPicPr>
          <p:nvPr/>
        </p:nvPicPr>
        <p:blipFill>
          <a:blip r:embed="rId3"/>
          <a:srcRect/>
          <a:stretch>
            <a:fillRect/>
          </a:stretch>
        </p:blipFill>
        <p:spPr>
          <a:xfrm>
            <a:off x="500063" y="214313"/>
            <a:ext cx="2786062" cy="3643312"/>
          </a:xfrm>
          <a:prstGeom prst="rect">
            <a:avLst/>
          </a:prstGeom>
          <a:ln>
            <a:solidFill>
              <a:srgbClr val="660066"/>
            </a:solidFill>
          </a:ln>
          <a:effectLst>
            <a:outerShdw blurRad="292100" dist="139700" dir="2700000" algn="tl" rotWithShape="0">
              <a:srgbClr val="333333">
                <a:alpha val="65000"/>
              </a:srgbClr>
            </a:outerShdw>
          </a:effectLst>
        </p:spPr>
      </p:pic>
      <p:pic>
        <p:nvPicPr>
          <p:cNvPr id="3" name="Рисунок 2" descr="Scan10012.BMP"/>
          <p:cNvPicPr>
            <a:picLocks noChangeAspect="1"/>
          </p:cNvPicPr>
          <p:nvPr/>
        </p:nvPicPr>
        <p:blipFill>
          <a:blip r:embed="rId4"/>
          <a:srcRect/>
          <a:stretch>
            <a:fillRect/>
          </a:stretch>
        </p:blipFill>
        <p:spPr>
          <a:xfrm>
            <a:off x="3214688" y="2143125"/>
            <a:ext cx="2855912" cy="3857625"/>
          </a:xfrm>
          <a:prstGeom prst="rect">
            <a:avLst/>
          </a:prstGeom>
          <a:ln>
            <a:solidFill>
              <a:srgbClr val="660066"/>
            </a:solid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0" y="357188"/>
            <a:ext cx="8286750" cy="6124575"/>
          </a:xfrm>
          <a:prstGeom prst="rect">
            <a:avLst/>
          </a:prstGeom>
        </p:spPr>
        <p:txBody>
          <a:bodyPr>
            <a:spAutoFit/>
          </a:bodyPr>
          <a:lstStyle/>
          <a:p>
            <a:pPr algn="ctr" fontAlgn="auto">
              <a:spcBef>
                <a:spcPts val="0"/>
              </a:spcBef>
              <a:spcAft>
                <a:spcPts val="0"/>
              </a:spcAft>
              <a:defRPr/>
            </a:pPr>
            <a:r>
              <a:rPr lang="ru-RU" sz="1400" b="1" dirty="0">
                <a:latin typeface="+mn-lt"/>
              </a:rPr>
              <a:t>СПИСОК ИСПОЛЬЗОВАННОЙ ЛИТЕРАТУРЫ </a:t>
            </a:r>
          </a:p>
          <a:p>
            <a:pPr fontAlgn="auto">
              <a:spcBef>
                <a:spcPts val="0"/>
              </a:spcBef>
              <a:spcAft>
                <a:spcPts val="0"/>
              </a:spcAft>
              <a:defRPr/>
            </a:pPr>
            <a:endParaRPr lang="ru-RU" sz="1400" b="1" u="sng" dirty="0">
              <a:latin typeface="+mn-lt"/>
            </a:endParaRPr>
          </a:p>
          <a:p>
            <a:pPr marL="342900" indent="-342900" fontAlgn="auto">
              <a:spcBef>
                <a:spcPts val="0"/>
              </a:spcBef>
              <a:spcAft>
                <a:spcPts val="0"/>
              </a:spcAft>
              <a:buFont typeface="+mj-lt"/>
              <a:buAutoNum type="arabicPeriod"/>
              <a:defRPr/>
            </a:pPr>
            <a:r>
              <a:rPr lang="ru-RU" sz="1400" b="1" u="sng" dirty="0">
                <a:latin typeface="+mn-lt"/>
              </a:rPr>
              <a:t>Аксенова, </a:t>
            </a:r>
            <a:r>
              <a:rPr lang="ru-RU" sz="1400" b="1" u="sng" dirty="0" err="1">
                <a:latin typeface="+mn-lt"/>
              </a:rPr>
              <a:t>Мариам</a:t>
            </a:r>
            <a:r>
              <a:rPr lang="ru-RU" sz="1400" b="1" u="sng" dirty="0">
                <a:latin typeface="+mn-lt"/>
              </a:rPr>
              <a:t>.</a:t>
            </a:r>
            <a:r>
              <a:rPr lang="ru-RU" sz="1400" dirty="0">
                <a:latin typeface="+mn-lt"/>
              </a:rPr>
              <a:t> Энциклопедия для детей. Т.11. Математика[Текст] /</a:t>
            </a:r>
            <a:r>
              <a:rPr lang="ru-RU" sz="1400" dirty="0" err="1">
                <a:latin typeface="+mn-lt"/>
              </a:rPr>
              <a:t>Гл.ред.М.Аксенова</a:t>
            </a:r>
            <a:r>
              <a:rPr lang="ru-RU" sz="1400" dirty="0">
                <a:latin typeface="+mn-lt"/>
              </a:rPr>
              <a:t>. — М. : </a:t>
            </a:r>
            <a:r>
              <a:rPr lang="ru-RU" sz="1400" dirty="0" err="1">
                <a:latin typeface="+mn-lt"/>
              </a:rPr>
              <a:t>Аванта</a:t>
            </a:r>
            <a:r>
              <a:rPr lang="ru-RU" sz="1400" dirty="0">
                <a:latin typeface="+mn-lt"/>
              </a:rPr>
              <a:t>, 2004. — 688с.</a:t>
            </a:r>
          </a:p>
          <a:p>
            <a:pPr marL="342900" indent="-342900" fontAlgn="auto">
              <a:spcBef>
                <a:spcPts val="0"/>
              </a:spcBef>
              <a:spcAft>
                <a:spcPts val="0"/>
              </a:spcAft>
              <a:buFont typeface="+mj-lt"/>
              <a:buAutoNum type="arabicPeriod"/>
              <a:defRPr/>
            </a:pPr>
            <a:r>
              <a:rPr lang="ru-RU" sz="1400" b="1" u="sng" dirty="0">
                <a:latin typeface="+mn-lt"/>
              </a:rPr>
              <a:t>Аксенова, </a:t>
            </a:r>
            <a:r>
              <a:rPr lang="ru-RU" sz="1400" b="1" u="sng" dirty="0" err="1">
                <a:latin typeface="+mn-lt"/>
              </a:rPr>
              <a:t>Мариам</a:t>
            </a:r>
            <a:r>
              <a:rPr lang="ru-RU" sz="1400" b="1" u="sng" dirty="0">
                <a:latin typeface="+mn-lt"/>
              </a:rPr>
              <a:t>. </a:t>
            </a:r>
            <a:r>
              <a:rPr lang="ru-RU" sz="1400" dirty="0">
                <a:latin typeface="+mn-lt"/>
              </a:rPr>
              <a:t> Энциклопедия для детей. Т.14. Техника [Текст]/</a:t>
            </a:r>
            <a:r>
              <a:rPr lang="ru-RU" sz="1400" dirty="0" err="1">
                <a:latin typeface="+mn-lt"/>
              </a:rPr>
              <a:t>Гл.ред.М.Аксенова</a:t>
            </a:r>
            <a:r>
              <a:rPr lang="ru-RU" sz="1400" dirty="0">
                <a:latin typeface="+mn-lt"/>
              </a:rPr>
              <a:t>. — М. : </a:t>
            </a:r>
            <a:r>
              <a:rPr lang="ru-RU" sz="1400" dirty="0" err="1">
                <a:latin typeface="+mn-lt"/>
              </a:rPr>
              <a:t>Аванта</a:t>
            </a:r>
            <a:r>
              <a:rPr lang="ru-RU" sz="1400" dirty="0">
                <a:latin typeface="+mn-lt"/>
              </a:rPr>
              <a:t>, 2004. — 688с.</a:t>
            </a:r>
          </a:p>
          <a:p>
            <a:pPr marL="342900" indent="-342900" fontAlgn="auto">
              <a:spcBef>
                <a:spcPts val="0"/>
              </a:spcBef>
              <a:spcAft>
                <a:spcPts val="0"/>
              </a:spcAft>
              <a:buFont typeface="+mj-lt"/>
              <a:buAutoNum type="arabicPeriod"/>
              <a:defRPr/>
            </a:pPr>
            <a:r>
              <a:rPr lang="ru-RU" sz="1400" b="1" u="sng" dirty="0">
                <a:latin typeface="+mn-lt"/>
              </a:rPr>
              <a:t>Бажанов, А. И. </a:t>
            </a:r>
            <a:r>
              <a:rPr lang="ru-RU" sz="1400" dirty="0">
                <a:latin typeface="+mn-lt"/>
              </a:rPr>
              <a:t> Физики-лауреаты [Текст] : </a:t>
            </a:r>
            <a:r>
              <a:rPr lang="ru-RU" sz="1400" dirty="0" err="1">
                <a:latin typeface="+mn-lt"/>
              </a:rPr>
              <a:t>нобелев</a:t>
            </a:r>
            <a:r>
              <a:rPr lang="ru-RU" sz="1400" dirty="0">
                <a:latin typeface="+mn-lt"/>
              </a:rPr>
              <a:t>. премии за работы совет. физиков / А. И. Баженов. — М. : Знание, 1971. — 47 с.</a:t>
            </a:r>
          </a:p>
          <a:p>
            <a:pPr marL="342900" indent="-342900" fontAlgn="auto">
              <a:spcBef>
                <a:spcPts val="0"/>
              </a:spcBef>
              <a:spcAft>
                <a:spcPts val="0"/>
              </a:spcAft>
              <a:buFont typeface="+mj-lt"/>
              <a:buAutoNum type="arabicPeriod"/>
              <a:defRPr/>
            </a:pPr>
            <a:r>
              <a:rPr lang="ru-RU" sz="1400" b="1" u="sng" dirty="0">
                <a:latin typeface="+mn-lt"/>
              </a:rPr>
              <a:t>Вернер, А.  </a:t>
            </a:r>
            <a:r>
              <a:rPr lang="ru-RU" sz="1400" dirty="0">
                <a:latin typeface="+mn-lt"/>
              </a:rPr>
              <a:t>Академик Александр Данилович Александров [Текст] / А. Вернер // Математика в </a:t>
            </a:r>
            <a:r>
              <a:rPr lang="ru-RU" sz="1400" dirty="0" err="1">
                <a:latin typeface="+mn-lt"/>
              </a:rPr>
              <a:t>шк</a:t>
            </a:r>
            <a:r>
              <a:rPr lang="ru-RU" sz="1400" dirty="0">
                <a:latin typeface="+mn-lt"/>
              </a:rPr>
              <a:t>. – 1993. - № 1.  – С.75-77.</a:t>
            </a:r>
          </a:p>
          <a:p>
            <a:pPr marL="342900" indent="-342900" fontAlgn="auto">
              <a:spcBef>
                <a:spcPts val="0"/>
              </a:spcBef>
              <a:spcAft>
                <a:spcPts val="0"/>
              </a:spcAft>
              <a:buFont typeface="+mj-lt"/>
              <a:buAutoNum type="arabicPeriod"/>
              <a:defRPr/>
            </a:pPr>
            <a:r>
              <a:rPr lang="ru-RU" sz="1400" b="1" u="sng" dirty="0">
                <a:latin typeface="+mn-lt"/>
              </a:rPr>
              <a:t>Вернер, А.  </a:t>
            </a:r>
            <a:r>
              <a:rPr lang="ru-RU" sz="1400" dirty="0">
                <a:latin typeface="+mn-lt"/>
              </a:rPr>
              <a:t>Уроки Александрова [Текст] / А. Вернер. - Математика в </a:t>
            </a:r>
            <a:r>
              <a:rPr lang="ru-RU" sz="1400" dirty="0" err="1">
                <a:latin typeface="+mn-lt"/>
              </a:rPr>
              <a:t>шк</a:t>
            </a:r>
            <a:r>
              <a:rPr lang="ru-RU" sz="1400" dirty="0">
                <a:latin typeface="+mn-lt"/>
              </a:rPr>
              <a:t>. – 2002. - № 7.  – С.21-25.</a:t>
            </a:r>
          </a:p>
          <a:p>
            <a:pPr marL="342900" indent="-342900" fontAlgn="auto">
              <a:spcBef>
                <a:spcPts val="0"/>
              </a:spcBef>
              <a:spcAft>
                <a:spcPts val="0"/>
              </a:spcAft>
              <a:buFont typeface="+mj-lt"/>
              <a:buAutoNum type="arabicPeriod"/>
              <a:defRPr/>
            </a:pPr>
            <a:r>
              <a:rPr lang="ru-RU" sz="1400" b="1" u="sng" dirty="0">
                <a:latin typeface="+mn-lt"/>
              </a:rPr>
              <a:t>Володин, Виктор. </a:t>
            </a:r>
            <a:r>
              <a:rPr lang="ru-RU" sz="1400" dirty="0">
                <a:latin typeface="+mn-lt"/>
              </a:rPr>
              <a:t> Энциклопедия для детей. Т.16. Физика. Ч.1: Биография физики. Путешествие в глубь материи. Механическая картина мира [Текст] / </a:t>
            </a:r>
            <a:r>
              <a:rPr lang="ru-RU" sz="1400" dirty="0" err="1">
                <a:latin typeface="+mn-lt"/>
              </a:rPr>
              <a:t>Гл.ред.В.Володин</a:t>
            </a:r>
            <a:r>
              <a:rPr lang="ru-RU" sz="1400" dirty="0">
                <a:latin typeface="+mn-lt"/>
              </a:rPr>
              <a:t>. — М. : </a:t>
            </a:r>
            <a:r>
              <a:rPr lang="ru-RU" sz="1400" dirty="0" err="1">
                <a:latin typeface="+mn-lt"/>
              </a:rPr>
              <a:t>Аванта</a:t>
            </a:r>
            <a:r>
              <a:rPr lang="ru-RU" sz="1400" dirty="0">
                <a:latin typeface="+mn-lt"/>
              </a:rPr>
              <a:t>, 2003. – 488 с.</a:t>
            </a:r>
          </a:p>
          <a:p>
            <a:pPr marL="342900" indent="-342900" fontAlgn="auto">
              <a:spcBef>
                <a:spcPts val="0"/>
              </a:spcBef>
              <a:spcAft>
                <a:spcPts val="0"/>
              </a:spcAft>
              <a:buFont typeface="+mj-lt"/>
              <a:buAutoNum type="arabicPeriod"/>
              <a:defRPr/>
            </a:pPr>
            <a:r>
              <a:rPr lang="ru-RU" sz="1400" b="1" u="sng" dirty="0">
                <a:latin typeface="+mn-lt"/>
              </a:rPr>
              <a:t>Воробьев, Б.</a:t>
            </a:r>
            <a:r>
              <a:rPr lang="ru-RU" sz="1400" dirty="0">
                <a:latin typeface="+mn-lt"/>
              </a:rPr>
              <a:t> Циолковский [Текст] / Б. Воробьев. — М. : Молодая гвардия, 1940. — 264 с.</a:t>
            </a:r>
          </a:p>
          <a:p>
            <a:pPr marL="342900" indent="-342900" fontAlgn="auto">
              <a:spcBef>
                <a:spcPts val="0"/>
              </a:spcBef>
              <a:spcAft>
                <a:spcPts val="0"/>
              </a:spcAft>
              <a:buFont typeface="+mj-lt"/>
              <a:buAutoNum type="arabicPeriod"/>
              <a:defRPr/>
            </a:pPr>
            <a:r>
              <a:rPr lang="ru-RU" sz="1400" b="1" u="sng" dirty="0" err="1">
                <a:latin typeface="+mn-lt"/>
              </a:rPr>
              <a:t>Гвай</a:t>
            </a:r>
            <a:r>
              <a:rPr lang="ru-RU" sz="1400" b="1" u="sng" dirty="0">
                <a:latin typeface="+mn-lt"/>
              </a:rPr>
              <a:t>, И. И.</a:t>
            </a:r>
            <a:r>
              <a:rPr lang="ru-RU" sz="1400" dirty="0">
                <a:latin typeface="+mn-lt"/>
              </a:rPr>
              <a:t> О малоизвестной гипотезе Циолковского [Текст] / И. И. </a:t>
            </a:r>
            <a:r>
              <a:rPr lang="ru-RU" sz="1400" dirty="0" err="1">
                <a:latin typeface="+mn-lt"/>
              </a:rPr>
              <a:t>Гвай</a:t>
            </a:r>
            <a:r>
              <a:rPr lang="ru-RU" sz="1400" dirty="0">
                <a:latin typeface="+mn-lt"/>
              </a:rPr>
              <a:t> ; с </a:t>
            </a:r>
            <a:r>
              <a:rPr lang="ru-RU" sz="1400" dirty="0" err="1">
                <a:latin typeface="+mn-lt"/>
              </a:rPr>
              <a:t>предисл</a:t>
            </a:r>
            <a:r>
              <a:rPr lang="ru-RU" sz="1400" dirty="0">
                <a:latin typeface="+mn-lt"/>
              </a:rPr>
              <a:t>. и ред. П. К. Ощепкова. — Калуга : Кн. изд-во, 1959. — 248 с.</a:t>
            </a:r>
          </a:p>
          <a:p>
            <a:pPr marL="342900" indent="-342900" fontAlgn="auto">
              <a:spcBef>
                <a:spcPts val="0"/>
              </a:spcBef>
              <a:spcAft>
                <a:spcPts val="0"/>
              </a:spcAft>
              <a:buFont typeface="+mj-lt"/>
              <a:buAutoNum type="arabicPeriod"/>
              <a:defRPr/>
            </a:pPr>
            <a:r>
              <a:rPr lang="ru-RU" sz="1400" b="1" u="sng" dirty="0">
                <a:latin typeface="+mn-lt"/>
              </a:rPr>
              <a:t>Из истории ракетной техники </a:t>
            </a:r>
            <a:r>
              <a:rPr lang="ru-RU" sz="1400" dirty="0">
                <a:latin typeface="+mn-lt"/>
              </a:rPr>
              <a:t>[Текст] / А.Благонравов . — М. : Наука, 1964. — 256 с.</a:t>
            </a:r>
          </a:p>
          <a:p>
            <a:pPr marL="342900" indent="-342900" fontAlgn="auto">
              <a:spcBef>
                <a:spcPts val="0"/>
              </a:spcBef>
              <a:spcAft>
                <a:spcPts val="0"/>
              </a:spcAft>
              <a:buFont typeface="+mj-lt"/>
              <a:buAutoNum type="arabicPeriod"/>
              <a:defRPr/>
            </a:pPr>
            <a:r>
              <a:rPr lang="ru-RU" sz="1400" b="1" u="sng" dirty="0">
                <a:latin typeface="+mn-lt"/>
              </a:rPr>
              <a:t>Королев, Ю. А. </a:t>
            </a:r>
            <a:r>
              <a:rPr lang="ru-RU" sz="1400" dirty="0">
                <a:latin typeface="+mn-lt"/>
              </a:rPr>
              <a:t> Укротитель света [Текст] : [об одном из основоположников квантовой радиофизики, лауреате Нобелевской и </a:t>
            </a:r>
            <a:r>
              <a:rPr lang="ru-RU" sz="1400" dirty="0" err="1">
                <a:latin typeface="+mn-lt"/>
              </a:rPr>
              <a:t>Гос</a:t>
            </a:r>
            <a:r>
              <a:rPr lang="ru-RU" sz="1400" dirty="0">
                <a:latin typeface="+mn-lt"/>
              </a:rPr>
              <a:t>. премий Николае Геннадьевиче Басове] / Ю. А. Королев // Физика в </a:t>
            </a:r>
            <a:r>
              <a:rPr lang="ru-RU" sz="1400" dirty="0" err="1">
                <a:latin typeface="+mn-lt"/>
              </a:rPr>
              <a:t>шк</a:t>
            </a:r>
            <a:r>
              <a:rPr lang="ru-RU" sz="1400" dirty="0">
                <a:latin typeface="+mn-lt"/>
              </a:rPr>
              <a:t>. — (Выдающиеся ученые). — 2008. — - № 1. — С. 9-11.</a:t>
            </a:r>
          </a:p>
          <a:p>
            <a:pPr marL="342900" indent="-342900" fontAlgn="auto">
              <a:spcBef>
                <a:spcPts val="0"/>
              </a:spcBef>
              <a:spcAft>
                <a:spcPts val="0"/>
              </a:spcAft>
              <a:buFont typeface="+mj-lt"/>
              <a:buAutoNum type="arabicPeriod"/>
              <a:defRPr/>
            </a:pPr>
            <a:r>
              <a:rPr lang="ru-RU" sz="1400" b="1" u="sng" dirty="0">
                <a:latin typeface="+mn-lt"/>
              </a:rPr>
              <a:t>Космодемьянский, А. А.</a:t>
            </a:r>
            <a:r>
              <a:rPr lang="ru-RU" sz="1400" dirty="0">
                <a:latin typeface="+mn-lt"/>
              </a:rPr>
              <a:t> Константин Эдуардович Циолковский (1857-1935) [Текст] / А. А. Космодемьянский ; отв. ред. А. С. Федоров. — / 2-е изд., доп. — М. : Наука, 1987. — 304 с.</a:t>
            </a:r>
          </a:p>
          <a:p>
            <a:pPr marL="342900" indent="-342900" fontAlgn="auto">
              <a:spcBef>
                <a:spcPts val="0"/>
              </a:spcBef>
              <a:spcAft>
                <a:spcPts val="0"/>
              </a:spcAft>
              <a:buFont typeface="+mj-lt"/>
              <a:buAutoNum type="arabicPeriod"/>
              <a:defRPr/>
            </a:pPr>
            <a:r>
              <a:rPr lang="ru-RU" sz="1400" b="1" u="sng" dirty="0">
                <a:latin typeface="+mn-lt"/>
              </a:rPr>
              <a:t>Кудрявцев, П. С.</a:t>
            </a:r>
            <a:r>
              <a:rPr lang="ru-RU" sz="1400" dirty="0">
                <a:latin typeface="+mn-lt"/>
              </a:rPr>
              <a:t> История физики и техники [Текст] : учеб. пособие для </a:t>
            </a:r>
            <a:r>
              <a:rPr lang="ru-RU" sz="1400" dirty="0" err="1">
                <a:latin typeface="+mn-lt"/>
              </a:rPr>
              <a:t>пед</a:t>
            </a:r>
            <a:r>
              <a:rPr lang="ru-RU" sz="1400" dirty="0">
                <a:latin typeface="+mn-lt"/>
              </a:rPr>
              <a:t>. </a:t>
            </a:r>
            <a:r>
              <a:rPr lang="ru-RU" sz="1400" dirty="0" err="1">
                <a:latin typeface="+mn-lt"/>
              </a:rPr>
              <a:t>ин-тов</a:t>
            </a:r>
            <a:r>
              <a:rPr lang="ru-RU" sz="1400" dirty="0">
                <a:latin typeface="+mn-lt"/>
              </a:rPr>
              <a:t> / П. С. Кудрявцев. — / 2-е изд., </a:t>
            </a:r>
            <a:r>
              <a:rPr lang="ru-RU" sz="1400" dirty="0" err="1">
                <a:latin typeface="+mn-lt"/>
              </a:rPr>
              <a:t>испр</a:t>
            </a:r>
            <a:r>
              <a:rPr lang="ru-RU" sz="1400" dirty="0">
                <a:latin typeface="+mn-lt"/>
              </a:rPr>
              <a:t>. и доп. — М. : Просвещение, 1982. — 448 с. </a:t>
            </a:r>
          </a:p>
          <a:p>
            <a:pPr marL="342900" indent="-342900" fontAlgn="auto">
              <a:spcBef>
                <a:spcPts val="0"/>
              </a:spcBef>
              <a:spcAft>
                <a:spcPts val="0"/>
              </a:spcAft>
              <a:buFont typeface="+mj-lt"/>
              <a:buAutoNum type="arabicPeriod"/>
              <a:defRPr/>
            </a:pPr>
            <a:r>
              <a:rPr lang="ru-RU" sz="1400" b="1" u="sng" dirty="0">
                <a:latin typeface="+mn-lt"/>
              </a:rPr>
              <a:t>Кузнецов, И. В. </a:t>
            </a:r>
            <a:r>
              <a:rPr lang="ru-RU" sz="1400" dirty="0">
                <a:latin typeface="+mn-lt"/>
              </a:rPr>
              <a:t>Люди русской науки: очерки о выдающихся деятелях естествознания и техники. Техника [Текст] / под ред. И. В. Кузнецова. — М. : Наука, 1965. — 784 с.</a:t>
            </a:r>
            <a:endParaRPr lang="ru-RU" sz="1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can10012"/>
          <p:cNvPicPr>
            <a:picLocks noChangeAspect="1" noChangeArrowheads="1"/>
          </p:cNvPicPr>
          <p:nvPr/>
        </p:nvPicPr>
        <p:blipFill>
          <a:blip r:embed="rId2"/>
          <a:srcRect/>
          <a:stretch>
            <a:fillRect/>
          </a:stretch>
        </p:blipFill>
        <p:spPr bwMode="auto">
          <a:xfrm>
            <a:off x="214313" y="1500188"/>
            <a:ext cx="2786062" cy="3817937"/>
          </a:xfrm>
          <a:prstGeom prst="rect">
            <a:avLst/>
          </a:prstGeom>
          <a:ln>
            <a:solidFill>
              <a:srgbClr val="000099"/>
            </a:solidFill>
          </a:ln>
          <a:effectLst>
            <a:outerShdw blurRad="292100" dist="139700" dir="2700000" algn="tl" rotWithShape="0">
              <a:srgbClr val="333333">
                <a:alpha val="65000"/>
              </a:srgbClr>
            </a:outerShdw>
          </a:effectLst>
        </p:spPr>
      </p:pic>
      <p:sp>
        <p:nvSpPr>
          <p:cNvPr id="16386" name="TextBox 2"/>
          <p:cNvSpPr txBox="1">
            <a:spLocks noChangeArrowheads="1"/>
          </p:cNvSpPr>
          <p:nvPr/>
        </p:nvSpPr>
        <p:spPr bwMode="auto">
          <a:xfrm>
            <a:off x="3286125" y="1071563"/>
            <a:ext cx="5429250" cy="4524375"/>
          </a:xfrm>
          <a:prstGeom prst="rect">
            <a:avLst/>
          </a:prstGeom>
          <a:noFill/>
          <a:ln w="9525">
            <a:noFill/>
            <a:miter lim="800000"/>
            <a:headEnd/>
            <a:tailEnd/>
          </a:ln>
        </p:spPr>
        <p:txBody>
          <a:bodyPr>
            <a:spAutoFit/>
          </a:bodyPr>
          <a:lstStyle/>
          <a:p>
            <a:endParaRPr lang="ru-RU" b="1">
              <a:latin typeface="Franklin Gothic Book" pitchFamily="34" charset="0"/>
            </a:endParaRPr>
          </a:p>
          <a:p>
            <a:pPr algn="ctr"/>
            <a:r>
              <a:rPr lang="ru-RU">
                <a:latin typeface="Franklin Gothic Book" pitchFamily="34" charset="0"/>
              </a:rPr>
              <a:t>Русский математик, создатель неевклидовой геометрии, мыслитель-материалист, деятель университетского образования и народного просвещения. Почти вся жизнь Лобачевского связана с Казанью и Казанским университетом. Список курсов, которые он прочитал за первые 12 лет педагогической деятельности, содержит более десятка наименований. В эти годы он искал пути строгого построения начал геометрии. Еще в студенческие годы им делалась попытка доказать постулат о параллельности Евклида, но позже он пришел к выводу о недоказуемости пятого постулата.</a:t>
            </a:r>
          </a:p>
          <a:p>
            <a:pPr algn="ctr"/>
            <a:endParaRPr lang="ru-RU" b="1">
              <a:latin typeface="Franklin Gothic Book" pitchFamily="34" charset="0"/>
            </a:endParaRPr>
          </a:p>
          <a:p>
            <a:pPr algn="ctr"/>
            <a:endParaRPr lang="ru-RU" b="1">
              <a:latin typeface="Franklin Gothic Book" pitchFamily="34" charset="0"/>
            </a:endParaRPr>
          </a:p>
        </p:txBody>
      </p:sp>
      <p:sp>
        <p:nvSpPr>
          <p:cNvPr id="16387" name="Прямоугольник 4"/>
          <p:cNvSpPr>
            <a:spLocks noChangeArrowheads="1"/>
          </p:cNvSpPr>
          <p:nvPr/>
        </p:nvSpPr>
        <p:spPr bwMode="auto">
          <a:xfrm>
            <a:off x="785813" y="642938"/>
            <a:ext cx="7286625" cy="369887"/>
          </a:xfrm>
          <a:prstGeom prst="rect">
            <a:avLst/>
          </a:prstGeom>
          <a:noFill/>
          <a:ln w="9525">
            <a:noFill/>
            <a:miter lim="800000"/>
            <a:headEnd/>
            <a:tailEnd/>
          </a:ln>
        </p:spPr>
        <p:txBody>
          <a:bodyPr>
            <a:spAutoFit/>
          </a:bodyPr>
          <a:lstStyle/>
          <a:p>
            <a:pPr algn="ctr"/>
            <a:r>
              <a:rPr lang="ru-RU" b="1">
                <a:latin typeface="Franklin Gothic Book" pitchFamily="34" charset="0"/>
              </a:rPr>
              <a:t>Николай Иванович Лобачевский (1792-1856)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1"/>
          <p:cNvSpPr>
            <a:spLocks noChangeArrowheads="1"/>
          </p:cNvSpPr>
          <p:nvPr/>
        </p:nvSpPr>
        <p:spPr bwMode="auto">
          <a:xfrm>
            <a:off x="357188" y="214313"/>
            <a:ext cx="8501062" cy="6340475"/>
          </a:xfrm>
          <a:prstGeom prst="rect">
            <a:avLst/>
          </a:prstGeom>
          <a:noFill/>
          <a:ln w="9525">
            <a:noFill/>
            <a:miter lim="800000"/>
            <a:headEnd/>
            <a:tailEnd/>
          </a:ln>
        </p:spPr>
        <p:txBody>
          <a:bodyPr>
            <a:spAutoFit/>
          </a:bodyPr>
          <a:lstStyle/>
          <a:p>
            <a:pPr marL="342900" indent="-342900">
              <a:buFont typeface="Franklin Gothic Medium" pitchFamily="34" charset="0"/>
              <a:buAutoNum type="arabicPeriod" startAt="14"/>
            </a:pPr>
            <a:r>
              <a:rPr lang="ru-RU" sz="1400" b="1" u="sng">
                <a:latin typeface="Franklin Gothic Book" pitchFamily="34" charset="0"/>
              </a:rPr>
              <a:t>Лейбензон, Л. С.</a:t>
            </a:r>
            <a:r>
              <a:rPr lang="ru-RU" sz="1400">
                <a:latin typeface="Franklin Gothic Book" pitchFamily="34" charset="0"/>
              </a:rPr>
              <a:t> Николай Егорович Жуковский (к столетию со дня рождения) [Текст] / Л. С. Лейбензон. — М. ; Л. : Изд-во АН СССР, 1947. — 184 с.</a:t>
            </a:r>
          </a:p>
          <a:p>
            <a:pPr marL="342900" indent="-342900">
              <a:buFont typeface="Franklin Gothic Medium" pitchFamily="34" charset="0"/>
              <a:buAutoNum type="arabicPeriod" startAt="14"/>
            </a:pPr>
            <a:r>
              <a:rPr lang="ru-RU" sz="1400" b="1" u="sng">
                <a:latin typeface="Franklin Gothic Book" pitchFamily="34" charset="0"/>
              </a:rPr>
              <a:t>Мишкевич, Г. И.  </a:t>
            </a:r>
            <a:r>
              <a:rPr lang="ru-RU" sz="1400">
                <a:latin typeface="Franklin Gothic Book" pitchFamily="34" charset="0"/>
              </a:rPr>
              <a:t>Доктор занимательных наук. Жизнь и творчество Якова Исидоровича Перельмана [Текст] / Г. И. Мишкевич. — М. : Знание, 1986. — 192 с.</a:t>
            </a:r>
          </a:p>
          <a:p>
            <a:pPr marL="342900" indent="-342900">
              <a:buFont typeface="Franklin Gothic Medium" pitchFamily="34" charset="0"/>
              <a:buAutoNum type="arabicPeriod" startAt="14"/>
            </a:pPr>
            <a:r>
              <a:rPr lang="ru-RU" sz="1400" b="1" u="sng">
                <a:latin typeface="Franklin Gothic Book" pitchFamily="34" charset="0"/>
              </a:rPr>
              <a:t>Перельман, Я. И.</a:t>
            </a:r>
            <a:r>
              <a:rPr lang="ru-RU" sz="1400">
                <a:latin typeface="Franklin Gothic Book" pitchFamily="34" charset="0"/>
              </a:rPr>
              <a:t> Занимательная механика. Знаете ли Вы физику? [Текст] / Я. И. Перельман. — Домодедово : ВАП, 1994. — 257, 174 с.</a:t>
            </a:r>
          </a:p>
          <a:p>
            <a:pPr marL="342900" indent="-342900">
              <a:buFont typeface="Franklin Gothic Medium" pitchFamily="34" charset="0"/>
              <a:buAutoNum type="arabicPeriod" startAt="14"/>
            </a:pPr>
            <a:r>
              <a:rPr lang="ru-RU" sz="1400" b="1" u="sng">
                <a:latin typeface="Franklin Gothic Book" pitchFamily="34" charset="0"/>
              </a:rPr>
              <a:t>Перельман, Яков Исидорович.</a:t>
            </a:r>
            <a:r>
              <a:rPr lang="ru-RU" sz="1400">
                <a:latin typeface="Franklin Gothic Book" pitchFamily="34" charset="0"/>
              </a:rPr>
              <a:t> Занимательная арифметика : Загадки и диковинки в мире чисел. — М. : Изд-во Русанова, 1994. — 208с. </a:t>
            </a:r>
          </a:p>
          <a:p>
            <a:pPr marL="342900" indent="-342900">
              <a:buFont typeface="Franklin Gothic Medium" pitchFamily="34" charset="0"/>
              <a:buAutoNum type="arabicPeriod" startAt="14"/>
            </a:pPr>
            <a:r>
              <a:rPr lang="ru-RU" sz="1400" b="1" u="sng">
                <a:latin typeface="Franklin Gothic Book" pitchFamily="34" charset="0"/>
              </a:rPr>
              <a:t>Перельман, Я. И.</a:t>
            </a:r>
            <a:r>
              <a:rPr lang="ru-RU" sz="1400">
                <a:latin typeface="Franklin Gothic Book" pitchFamily="34" charset="0"/>
              </a:rPr>
              <a:t> Занимательная геометрия [Текст] / Я. И. Перельман. — М. : ТЕРРА, 2008. — 384 с.</a:t>
            </a:r>
          </a:p>
          <a:p>
            <a:pPr marL="342900" indent="-342900">
              <a:buFont typeface="Franklin Gothic Medium" pitchFamily="34" charset="0"/>
              <a:buAutoNum type="arabicPeriod" startAt="14"/>
            </a:pPr>
            <a:r>
              <a:rPr lang="ru-RU" sz="1400" b="1" u="sng">
                <a:latin typeface="Franklin Gothic Book" pitchFamily="34" charset="0"/>
              </a:rPr>
              <a:t>Перельман, Я. И.</a:t>
            </a:r>
            <a:r>
              <a:rPr lang="ru-RU" sz="1400">
                <a:latin typeface="Franklin Gothic Book" pitchFamily="34" charset="0"/>
              </a:rPr>
              <a:t> Занимательные задачи и опыты. — Екатеринбург : Лектон, 1995. — 448с.</a:t>
            </a:r>
          </a:p>
          <a:p>
            <a:pPr marL="342900" indent="-342900">
              <a:buFont typeface="Franklin Gothic Medium" pitchFamily="34" charset="0"/>
              <a:buAutoNum type="arabicPeriod" startAt="14"/>
            </a:pPr>
            <a:r>
              <a:rPr lang="ru-RU" sz="1400" b="1" u="sng">
                <a:latin typeface="Franklin Gothic Book" pitchFamily="34" charset="0"/>
              </a:rPr>
              <a:t>Перельман, Я. И.</a:t>
            </a:r>
            <a:r>
              <a:rPr lang="ru-RU" sz="1400">
                <a:latin typeface="Franklin Gothic Book" pitchFamily="34" charset="0"/>
              </a:rPr>
              <a:t> Знаете ли вы физику? [Текст] / Я. И. Перельман. — М. : ТЕРРА, 2007. — 416 с</a:t>
            </a:r>
          </a:p>
          <a:p>
            <a:pPr marL="342900" indent="-342900">
              <a:buFont typeface="Franklin Gothic Medium" pitchFamily="34" charset="0"/>
              <a:buAutoNum type="arabicPeriod" startAt="14"/>
            </a:pPr>
            <a:r>
              <a:rPr lang="ru-RU" sz="1400" b="1" u="sng">
                <a:latin typeface="Franklin Gothic Book" pitchFamily="34" charset="0"/>
              </a:rPr>
              <a:t>Сидоров, М. А.</a:t>
            </a:r>
            <a:r>
              <a:rPr lang="ru-RU" sz="1400">
                <a:latin typeface="Franklin Gothic Book" pitchFamily="34" charset="0"/>
              </a:rPr>
              <a:t> От лучины до электричества [Текст] / М. А. Сидоров ; под ред. Н. А. Капцова. — М. : Гостехиздат, 1953. — 72 с.</a:t>
            </a:r>
          </a:p>
          <a:p>
            <a:pPr marL="342900" indent="-342900">
              <a:buFont typeface="Franklin Gothic Medium" pitchFamily="34" charset="0"/>
              <a:buAutoNum type="arabicPeriod" startAt="14"/>
            </a:pPr>
            <a:r>
              <a:rPr lang="ru-RU" sz="1400" b="1" u="sng">
                <a:latin typeface="Franklin Gothic Book" pitchFamily="34" charset="0"/>
              </a:rPr>
              <a:t>Фомин, Б. В.</a:t>
            </a:r>
            <a:r>
              <a:rPr lang="ru-RU" sz="1400">
                <a:latin typeface="Franklin Gothic Book" pitchFamily="34" charset="0"/>
              </a:rPr>
              <a:t> От искры до лазера [Текст] / Б. В. Фомин. — 2-е изд., доп. — М. : Знание, 1967. — 160 с.</a:t>
            </a:r>
          </a:p>
          <a:p>
            <a:pPr marL="342900" indent="-342900">
              <a:buFont typeface="Franklin Gothic Medium" pitchFamily="34" charset="0"/>
              <a:buAutoNum type="arabicPeriod" startAt="14"/>
            </a:pPr>
            <a:r>
              <a:rPr lang="ru-RU" sz="1400" b="1" u="sng">
                <a:latin typeface="Franklin Gothic Book" pitchFamily="34" charset="0"/>
              </a:rPr>
              <a:t>Циолковский, К. Э.</a:t>
            </a:r>
            <a:r>
              <a:rPr lang="ru-RU" sz="1400">
                <a:latin typeface="Franklin Gothic Book" pitchFamily="34" charset="0"/>
              </a:rPr>
              <a:t> Вне Земли [Текст] : науч.-фантаст. повесть / К. Э. Циолковский. — М. : Изд-во Акад. наук СССР, 1958. — 144 с.</a:t>
            </a:r>
          </a:p>
          <a:p>
            <a:pPr marL="342900" indent="-342900">
              <a:buFont typeface="Franklin Gothic Medium" pitchFamily="34" charset="0"/>
              <a:buAutoNum type="arabicPeriod" startAt="14"/>
            </a:pPr>
            <a:r>
              <a:rPr lang="ru-RU" sz="1400" b="1" u="sng">
                <a:latin typeface="Franklin Gothic Book" pitchFamily="34" charset="0"/>
              </a:rPr>
              <a:t>Циолковский, К. Э.</a:t>
            </a:r>
            <a:r>
              <a:rPr lang="ru-RU" sz="1400">
                <a:latin typeface="Franklin Gothic Book" pitchFamily="34" charset="0"/>
              </a:rPr>
              <a:t> На Луне. Грезы о Земле и небе [Текст] / К. Э. Циолковский ; ред. и биогр. очерк Я. И. Перельмана. — М.; Л. : ОНТИ, 1935. — 132 с.</a:t>
            </a:r>
          </a:p>
          <a:p>
            <a:pPr marL="342900" indent="-342900">
              <a:buFont typeface="Franklin Gothic Medium" pitchFamily="34" charset="0"/>
              <a:buAutoNum type="arabicPeriod" startAt="14"/>
            </a:pPr>
            <a:r>
              <a:rPr lang="ru-RU" sz="1400" b="1" u="sng">
                <a:latin typeface="Franklin Gothic Book" pitchFamily="34" charset="0"/>
              </a:rPr>
              <a:t>Циолковский, К. Э.</a:t>
            </a:r>
            <a:r>
              <a:rPr lang="ru-RU" sz="1400">
                <a:latin typeface="Franklin Gothic Book" pitchFamily="34" charset="0"/>
              </a:rPr>
              <a:t> Страницы великой жизни [Текст] / К. Э. Циолковский. — Калуга : Калуж. кн. изд-во, 1964. — 56 с</a:t>
            </a:r>
          </a:p>
          <a:p>
            <a:pPr marL="342900" indent="-342900">
              <a:buFont typeface="Franklin Gothic Medium" pitchFamily="34" charset="0"/>
              <a:buAutoNum type="arabicPeriod" startAt="14"/>
            </a:pPr>
            <a:r>
              <a:rPr lang="ru-RU" sz="1400" b="1" u="sng">
                <a:latin typeface="Franklin Gothic Book" pitchFamily="34" charset="0"/>
              </a:rPr>
              <a:t>Циолковский, К. Э.</a:t>
            </a:r>
            <a:r>
              <a:rPr lang="ru-RU" sz="1400">
                <a:latin typeface="Franklin Gothic Book" pitchFamily="34" charset="0"/>
              </a:rPr>
              <a:t> Тяжесть исчезла [Текст] : фантаст. очерк / с предисл. и под ред. Н. Моисеева. — 2-е изд. — М.; Л. : Госмашметиздат, 1934. — 112 с. </a:t>
            </a:r>
          </a:p>
          <a:p>
            <a:pPr marL="342900" indent="-342900">
              <a:buFont typeface="Franklin Gothic Medium" pitchFamily="34" charset="0"/>
              <a:buAutoNum type="arabicPeriod" startAt="14"/>
            </a:pPr>
            <a:r>
              <a:rPr lang="ru-RU" sz="1400" b="1" u="sng">
                <a:latin typeface="Franklin Gothic Book" pitchFamily="34" charset="0"/>
              </a:rPr>
              <a:t>Чеснов, Василий</a:t>
            </a:r>
            <a:r>
              <a:rPr lang="ru-RU" sz="1400">
                <a:latin typeface="Franklin Gothic Book" pitchFamily="34" charset="0"/>
              </a:rPr>
              <a:t>. Энциклопедия для детей. Доп.том. Космонавтика / Отв.ред.В.Чеснов. — М. : Аванта, 2004. — 448с.</a:t>
            </a:r>
          </a:p>
          <a:p>
            <a:pPr marL="342900" indent="-342900">
              <a:buFont typeface="Franklin Gothic Medium" pitchFamily="34" charset="0"/>
              <a:buAutoNum type="arabicPeriod" startAt="14"/>
            </a:pPr>
            <a:r>
              <a:rPr lang="ru-RU" sz="1400" b="1" u="sng">
                <a:latin typeface="Franklin Gothic Book" pitchFamily="34" charset="0"/>
              </a:rPr>
              <a:t>Шателен, М. А.</a:t>
            </a:r>
            <a:r>
              <a:rPr lang="ru-RU" sz="1400">
                <a:latin typeface="Franklin Gothic Book" pitchFamily="34" charset="0"/>
              </a:rPr>
              <a:t> Русские электротехники XIX века [Текст] : учеб. пособие для ин-тов / М. А. Шателен. — М ; Л. : Гос. энергет. изд-во, 1955. — 432 с.</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n10016"/>
          <p:cNvPicPr>
            <a:picLocks noChangeAspect="1" noChangeArrowheads="1"/>
          </p:cNvPicPr>
          <p:nvPr/>
        </p:nvPicPr>
        <p:blipFill>
          <a:blip r:embed="rId2"/>
          <a:srcRect/>
          <a:stretch>
            <a:fillRect/>
          </a:stretch>
        </p:blipFill>
        <p:spPr bwMode="auto">
          <a:xfrm>
            <a:off x="6429375" y="357188"/>
            <a:ext cx="2416175" cy="3929062"/>
          </a:xfrm>
          <a:prstGeom prst="rect">
            <a:avLst/>
          </a:prstGeom>
          <a:ln>
            <a:solidFill>
              <a:srgbClr val="660066"/>
            </a:solidFill>
          </a:ln>
          <a:effectLst>
            <a:outerShdw blurRad="292100" dist="139700" dir="2700000" algn="tl" rotWithShape="0">
              <a:srgbClr val="333333">
                <a:alpha val="65000"/>
              </a:srgbClr>
            </a:outerShdw>
          </a:effectLst>
        </p:spPr>
      </p:pic>
      <p:sp>
        <p:nvSpPr>
          <p:cNvPr id="17410" name="TextBox 5"/>
          <p:cNvSpPr txBox="1">
            <a:spLocks noChangeArrowheads="1"/>
          </p:cNvSpPr>
          <p:nvPr/>
        </p:nvSpPr>
        <p:spPr bwMode="auto">
          <a:xfrm>
            <a:off x="642938" y="1143000"/>
            <a:ext cx="4429125" cy="4800600"/>
          </a:xfrm>
          <a:prstGeom prst="rect">
            <a:avLst/>
          </a:prstGeom>
          <a:noFill/>
          <a:ln w="9525">
            <a:noFill/>
            <a:miter lim="800000"/>
            <a:headEnd/>
            <a:tailEnd/>
          </a:ln>
        </p:spPr>
        <p:txBody>
          <a:bodyPr>
            <a:spAutoFit/>
          </a:bodyPr>
          <a:lstStyle/>
          <a:p>
            <a:pPr algn="ctr"/>
            <a:r>
              <a:rPr lang="ru-RU">
                <a:latin typeface="Franklin Gothic Book" pitchFamily="34" charset="0"/>
              </a:rPr>
              <a:t>Преодолев тысячелетние традиции, математик приходит к созданию новой, неевклидовой геометрии, или геометрии Лобачевского. В феврале 1826 года, когда Лобачевский написал первую работу об открытии новой геометрии и передал ее нескольким профессорам университета, ответа не последовало. А сама работа вскоре была утеряна. В 1829 г. Журнал «Казанский вестник» опубликовал сочинение Лобачевского о неевклидовой геометрии. Его работу не понимали и даже осуждали лучшие математики того времени, даже давали насмешливые, а  порой оскорбительные отзывы о его работе.</a:t>
            </a:r>
          </a:p>
        </p:txBody>
      </p:sp>
      <p:pic>
        <p:nvPicPr>
          <p:cNvPr id="4" name="Picture 5" descr="Scan10031"/>
          <p:cNvPicPr>
            <a:picLocks noGrp="1" noChangeAspect="1" noChangeArrowheads="1"/>
          </p:cNvPicPr>
          <p:nvPr>
            <p:ph idx="4294967295"/>
          </p:nvPr>
        </p:nvPicPr>
        <p:blipFill>
          <a:blip r:embed="rId3"/>
          <a:srcRect/>
          <a:stretch>
            <a:fillRect/>
          </a:stretch>
        </p:blipFill>
        <p:spPr>
          <a:xfrm>
            <a:off x="5857875" y="2714625"/>
            <a:ext cx="2500313" cy="3786188"/>
          </a:xfrm>
          <a:ln>
            <a:solidFill>
              <a:srgbClr val="660066"/>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can10002"/>
          <p:cNvPicPr>
            <a:picLocks noGrp="1" noChangeAspect="1" noChangeArrowheads="1"/>
          </p:cNvPicPr>
          <p:nvPr>
            <p:ph idx="4294967295"/>
          </p:nvPr>
        </p:nvPicPr>
        <p:blipFill>
          <a:blip r:embed="rId2"/>
          <a:srcRect/>
          <a:stretch>
            <a:fillRect/>
          </a:stretch>
        </p:blipFill>
        <p:spPr>
          <a:xfrm>
            <a:off x="142875" y="214313"/>
            <a:ext cx="2384425" cy="3249612"/>
          </a:xfrm>
          <a:ln>
            <a:solidFill>
              <a:srgbClr val="660066"/>
            </a:solidFill>
          </a:ln>
          <a:effectLst>
            <a:outerShdw blurRad="292100" dist="139700" dir="2700000" algn="tl" rotWithShape="0">
              <a:srgbClr val="333333">
                <a:alpha val="65000"/>
              </a:srgbClr>
            </a:outerShdw>
          </a:effectLst>
        </p:spPr>
      </p:pic>
      <p:pic>
        <p:nvPicPr>
          <p:cNvPr id="5" name="Picture 6" descr="Scan10010"/>
          <p:cNvPicPr>
            <a:picLocks noChangeAspect="1" noChangeArrowheads="1"/>
          </p:cNvPicPr>
          <p:nvPr/>
        </p:nvPicPr>
        <p:blipFill>
          <a:blip r:embed="rId3"/>
          <a:srcRect/>
          <a:stretch>
            <a:fillRect/>
          </a:stretch>
        </p:blipFill>
        <p:spPr bwMode="auto">
          <a:xfrm>
            <a:off x="1214438" y="3000375"/>
            <a:ext cx="2065337" cy="3357563"/>
          </a:xfrm>
          <a:prstGeom prst="rect">
            <a:avLst/>
          </a:prstGeom>
          <a:ln>
            <a:solidFill>
              <a:srgbClr val="660066"/>
            </a:solidFill>
          </a:ln>
          <a:effectLst>
            <a:outerShdw blurRad="292100" dist="139700" dir="2700000" algn="tl" rotWithShape="0">
              <a:srgbClr val="333333">
                <a:alpha val="65000"/>
              </a:srgbClr>
            </a:outerShdw>
          </a:effectLst>
        </p:spPr>
      </p:pic>
      <p:sp>
        <p:nvSpPr>
          <p:cNvPr id="18435" name="TextBox 6"/>
          <p:cNvSpPr txBox="1">
            <a:spLocks noChangeArrowheads="1"/>
          </p:cNvSpPr>
          <p:nvPr/>
        </p:nvSpPr>
        <p:spPr bwMode="auto">
          <a:xfrm>
            <a:off x="3929063" y="500063"/>
            <a:ext cx="4429125" cy="5908675"/>
          </a:xfrm>
          <a:prstGeom prst="rect">
            <a:avLst/>
          </a:prstGeom>
          <a:noFill/>
          <a:ln w="9525">
            <a:noFill/>
            <a:miter lim="800000"/>
            <a:headEnd/>
            <a:tailEnd/>
          </a:ln>
        </p:spPr>
        <p:txBody>
          <a:bodyPr>
            <a:spAutoFit/>
          </a:bodyPr>
          <a:lstStyle/>
          <a:p>
            <a:pPr algn="ctr"/>
            <a:r>
              <a:rPr lang="ru-RU">
                <a:latin typeface="Franklin Gothic Book" pitchFamily="34" charset="0"/>
              </a:rPr>
              <a:t>Гений всегда опережает время. Через 30 -40 лет  появятся работы, в которых будет доказано, что геометрия Лобачевского столь же правомерна, как и геометрия Евклида, и её открытие – столь же важный шаг на пути к пониманию окружающего нас мира.  Но Лобачевский оказался в трудном положении и с честью выдержал испытание. За первой работой последовали новые статьи на эту тему. В 1827 году Лобачевского избрали ректором Казанского университета, которым он руководил в течение двадцати лет. Важную роль в единственном прижизненном  признании заслуг Лобачевского сыграл «Король математиков» Гаусс. В 1842 году Лобачевский был избран членом-корреспондентом Гётингенского ученого общества.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an10019"/>
          <p:cNvPicPr>
            <a:picLocks noGrp="1" noChangeAspect="1" noChangeArrowheads="1"/>
          </p:cNvPicPr>
          <p:nvPr>
            <p:ph idx="4294967295"/>
          </p:nvPr>
        </p:nvPicPr>
        <p:blipFill>
          <a:blip r:embed="rId2"/>
          <a:srcRect/>
          <a:stretch>
            <a:fillRect/>
          </a:stretch>
        </p:blipFill>
        <p:spPr>
          <a:xfrm>
            <a:off x="428625" y="1071563"/>
            <a:ext cx="2928938" cy="3502025"/>
          </a:xfrm>
          <a:ln>
            <a:solidFill>
              <a:srgbClr val="660066"/>
            </a:solidFill>
          </a:ln>
          <a:effectLst>
            <a:outerShdw blurRad="292100" dist="139700" dir="2700000" algn="tl" rotWithShape="0">
              <a:srgbClr val="333333">
                <a:alpha val="65000"/>
              </a:srgbClr>
            </a:outerShdw>
          </a:effectLst>
        </p:spPr>
      </p:pic>
      <p:sp>
        <p:nvSpPr>
          <p:cNvPr id="19458" name="Прямоугольник 4"/>
          <p:cNvSpPr>
            <a:spLocks noChangeArrowheads="1"/>
          </p:cNvSpPr>
          <p:nvPr/>
        </p:nvSpPr>
        <p:spPr bwMode="auto">
          <a:xfrm>
            <a:off x="285750" y="4929188"/>
            <a:ext cx="3714750" cy="830262"/>
          </a:xfrm>
          <a:prstGeom prst="rect">
            <a:avLst/>
          </a:prstGeom>
          <a:noFill/>
          <a:ln w="9525">
            <a:noFill/>
            <a:miter lim="800000"/>
            <a:headEnd/>
            <a:tailEnd/>
          </a:ln>
        </p:spPr>
        <p:txBody>
          <a:bodyPr>
            <a:spAutoFit/>
          </a:bodyPr>
          <a:lstStyle/>
          <a:p>
            <a:pPr algn="ctr">
              <a:spcBef>
                <a:spcPct val="50000"/>
              </a:spcBef>
            </a:pPr>
            <a:r>
              <a:rPr lang="ru-RU" sz="1600" i="1">
                <a:latin typeface="Franklin Gothic Book" pitchFamily="34" charset="0"/>
              </a:rPr>
              <a:t>Факсимиле из рукописи Н.И.Лобачевского «Геометрия». Первая страница.</a:t>
            </a:r>
          </a:p>
        </p:txBody>
      </p:sp>
      <p:sp>
        <p:nvSpPr>
          <p:cNvPr id="19459" name="Прямоугольник 5"/>
          <p:cNvSpPr>
            <a:spLocks noChangeArrowheads="1"/>
          </p:cNvSpPr>
          <p:nvPr/>
        </p:nvSpPr>
        <p:spPr bwMode="auto">
          <a:xfrm>
            <a:off x="4071938" y="1071563"/>
            <a:ext cx="4572000" cy="5216525"/>
          </a:xfrm>
          <a:prstGeom prst="rect">
            <a:avLst/>
          </a:prstGeom>
          <a:noFill/>
          <a:ln w="9525">
            <a:noFill/>
            <a:miter lim="800000"/>
            <a:headEnd/>
            <a:tailEnd/>
          </a:ln>
        </p:spPr>
        <p:txBody>
          <a:bodyPr>
            <a:spAutoFit/>
          </a:bodyPr>
          <a:lstStyle/>
          <a:p>
            <a:pPr algn="ctr">
              <a:spcBef>
                <a:spcPct val="50000"/>
              </a:spcBef>
            </a:pPr>
            <a:r>
              <a:rPr lang="ru-RU">
                <a:latin typeface="Franklin Gothic Book" pitchFamily="34" charset="0"/>
              </a:rPr>
              <a:t>«Неевклидова геометрия, известная теперь под названием геометрии Лобачевского, ознаменовала собой революционный этап в преобразовании взглядов на природу и сущность геометрии. Если до Лобачевского геометрия Евклида рассматривалась как абсолютно истинное учение о свойствах реального физического пространства, то открытием своей геометрии Лобачевский подготовил почву для новой, современной постановки этого вопроса. И если теперь мы знаем, что человеческие представления о пространстве и времени относительны, то этому мы обязаны прежде всего Лобачевскому.»</a:t>
            </a:r>
          </a:p>
          <a:p>
            <a:pPr algn="r">
              <a:spcBef>
                <a:spcPct val="50000"/>
              </a:spcBef>
            </a:pPr>
            <a:r>
              <a:rPr lang="ru-RU" i="1">
                <a:latin typeface="Franklin Gothic Book" pitchFamily="34" charset="0"/>
              </a:rPr>
              <a:t>В.И.Костин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an10001"/>
          <p:cNvPicPr>
            <a:picLocks noGrp="1" noChangeAspect="1" noChangeArrowheads="1"/>
          </p:cNvPicPr>
          <p:nvPr>
            <p:ph idx="4294967295"/>
          </p:nvPr>
        </p:nvPicPr>
        <p:blipFill>
          <a:blip r:embed="rId2"/>
          <a:srcRect/>
          <a:stretch>
            <a:fillRect/>
          </a:stretch>
        </p:blipFill>
        <p:spPr>
          <a:xfrm rot="21241068">
            <a:off x="1249363" y="547688"/>
            <a:ext cx="2484437" cy="3549650"/>
          </a:xfrm>
          <a:ln>
            <a:solidFill>
              <a:srgbClr val="660066"/>
            </a:solidFill>
          </a:ln>
          <a:effectLst>
            <a:outerShdw blurRad="292100" dist="139700" dir="2700000" algn="tl" rotWithShape="0">
              <a:srgbClr val="333333">
                <a:alpha val="65000"/>
              </a:srgbClr>
            </a:outerShdw>
          </a:effectLst>
        </p:spPr>
      </p:pic>
      <p:pic>
        <p:nvPicPr>
          <p:cNvPr id="5" name="Picture 5" descr="Scan10007"/>
          <p:cNvPicPr>
            <a:picLocks noChangeAspect="1" noChangeArrowheads="1"/>
          </p:cNvPicPr>
          <p:nvPr/>
        </p:nvPicPr>
        <p:blipFill>
          <a:blip r:embed="rId3"/>
          <a:srcRect/>
          <a:stretch>
            <a:fillRect/>
          </a:stretch>
        </p:blipFill>
        <p:spPr bwMode="auto">
          <a:xfrm rot="624185">
            <a:off x="4683125" y="473075"/>
            <a:ext cx="2425700" cy="3832225"/>
          </a:xfrm>
          <a:prstGeom prst="rect">
            <a:avLst/>
          </a:prstGeom>
          <a:ln>
            <a:solidFill>
              <a:srgbClr val="660066"/>
            </a:solidFill>
          </a:ln>
          <a:effectLst>
            <a:outerShdw blurRad="292100" dist="139700" dir="2700000" algn="tl" rotWithShape="0">
              <a:srgbClr val="333333">
                <a:alpha val="65000"/>
              </a:srgbClr>
            </a:outerShdw>
          </a:effectLst>
        </p:spPr>
      </p:pic>
      <p:sp>
        <p:nvSpPr>
          <p:cNvPr id="20483" name="Прямоугольник 5"/>
          <p:cNvSpPr>
            <a:spLocks noChangeArrowheads="1"/>
          </p:cNvSpPr>
          <p:nvPr/>
        </p:nvSpPr>
        <p:spPr bwMode="auto">
          <a:xfrm>
            <a:off x="928688" y="4572000"/>
            <a:ext cx="7143750" cy="1616075"/>
          </a:xfrm>
          <a:prstGeom prst="rect">
            <a:avLst/>
          </a:prstGeom>
          <a:noFill/>
          <a:ln w="9525">
            <a:noFill/>
            <a:miter lim="800000"/>
            <a:headEnd/>
            <a:tailEnd/>
          </a:ln>
        </p:spPr>
        <p:txBody>
          <a:bodyPr>
            <a:spAutoFit/>
          </a:bodyPr>
          <a:lstStyle/>
          <a:p>
            <a:pPr algn="ctr">
              <a:spcBef>
                <a:spcPct val="50000"/>
              </a:spcBef>
            </a:pPr>
            <a:r>
              <a:rPr lang="ru-RU">
                <a:latin typeface="Franklin Gothic Book" pitchFamily="34" charset="0"/>
              </a:rPr>
              <a:t>«Жить – значит чувствовать непрестанно новое, которое бы напоминало нам, что мы живем!.. Ибо ум в непрестанной деятельности стремится от совершенства к совершенству – и где остановится?!»</a:t>
            </a:r>
          </a:p>
          <a:p>
            <a:pPr algn="r">
              <a:spcBef>
                <a:spcPct val="50000"/>
              </a:spcBef>
            </a:pPr>
            <a:r>
              <a:rPr lang="ru-RU" i="1">
                <a:latin typeface="Franklin Gothic Book" pitchFamily="34" charset="0"/>
              </a:rPr>
              <a:t>Н.И.Лобачевский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571500" y="1071563"/>
            <a:ext cx="4214813" cy="4800600"/>
          </a:xfrm>
          <a:prstGeom prst="rect">
            <a:avLst/>
          </a:prstGeom>
          <a:noFill/>
          <a:ln w="9525">
            <a:noFill/>
            <a:miter lim="800000"/>
            <a:headEnd/>
            <a:tailEnd/>
          </a:ln>
        </p:spPr>
        <p:txBody>
          <a:bodyPr>
            <a:spAutoFit/>
          </a:bodyPr>
          <a:lstStyle/>
          <a:p>
            <a:pPr algn="ctr"/>
            <a:endParaRPr lang="ru-RU" b="1">
              <a:latin typeface="Franklin Gothic Book" pitchFamily="34" charset="0"/>
            </a:endParaRPr>
          </a:p>
          <a:p>
            <a:pPr algn="ctr"/>
            <a:r>
              <a:rPr lang="ru-RU">
                <a:latin typeface="Franklin Gothic Book" pitchFamily="34" charset="0"/>
              </a:rPr>
              <a:t>Крупнейший российский геометр ХХ века, ученый, академик, педагог, автор школьных и вузовских учебников в области геометрии, Александров открыл методы изучения метрических свойств фигур. Эти методы существенно расширили область геометрических исследований и привели, в работах Александрова и созданной им школы, к  решению ряда классических проблем теории поверхностей, а также нашли важные применения в теории дифференциальных уравнений и теории упругих оболочек. </a:t>
            </a:r>
          </a:p>
        </p:txBody>
      </p:sp>
      <p:sp>
        <p:nvSpPr>
          <p:cNvPr id="21506" name="Прямоугольник 2"/>
          <p:cNvSpPr>
            <a:spLocks noChangeArrowheads="1"/>
          </p:cNvSpPr>
          <p:nvPr/>
        </p:nvSpPr>
        <p:spPr bwMode="auto">
          <a:xfrm>
            <a:off x="857250" y="642938"/>
            <a:ext cx="7500938" cy="369887"/>
          </a:xfrm>
          <a:prstGeom prst="rect">
            <a:avLst/>
          </a:prstGeom>
          <a:noFill/>
          <a:ln w="9525">
            <a:noFill/>
            <a:miter lim="800000"/>
            <a:headEnd/>
            <a:tailEnd/>
          </a:ln>
        </p:spPr>
        <p:txBody>
          <a:bodyPr>
            <a:spAutoFit/>
          </a:bodyPr>
          <a:lstStyle/>
          <a:p>
            <a:pPr algn="ctr"/>
            <a:r>
              <a:rPr lang="ru-RU" b="1">
                <a:latin typeface="Franklin Gothic Book" pitchFamily="34" charset="0"/>
              </a:rPr>
              <a:t>Александр Данилович Александров (1912-1999) </a:t>
            </a:r>
          </a:p>
        </p:txBody>
      </p:sp>
      <p:pic>
        <p:nvPicPr>
          <p:cNvPr id="5" name="Рисунок 4" descr="Aleksandr_Danilovich_Aleksandrov_1952.jpg"/>
          <p:cNvPicPr>
            <a:picLocks noChangeAspect="1"/>
          </p:cNvPicPr>
          <p:nvPr/>
        </p:nvPicPr>
        <p:blipFill>
          <a:blip r:embed="rId3"/>
          <a:srcRect r="3922" b="825"/>
          <a:stretch>
            <a:fillRect/>
          </a:stretch>
        </p:blipFill>
        <p:spPr>
          <a:xfrm>
            <a:off x="5143500" y="1466850"/>
            <a:ext cx="3500438" cy="4533900"/>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з0001.JPG"/>
          <p:cNvPicPr>
            <a:picLocks noChangeAspect="1"/>
          </p:cNvPicPr>
          <p:nvPr/>
        </p:nvPicPr>
        <p:blipFill>
          <a:blip r:embed="rId2"/>
          <a:stretch>
            <a:fillRect/>
          </a:stretch>
        </p:blipFill>
        <p:spPr>
          <a:xfrm>
            <a:off x="0" y="0"/>
            <a:ext cx="2751138" cy="3643313"/>
          </a:xfrm>
          <a:prstGeom prst="rect">
            <a:avLst/>
          </a:prstGeom>
          <a:ln>
            <a:solidFill>
              <a:srgbClr val="000099"/>
            </a:solidFill>
          </a:ln>
          <a:effectLst>
            <a:outerShdw blurRad="292100" dist="139700" dir="2700000" algn="tl" rotWithShape="0">
              <a:srgbClr val="333333">
                <a:alpha val="65000"/>
              </a:srgbClr>
            </a:outerShdw>
          </a:effectLst>
        </p:spPr>
      </p:pic>
      <p:pic>
        <p:nvPicPr>
          <p:cNvPr id="3" name="Рисунок 2" descr="риз0002.JPG"/>
          <p:cNvPicPr>
            <a:picLocks noChangeAspect="1"/>
          </p:cNvPicPr>
          <p:nvPr/>
        </p:nvPicPr>
        <p:blipFill>
          <a:blip r:embed="rId3"/>
          <a:stretch>
            <a:fillRect/>
          </a:stretch>
        </p:blipFill>
        <p:spPr>
          <a:xfrm>
            <a:off x="857250" y="2643188"/>
            <a:ext cx="2659063" cy="3500437"/>
          </a:xfrm>
          <a:prstGeom prst="rect">
            <a:avLst/>
          </a:prstGeom>
          <a:ln>
            <a:solidFill>
              <a:srgbClr val="000099"/>
            </a:solidFill>
          </a:ln>
          <a:effectLst>
            <a:outerShdw blurRad="292100" dist="139700" dir="2700000" algn="tl" rotWithShape="0">
              <a:srgbClr val="333333">
                <a:alpha val="65000"/>
              </a:srgbClr>
            </a:outerShdw>
          </a:effectLst>
        </p:spPr>
      </p:pic>
      <p:sp>
        <p:nvSpPr>
          <p:cNvPr id="23555" name="TextBox 3"/>
          <p:cNvSpPr txBox="1">
            <a:spLocks noChangeArrowheads="1"/>
          </p:cNvSpPr>
          <p:nvPr/>
        </p:nvSpPr>
        <p:spPr bwMode="auto">
          <a:xfrm>
            <a:off x="4000500" y="500063"/>
            <a:ext cx="4500563" cy="5354637"/>
          </a:xfrm>
          <a:prstGeom prst="rect">
            <a:avLst/>
          </a:prstGeom>
          <a:noFill/>
          <a:ln w="9525">
            <a:noFill/>
            <a:miter lim="800000"/>
            <a:headEnd/>
            <a:tailEnd/>
          </a:ln>
        </p:spPr>
        <p:txBody>
          <a:bodyPr>
            <a:spAutoFit/>
          </a:bodyPr>
          <a:lstStyle/>
          <a:p>
            <a:pPr algn="ctr"/>
            <a:r>
              <a:rPr lang="ru-RU">
                <a:latin typeface="Franklin Gothic Book" pitchFamily="34" charset="0"/>
              </a:rPr>
              <a:t>В творческой деятельности Александрова преподавание занимает не меньше места, чем наука. Помимо преподавания математики, он читал лекции по истории науки, философии, этике. Широта научных интересов Александрова изумляет, ему свойственен неподдельный интерес  к проблемам образования. Им написаны десятки статей по вопросам преподавания как в специальных журналах, так и в массовых изданиях. </a:t>
            </a:r>
          </a:p>
          <a:p>
            <a:pPr algn="ctr"/>
            <a:r>
              <a:rPr lang="ru-RU">
                <a:latin typeface="Franklin Gothic Book" pitchFamily="34" charset="0"/>
              </a:rPr>
              <a:t>И наконец, то, что им сделано в последние годы жизни в деле математического образования, вряд ли имеет прецедент. А именно: им написаны  учебники по геометрии для всех классов средней школы, созданы учебники для педагогических вузов.</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Trek</Template>
  <TotalTime>1169</TotalTime>
  <Words>2222</Words>
  <PresentationFormat>Экран (4:3)</PresentationFormat>
  <Paragraphs>88</Paragraphs>
  <Slides>30</Slides>
  <Notes>4</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6</vt:i4>
      </vt:variant>
      <vt:variant>
        <vt:lpstr>Заголовки слайдов</vt:lpstr>
      </vt:variant>
      <vt:variant>
        <vt:i4>30</vt:i4>
      </vt:variant>
    </vt:vector>
  </HeadingPairs>
  <TitlesOfParts>
    <vt:vector size="42" baseType="lpstr">
      <vt:lpstr>Franklin Gothic Book</vt:lpstr>
      <vt:lpstr>Arial</vt:lpstr>
      <vt:lpstr>Franklin Gothic Medium</vt:lpstr>
      <vt:lpstr>Wingdings 2</vt:lpstr>
      <vt:lpstr>Calibri</vt:lpstr>
      <vt:lpstr>Times New Roman</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Татьяна</cp:lastModifiedBy>
  <cp:revision>155</cp:revision>
  <dcterms:modified xsi:type="dcterms:W3CDTF">2017-02-07T07:44:37Z</dcterms:modified>
</cp:coreProperties>
</file>