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sldIdLst>
    <p:sldId id="258" r:id="rId2"/>
    <p:sldId id="263" r:id="rId3"/>
    <p:sldId id="260" r:id="rId4"/>
    <p:sldId id="261" r:id="rId5"/>
    <p:sldId id="264" r:id="rId6"/>
    <p:sldId id="262" r:id="rId7"/>
    <p:sldId id="265" r:id="rId8"/>
    <p:sldId id="266" r:id="rId9"/>
    <p:sldId id="267" r:id="rId10"/>
    <p:sldId id="270" r:id="rId11"/>
    <p:sldId id="268" r:id="rId12"/>
    <p:sldId id="259" r:id="rId13"/>
    <p:sldId id="257" r:id="rId14"/>
    <p:sldId id="273" r:id="rId15"/>
    <p:sldId id="275" r:id="rId16"/>
    <p:sldId id="274" r:id="rId17"/>
    <p:sldId id="269" r:id="rId18"/>
    <p:sldId id="256" r:id="rId19"/>
    <p:sldId id="271" r:id="rId20"/>
    <p:sldId id="272" r:id="rId2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F0096"/>
    <a:srgbClr val="9900CC"/>
    <a:srgbClr val="D06666"/>
    <a:srgbClr val="33CC33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7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0C79F35-8E69-4055-9DC0-AB48289B1F91}" type="datetimeFigureOut">
              <a:rPr lang="ru-RU" smtClean="0"/>
              <a:pPr/>
              <a:t>25.01.2017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CE590A-51B9-45A5-A9B6-8D87420723FA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CE590A-51B9-45A5-A9B6-8D87420723FA}" type="slidenum">
              <a:rPr lang="ru-RU" smtClean="0"/>
              <a:pPr/>
              <a:t>6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25.01.2017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25.01.2017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25.01.2017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25.01.2017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25.01.2017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25.01.2017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03D4A8">
                <a:alpha val="32000"/>
              </a:srgbClr>
            </a:gs>
            <a:gs pos="25000">
              <a:srgbClr val="21D6E0">
                <a:alpha val="39000"/>
              </a:srgbClr>
            </a:gs>
            <a:gs pos="75000">
              <a:srgbClr val="0087E6">
                <a:alpha val="40000"/>
              </a:srgbClr>
            </a:gs>
            <a:gs pos="0">
              <a:srgbClr val="005CBF">
                <a:alpha val="67000"/>
              </a:srgbClr>
            </a:gs>
          </a:gsLst>
          <a:path path="rect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25.01.2017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jpeg"/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jpeg"/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5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jpeg"/><Relationship Id="rId2" Type="http://schemas.openxmlformats.org/officeDocument/2006/relationships/image" Target="../media/image26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8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jpeg"/><Relationship Id="rId2" Type="http://schemas.openxmlformats.org/officeDocument/2006/relationships/image" Target="../media/image29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1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jpeg"/><Relationship Id="rId2" Type="http://schemas.openxmlformats.org/officeDocument/2006/relationships/image" Target="../media/image32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4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5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7.jpeg"/><Relationship Id="rId2" Type="http://schemas.openxmlformats.org/officeDocument/2006/relationships/image" Target="../media/image36.jpe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9.jpeg"/><Relationship Id="rId2" Type="http://schemas.openxmlformats.org/officeDocument/2006/relationships/image" Target="../media/image38.gif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jpe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0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4.jpeg"/><Relationship Id="rId4" Type="http://schemas.openxmlformats.org/officeDocument/2006/relationships/image" Target="../media/image13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0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071670" y="142852"/>
            <a:ext cx="6858016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5400" b="1" i="1" cap="none" spc="0" dirty="0" smtClean="0">
                <a:ln w="11430"/>
                <a:solidFill>
                  <a:srgbClr val="6F0096"/>
                </a:solidFill>
              </a:rPr>
              <a:t>«Песнь моя летит</a:t>
            </a:r>
          </a:p>
          <a:p>
            <a:pPr algn="ctr"/>
            <a:r>
              <a:rPr lang="ru-RU" sz="5400" b="1" i="1" cap="none" spc="0" dirty="0" smtClean="0">
                <a:ln w="11430"/>
                <a:solidFill>
                  <a:srgbClr val="6F0096"/>
                </a:solidFill>
              </a:rPr>
              <a:t> с мольбою…»</a:t>
            </a:r>
            <a:endParaRPr lang="ru-RU" sz="5400" b="1" i="1" cap="none" spc="0" dirty="0">
              <a:ln w="11430"/>
              <a:solidFill>
                <a:srgbClr val="6F0096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786182" y="5500702"/>
            <a:ext cx="5072098" cy="1015663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2000" b="1" i="1" dirty="0" smtClean="0">
                <a:ln w="11430"/>
                <a:solidFill>
                  <a:srgbClr val="6F0096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ИИЦ – Научная библиотека представляет виртуальную выставку к 220-летию Франца Шуберта</a:t>
            </a:r>
            <a:endParaRPr lang="ru-RU" sz="2000" b="1" i="1" dirty="0">
              <a:ln w="11430"/>
              <a:solidFill>
                <a:srgbClr val="6F0096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pic>
        <p:nvPicPr>
          <p:cNvPr id="7" name="Рисунок 6" descr="Изображение 024.jpg"/>
          <p:cNvPicPr>
            <a:picLocks noChangeAspect="1"/>
          </p:cNvPicPr>
          <p:nvPr/>
        </p:nvPicPr>
        <p:blipFill>
          <a:blip r:embed="rId2" cstate="email"/>
          <a:srcRect/>
          <a:stretch>
            <a:fillRect/>
          </a:stretch>
        </p:blipFill>
        <p:spPr>
          <a:xfrm>
            <a:off x="4643438" y="2285992"/>
            <a:ext cx="3120713" cy="2823502"/>
          </a:xfrm>
          <a:prstGeom prst="rect">
            <a:avLst/>
          </a:prstGeom>
          <a:ln w="19050">
            <a:solidFill>
              <a:srgbClr val="6F0096"/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8" name="Рисунок 7" descr="Изображение 029.jpg"/>
          <p:cNvPicPr>
            <a:picLocks noChangeAspect="1"/>
          </p:cNvPicPr>
          <p:nvPr/>
        </p:nvPicPr>
        <p:blipFill>
          <a:blip r:embed="rId3" cstate="email"/>
          <a:srcRect/>
          <a:stretch>
            <a:fillRect/>
          </a:stretch>
        </p:blipFill>
        <p:spPr>
          <a:xfrm>
            <a:off x="507972" y="1928802"/>
            <a:ext cx="3111521" cy="4000528"/>
          </a:xfrm>
          <a:prstGeom prst="rect">
            <a:avLst/>
          </a:prstGeom>
          <a:ln>
            <a:solidFill>
              <a:srgbClr val="6F0096"/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Изображение 031.jpg"/>
          <p:cNvPicPr>
            <a:picLocks noChangeAspect="1"/>
          </p:cNvPicPr>
          <p:nvPr/>
        </p:nvPicPr>
        <p:blipFill>
          <a:blip r:embed="rId2" cstate="email"/>
          <a:srcRect/>
          <a:stretch>
            <a:fillRect/>
          </a:stretch>
        </p:blipFill>
        <p:spPr>
          <a:xfrm>
            <a:off x="428596" y="2500306"/>
            <a:ext cx="4564764" cy="3429024"/>
          </a:xfrm>
          <a:prstGeom prst="rect">
            <a:avLst/>
          </a:prstGeom>
          <a:ln>
            <a:solidFill>
              <a:srgbClr val="6F0096"/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4" name="Рисунок 3" descr="Копия Изображение 028.jpg"/>
          <p:cNvPicPr>
            <a:picLocks noChangeAspect="1"/>
          </p:cNvPicPr>
          <p:nvPr/>
        </p:nvPicPr>
        <p:blipFill>
          <a:blip r:embed="rId3" cstate="email"/>
          <a:srcRect/>
          <a:stretch>
            <a:fillRect/>
          </a:stretch>
        </p:blipFill>
        <p:spPr>
          <a:xfrm>
            <a:off x="5786446" y="1500174"/>
            <a:ext cx="2714644" cy="3643338"/>
          </a:xfrm>
          <a:prstGeom prst="rect">
            <a:avLst/>
          </a:prstGeom>
          <a:ln>
            <a:solidFill>
              <a:srgbClr val="6F0096"/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5" name="TextBox 4"/>
          <p:cNvSpPr txBox="1"/>
          <p:nvPr/>
        </p:nvSpPr>
        <p:spPr>
          <a:xfrm>
            <a:off x="642910" y="1643050"/>
            <a:ext cx="42862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i="1" dirty="0" smtClean="0"/>
              <a:t>Шуберт с друзьями.</a:t>
            </a:r>
            <a:endParaRPr lang="ru-RU" i="1" dirty="0"/>
          </a:p>
        </p:txBody>
      </p:sp>
      <p:sp>
        <p:nvSpPr>
          <p:cNvPr id="6" name="TextBox 5"/>
          <p:cNvSpPr txBox="1"/>
          <p:nvPr/>
        </p:nvSpPr>
        <p:spPr>
          <a:xfrm>
            <a:off x="5786446" y="428604"/>
            <a:ext cx="250033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i="1" dirty="0" smtClean="0"/>
              <a:t>«Красный ёж» -  Дом общества любителей музыки, 1830г.</a:t>
            </a:r>
            <a:endParaRPr lang="ru-RU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428596" y="428604"/>
            <a:ext cx="80724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.                         </a:t>
            </a:r>
            <a:endParaRPr lang="ru-RU" dirty="0"/>
          </a:p>
        </p:txBody>
      </p:sp>
      <p:pic>
        <p:nvPicPr>
          <p:cNvPr id="5" name="Рисунок 4" descr="Изображение 013.jpg"/>
          <p:cNvPicPr>
            <a:picLocks noChangeAspect="1"/>
          </p:cNvPicPr>
          <p:nvPr/>
        </p:nvPicPr>
        <p:blipFill>
          <a:blip r:embed="rId2" cstate="email">
            <a:duotone>
              <a:schemeClr val="accent4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 rot="20497818">
            <a:off x="885136" y="2761808"/>
            <a:ext cx="2478843" cy="3440893"/>
          </a:xfrm>
          <a:prstGeom prst="rect">
            <a:avLst/>
          </a:prstGeom>
          <a:ln>
            <a:solidFill>
              <a:srgbClr val="6F0096"/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6" name="Рисунок 5" descr="Изображение 014.jpg"/>
          <p:cNvPicPr>
            <a:picLocks noChangeAspect="1"/>
          </p:cNvPicPr>
          <p:nvPr/>
        </p:nvPicPr>
        <p:blipFill>
          <a:blip r:embed="rId3" cstate="email">
            <a:duotone>
              <a:schemeClr val="accent6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 rot="675955">
            <a:off x="5590330" y="2788370"/>
            <a:ext cx="2549386" cy="3363085"/>
          </a:xfrm>
          <a:prstGeom prst="rect">
            <a:avLst/>
          </a:prstGeom>
          <a:ln>
            <a:solidFill>
              <a:srgbClr val="6F0096"/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7" name="Рисунок 6" descr="Изображение 018.jpg"/>
          <p:cNvPicPr>
            <a:picLocks noChangeAspect="1"/>
          </p:cNvPicPr>
          <p:nvPr/>
        </p:nvPicPr>
        <p:blipFill>
          <a:blip r:embed="rId4" cstate="email"/>
          <a:stretch>
            <a:fillRect/>
          </a:stretch>
        </p:blipFill>
        <p:spPr>
          <a:xfrm>
            <a:off x="3286116" y="2571744"/>
            <a:ext cx="2432078" cy="3318880"/>
          </a:xfrm>
          <a:prstGeom prst="rect">
            <a:avLst/>
          </a:prstGeom>
          <a:ln>
            <a:solidFill>
              <a:srgbClr val="6F0096"/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8" name="Прямоугольник 7"/>
          <p:cNvSpPr/>
          <p:nvPr/>
        </p:nvSpPr>
        <p:spPr>
          <a:xfrm>
            <a:off x="785786" y="500042"/>
            <a:ext cx="778674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 smtClean="0"/>
              <a:t>Инструментальная музыка Шуберта связана  с традициями венской классической школы. Композитор написал </a:t>
            </a:r>
            <a:r>
              <a:rPr lang="ru-RU" dirty="0" smtClean="0"/>
              <a:t>сонаты для фортепиано, квартеты, квинтеты, трио, мессы, создал девять симфоний.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 descr="Изображение 005.jpg"/>
          <p:cNvPicPr>
            <a:picLocks noChangeAspect="1"/>
          </p:cNvPicPr>
          <p:nvPr/>
        </p:nvPicPr>
        <p:blipFill>
          <a:blip r:embed="rId2" cstate="email"/>
          <a:stretch>
            <a:fillRect/>
          </a:stretch>
        </p:blipFill>
        <p:spPr>
          <a:xfrm>
            <a:off x="2571736" y="142852"/>
            <a:ext cx="2299438" cy="3357586"/>
          </a:xfrm>
          <a:prstGeom prst="rect">
            <a:avLst/>
          </a:prstGeom>
          <a:ln>
            <a:solidFill>
              <a:srgbClr val="6F0096"/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3" name="Рисунок 2" descr="Копия Изображение 005.jpg"/>
          <p:cNvPicPr>
            <a:picLocks noChangeAspect="1"/>
          </p:cNvPicPr>
          <p:nvPr/>
        </p:nvPicPr>
        <p:blipFill>
          <a:blip r:embed="rId3" cstate="email"/>
          <a:stretch>
            <a:fillRect/>
          </a:stretch>
        </p:blipFill>
        <p:spPr>
          <a:xfrm>
            <a:off x="214282" y="142852"/>
            <a:ext cx="2214578" cy="3051196"/>
          </a:xfrm>
          <a:prstGeom prst="rect">
            <a:avLst/>
          </a:prstGeom>
          <a:ln>
            <a:solidFill>
              <a:srgbClr val="6F0096"/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2" name="Рисунок 1" descr="Копия Изображение 001.jpg"/>
          <p:cNvPicPr>
            <a:picLocks noChangeAspect="1"/>
          </p:cNvPicPr>
          <p:nvPr/>
        </p:nvPicPr>
        <p:blipFill>
          <a:blip r:embed="rId4" cstate="email"/>
          <a:stretch>
            <a:fillRect/>
          </a:stretch>
        </p:blipFill>
        <p:spPr>
          <a:xfrm>
            <a:off x="1285852" y="2857496"/>
            <a:ext cx="2288679" cy="3286148"/>
          </a:xfrm>
          <a:prstGeom prst="rect">
            <a:avLst/>
          </a:prstGeom>
          <a:ln>
            <a:solidFill>
              <a:srgbClr val="6F0096"/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4" name="TextBox 3"/>
          <p:cNvSpPr txBox="1"/>
          <p:nvPr/>
        </p:nvSpPr>
        <p:spPr>
          <a:xfrm>
            <a:off x="5286380" y="571480"/>
            <a:ext cx="3429024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Особенно </a:t>
            </a:r>
            <a:r>
              <a:rPr lang="ru-RU" dirty="0" smtClean="0"/>
              <a:t>популярны Восьмая и </a:t>
            </a:r>
            <a:r>
              <a:rPr lang="ru-RU" dirty="0" smtClean="0"/>
              <a:t>Девятая симфонии. </a:t>
            </a:r>
            <a:r>
              <a:rPr lang="ru-RU" dirty="0" smtClean="0"/>
              <a:t>Восьмая, имеющая подзаголовок «Неоконченная» (1822), - одно из самых ярких произведений не только в творчестве Шуберта, но и в мировой симфонической </a:t>
            </a:r>
            <a:r>
              <a:rPr lang="ru-RU" dirty="0" smtClean="0"/>
              <a:t>музыке. </a:t>
            </a:r>
            <a:r>
              <a:rPr lang="ru-RU" dirty="0" smtClean="0"/>
              <a:t>Бурные романтические чувства сочетаются здесь с ясной классической формой, произведение отличается стройностью композиции. Вместо обычных для этого жанра четырех частей симфония имеет две: первая – драматическая, вторая – лирическая.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42910" y="642918"/>
            <a:ext cx="778674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«Что за неисчерпаемое богатство мелодического изобретения было в этом безвременно окончившем свою карьеру композиторе. Какая роскошь фантазии и резко очерченная самобытность!»</a:t>
            </a:r>
          </a:p>
          <a:p>
            <a:endParaRPr lang="ru-RU" dirty="0" smtClean="0"/>
          </a:p>
          <a:p>
            <a:pPr algn="r"/>
            <a:r>
              <a:rPr lang="ru-RU" i="1" dirty="0" smtClean="0"/>
              <a:t>П.И.Чайковский</a:t>
            </a:r>
            <a:endParaRPr lang="ru-RU" i="1" dirty="0"/>
          </a:p>
        </p:txBody>
      </p:sp>
      <p:pic>
        <p:nvPicPr>
          <p:cNvPr id="3" name="Рисунок 2" descr="Изображение 019.jpg"/>
          <p:cNvPicPr>
            <a:picLocks noChangeAspect="1"/>
          </p:cNvPicPr>
          <p:nvPr/>
        </p:nvPicPr>
        <p:blipFill>
          <a:blip r:embed="rId2" cstate="email"/>
          <a:stretch>
            <a:fillRect/>
          </a:stretch>
        </p:blipFill>
        <p:spPr>
          <a:xfrm>
            <a:off x="714348" y="3000372"/>
            <a:ext cx="2076836" cy="2786082"/>
          </a:xfrm>
          <a:prstGeom prst="rect">
            <a:avLst/>
          </a:prstGeom>
          <a:ln>
            <a:solidFill>
              <a:srgbClr val="6F0096"/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4" name="Рисунок 3" descr="Изображение 012.jpg"/>
          <p:cNvPicPr>
            <a:picLocks noChangeAspect="1"/>
          </p:cNvPicPr>
          <p:nvPr/>
        </p:nvPicPr>
        <p:blipFill>
          <a:blip r:embed="rId3" cstate="email">
            <a:duotone>
              <a:prstClr val="black"/>
              <a:srgbClr val="D9C3A5">
                <a:tint val="50000"/>
                <a:satMod val="180000"/>
              </a:srgbClr>
            </a:duotone>
          </a:blip>
          <a:srcRect b="-494"/>
          <a:stretch>
            <a:fillRect/>
          </a:stretch>
        </p:blipFill>
        <p:spPr>
          <a:xfrm>
            <a:off x="3143240" y="2500306"/>
            <a:ext cx="2571768" cy="3643338"/>
          </a:xfrm>
          <a:prstGeom prst="rect">
            <a:avLst/>
          </a:prstGeom>
          <a:ln>
            <a:solidFill>
              <a:srgbClr val="6F0096"/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5" name="Рисунок 4" descr="Изображение 017.jpg"/>
          <p:cNvPicPr>
            <a:picLocks noChangeAspect="1"/>
          </p:cNvPicPr>
          <p:nvPr/>
        </p:nvPicPr>
        <p:blipFill>
          <a:blip r:embed="rId4" cstate="email"/>
          <a:stretch>
            <a:fillRect/>
          </a:stretch>
        </p:blipFill>
        <p:spPr>
          <a:xfrm>
            <a:off x="5857884" y="3143248"/>
            <a:ext cx="2307025" cy="3000372"/>
          </a:xfrm>
          <a:prstGeom prst="rect">
            <a:avLst/>
          </a:prstGeom>
          <a:ln>
            <a:solidFill>
              <a:srgbClr val="6F0096"/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57158" y="428604"/>
            <a:ext cx="828680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Песенный дар Шуберта наложил отпечаток на все его творчество, в том числе на фортепианную музыку. Значительную часть наследия композитора составляют небольшие музыкальные пьесы, или миниатюры. Пример подобных произведений – лендлеры, написанные для </a:t>
            </a:r>
            <a:r>
              <a:rPr lang="ru-RU" dirty="0" err="1" smtClean="0"/>
              <a:t>музицирования</a:t>
            </a:r>
            <a:r>
              <a:rPr lang="ru-RU" dirty="0" smtClean="0"/>
              <a:t> во времена «</a:t>
            </a:r>
            <a:r>
              <a:rPr lang="ru-RU" dirty="0" err="1" smtClean="0"/>
              <a:t>шубертиад</a:t>
            </a:r>
            <a:r>
              <a:rPr lang="ru-RU" dirty="0" smtClean="0"/>
              <a:t>». Музыка в них кажется незатейливой, </a:t>
            </a:r>
            <a:r>
              <a:rPr lang="ru-RU" dirty="0" smtClean="0"/>
              <a:t>д</a:t>
            </a:r>
            <a:r>
              <a:rPr lang="ru-RU" dirty="0" smtClean="0"/>
              <a:t>аже наивной, но внимательно слушая ее, можно почувствовать, как она изысканна и изящна. Самыми серьезными по содержанию стали два цикла миниатюр – «Экспромты» и «Музыкальные моменты».</a:t>
            </a:r>
            <a:endParaRPr lang="ru-RU" dirty="0"/>
          </a:p>
        </p:txBody>
      </p:sp>
      <p:pic>
        <p:nvPicPr>
          <p:cNvPr id="3" name="Рисунок 2" descr="Изображение 015.jpg"/>
          <p:cNvPicPr>
            <a:picLocks noChangeAspect="1"/>
          </p:cNvPicPr>
          <p:nvPr/>
        </p:nvPicPr>
        <p:blipFill>
          <a:blip r:embed="rId2" cstate="email"/>
          <a:stretch>
            <a:fillRect/>
          </a:stretch>
        </p:blipFill>
        <p:spPr>
          <a:xfrm>
            <a:off x="1071538" y="3214686"/>
            <a:ext cx="2446906" cy="3071146"/>
          </a:xfrm>
          <a:prstGeom prst="rect">
            <a:avLst/>
          </a:prstGeom>
          <a:ln>
            <a:solidFill>
              <a:srgbClr val="6F0096"/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4" name="Рисунок 3" descr="2497490_Sochinenie_94_SHest_muzykalnyh_momentov_Dlya_fortepiano.jpg"/>
          <p:cNvPicPr>
            <a:picLocks noChangeAspect="1"/>
          </p:cNvPicPr>
          <p:nvPr/>
        </p:nvPicPr>
        <p:blipFill>
          <a:blip r:embed="rId3" cstate="email"/>
          <a:stretch>
            <a:fillRect/>
          </a:stretch>
        </p:blipFill>
        <p:spPr>
          <a:xfrm>
            <a:off x="4500562" y="3000372"/>
            <a:ext cx="2450307" cy="3500438"/>
          </a:xfrm>
          <a:prstGeom prst="rect">
            <a:avLst/>
          </a:prstGeom>
          <a:ln>
            <a:solidFill>
              <a:srgbClr val="6F0096"/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Изображение 028.jpg"/>
          <p:cNvPicPr>
            <a:picLocks noChangeAspect="1"/>
          </p:cNvPicPr>
          <p:nvPr/>
        </p:nvPicPr>
        <p:blipFill>
          <a:blip r:embed="rId2" cstate="email"/>
          <a:srcRect/>
          <a:stretch>
            <a:fillRect/>
          </a:stretch>
        </p:blipFill>
        <p:spPr>
          <a:xfrm>
            <a:off x="571471" y="714356"/>
            <a:ext cx="2701249" cy="3929090"/>
          </a:xfrm>
          <a:prstGeom prst="rect">
            <a:avLst/>
          </a:prstGeom>
          <a:ln>
            <a:solidFill>
              <a:srgbClr val="6F0096"/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3" name="TextBox 2"/>
          <p:cNvSpPr txBox="1"/>
          <p:nvPr/>
        </p:nvSpPr>
        <p:spPr>
          <a:xfrm>
            <a:off x="500034" y="5072074"/>
            <a:ext cx="271464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i="1" dirty="0" smtClean="0"/>
              <a:t>Извещение о большом концерте Шуберта </a:t>
            </a:r>
          </a:p>
          <a:p>
            <a:pPr algn="ctr"/>
            <a:r>
              <a:rPr lang="ru-RU" i="1" dirty="0" smtClean="0"/>
              <a:t>от 26 марта 1828г.</a:t>
            </a:r>
            <a:endParaRPr lang="ru-RU" i="1" dirty="0"/>
          </a:p>
        </p:txBody>
      </p:sp>
      <p:sp>
        <p:nvSpPr>
          <p:cNvPr id="4" name="TextBox 3"/>
          <p:cNvSpPr txBox="1"/>
          <p:nvPr/>
        </p:nvSpPr>
        <p:spPr>
          <a:xfrm>
            <a:off x="3714744" y="857232"/>
            <a:ext cx="4929222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26 марта 1828 года стараниями друзей был организован единственный при жизни Шуберта концерт из его произведений. Концерт имел огромный успех и принес композитору большую радость.  К тому же были изданы  новые произведения. Его планы на будущее были радужными, Несмотря на пошатнувшееся здоровье, Шуберт продолжает сочинять.</a:t>
            </a:r>
          </a:p>
          <a:p>
            <a:pPr algn="ctr"/>
            <a:r>
              <a:rPr lang="ru-RU" dirty="0" smtClean="0"/>
              <a:t>Конец </a:t>
            </a:r>
            <a:r>
              <a:rPr lang="ru-RU" dirty="0" smtClean="0"/>
              <a:t>н</a:t>
            </a:r>
            <a:r>
              <a:rPr lang="ru-RU" dirty="0" smtClean="0"/>
              <a:t>аступил неожиданно: </a:t>
            </a:r>
            <a:r>
              <a:rPr lang="ru-RU" dirty="0" smtClean="0"/>
              <a:t>Ш</a:t>
            </a:r>
            <a:r>
              <a:rPr lang="ru-RU" dirty="0" smtClean="0"/>
              <a:t>уберт заболел брюшным тифом , и ослабевший организм не выдержал тяжелой болезни.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00562" y="357166"/>
            <a:ext cx="4143404" cy="590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Большую часть жизни Шуберт прожил в Вене.  Робость, неумение устраивать свои дела, нежелание просить, унижаться перед влиятельными лицами были одной из причин постоянных материальных затруднений. К тому же, кабальный договор, заключенный с издателем нот, приносил большие доходы издателю, а не автору, который получал гроши за свои произведения. Ни одна из опер Шуберта не была принята к постановке, ноты его лучших Восьмой и Девятой симфоний были найдены лишь много лет спустя после смерти композитора. Многие его произведения долгие годы хранились у родственников и друзей, и только к концу Х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I</a:t>
            </a:r>
            <a:r>
              <a:rPr lang="ru-RU" dirty="0" smtClean="0"/>
              <a:t>Х века были разысканы и изданы.</a:t>
            </a:r>
            <a:endParaRPr lang="ru-RU" dirty="0"/>
          </a:p>
        </p:txBody>
      </p:sp>
      <p:pic>
        <p:nvPicPr>
          <p:cNvPr id="3" name="Рисунок 2" descr="Изображение 024.jpg"/>
          <p:cNvPicPr>
            <a:picLocks noChangeAspect="1"/>
          </p:cNvPicPr>
          <p:nvPr/>
        </p:nvPicPr>
        <p:blipFill>
          <a:blip r:embed="rId2" cstate="email"/>
          <a:srcRect/>
          <a:stretch>
            <a:fillRect/>
          </a:stretch>
        </p:blipFill>
        <p:spPr>
          <a:xfrm>
            <a:off x="428596" y="571480"/>
            <a:ext cx="3466930" cy="4143404"/>
          </a:xfrm>
          <a:prstGeom prst="rect">
            <a:avLst/>
          </a:prstGeom>
          <a:ln w="28575">
            <a:solidFill>
              <a:schemeClr val="bg1"/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4" name="TextBox 3"/>
          <p:cNvSpPr txBox="1"/>
          <p:nvPr/>
        </p:nvSpPr>
        <p:spPr>
          <a:xfrm>
            <a:off x="500034" y="5000636"/>
            <a:ext cx="300039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i="1" dirty="0" smtClean="0"/>
              <a:t>Дом, в котором Шуберт жил в 1824-1826 г.г. Альте Виден №100, Вена. На заднем плане </a:t>
            </a:r>
            <a:r>
              <a:rPr lang="ru-RU" i="1" dirty="0" err="1" smtClean="0"/>
              <a:t>Карлскирхе</a:t>
            </a:r>
            <a:endParaRPr lang="ru-RU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 descr="Изображение 030.jpg"/>
          <p:cNvPicPr>
            <a:picLocks noChangeAspect="1"/>
          </p:cNvPicPr>
          <p:nvPr/>
        </p:nvPicPr>
        <p:blipFill>
          <a:blip r:embed="rId2" cstate="email"/>
          <a:srcRect/>
          <a:stretch>
            <a:fillRect/>
          </a:stretch>
        </p:blipFill>
        <p:spPr>
          <a:xfrm>
            <a:off x="6068076" y="357166"/>
            <a:ext cx="2647327" cy="3357586"/>
          </a:xfrm>
          <a:prstGeom prst="rect">
            <a:avLst/>
          </a:prstGeom>
          <a:ln>
            <a:solidFill>
              <a:srgbClr val="6F0096"/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4" name="TextBox 3"/>
          <p:cNvSpPr txBox="1"/>
          <p:nvPr/>
        </p:nvSpPr>
        <p:spPr>
          <a:xfrm>
            <a:off x="5786446" y="4429132"/>
            <a:ext cx="307183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i="1" dirty="0" err="1" smtClean="0"/>
              <a:t>Фогль</a:t>
            </a:r>
            <a:r>
              <a:rPr lang="ru-RU" i="1" dirty="0" smtClean="0"/>
              <a:t> и Шуберт</a:t>
            </a:r>
          </a:p>
          <a:p>
            <a:pPr algn="ctr"/>
            <a:r>
              <a:rPr lang="ru-RU" i="1" dirty="0" smtClean="0"/>
              <a:t>Эскиз карандашом </a:t>
            </a:r>
            <a:r>
              <a:rPr lang="ru-RU" i="1" dirty="0" err="1" smtClean="0"/>
              <a:t>Швинда</a:t>
            </a:r>
            <a:endParaRPr lang="ru-RU" i="1" dirty="0"/>
          </a:p>
        </p:txBody>
      </p:sp>
      <p:sp>
        <p:nvSpPr>
          <p:cNvPr id="5" name="TextBox 4"/>
          <p:cNvSpPr txBox="1"/>
          <p:nvPr/>
        </p:nvSpPr>
        <p:spPr>
          <a:xfrm>
            <a:off x="142844" y="214290"/>
            <a:ext cx="571504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И все же венцы узнали и полюбили музыку Шуберта, которая сама пробила путь к их сердцам. Это не были завсегдатаи блестящих придворных салонов, представители высшего сословия. Как лесной ручеек , музыка Шуберта нашла свой путь к сердцам простых граждан. Большую роль здесь сыграл старший товарищ композитора – певец Иоганн Михаэль </a:t>
            </a:r>
            <a:r>
              <a:rPr lang="ru-RU" dirty="0" err="1" smtClean="0"/>
              <a:t>Фогль</a:t>
            </a:r>
            <a:r>
              <a:rPr lang="ru-RU" dirty="0" smtClean="0"/>
              <a:t>, исполнявший песни Шуберта под аккомпанемент автора и пропагандировавший творчество друга после его смерти.</a:t>
            </a:r>
            <a:endParaRPr lang="ru-RU" dirty="0"/>
          </a:p>
        </p:txBody>
      </p:sp>
      <p:pic>
        <p:nvPicPr>
          <p:cNvPr id="7" name="Рисунок 6" descr="Изображение 023.jpg"/>
          <p:cNvPicPr>
            <a:picLocks noChangeAspect="1"/>
          </p:cNvPicPr>
          <p:nvPr/>
        </p:nvPicPr>
        <p:blipFill>
          <a:blip r:embed="rId3" cstate="email"/>
          <a:srcRect/>
          <a:stretch>
            <a:fillRect/>
          </a:stretch>
        </p:blipFill>
        <p:spPr>
          <a:xfrm>
            <a:off x="785786" y="3214686"/>
            <a:ext cx="2506384" cy="3286148"/>
          </a:xfrm>
          <a:prstGeom prst="rect">
            <a:avLst/>
          </a:prstGeom>
          <a:ln>
            <a:solidFill>
              <a:srgbClr val="6F0096"/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8" name="TextBox 7"/>
          <p:cNvSpPr txBox="1"/>
          <p:nvPr/>
        </p:nvSpPr>
        <p:spPr>
          <a:xfrm>
            <a:off x="3714744" y="5500702"/>
            <a:ext cx="18573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i="1" dirty="0" err="1" smtClean="0"/>
              <a:t>Мориц</a:t>
            </a:r>
            <a:r>
              <a:rPr lang="ru-RU" i="1" dirty="0" smtClean="0"/>
              <a:t> </a:t>
            </a:r>
            <a:r>
              <a:rPr lang="ru-RU" i="1" dirty="0" err="1" smtClean="0"/>
              <a:t>Швинд</a:t>
            </a:r>
            <a:r>
              <a:rPr lang="ru-RU" i="1" dirty="0" smtClean="0"/>
              <a:t>. Автопортрет, 1822г.</a:t>
            </a:r>
            <a:endParaRPr lang="ru-RU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42910" y="4714884"/>
            <a:ext cx="792961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Музыка Шуберта дорога нам не только как великолепный художественный памятник. Она глубоко волнует слушателей. Брызжет ли она весельем, погружает ли в глубокие размышления, или вызывает страдание – она близка, понятна каждому, так ярко и правдиво раскрывает она человеческие чувства и мысли, высказанные в безграничной простоте </a:t>
            </a:r>
            <a:r>
              <a:rPr lang="ru-RU" dirty="0" err="1" smtClean="0"/>
              <a:t>Францом</a:t>
            </a:r>
            <a:r>
              <a:rPr lang="ru-RU" dirty="0" smtClean="0"/>
              <a:t> Шубертом.</a:t>
            </a:r>
            <a:endParaRPr lang="ru-RU" dirty="0"/>
          </a:p>
        </p:txBody>
      </p:sp>
      <p:pic>
        <p:nvPicPr>
          <p:cNvPr id="6" name="Рисунок 5" descr="2593962_noty-shubert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0100" y="214290"/>
            <a:ext cx="2906550" cy="4327531"/>
          </a:xfrm>
          <a:prstGeom prst="rect">
            <a:avLst/>
          </a:prstGeom>
          <a:ln>
            <a:solidFill>
              <a:srgbClr val="6F0096"/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7" name="Рисунок 6" descr="thumbs.jpg"/>
          <p:cNvPicPr>
            <a:picLocks noChangeAspect="1"/>
          </p:cNvPicPr>
          <p:nvPr/>
        </p:nvPicPr>
        <p:blipFill>
          <a:blip r:embed="rId3" cstate="email"/>
          <a:srcRect/>
          <a:stretch>
            <a:fillRect/>
          </a:stretch>
        </p:blipFill>
        <p:spPr>
          <a:xfrm>
            <a:off x="4572000" y="214290"/>
            <a:ext cx="2928940" cy="4196677"/>
          </a:xfrm>
          <a:prstGeom prst="rect">
            <a:avLst/>
          </a:prstGeom>
          <a:ln>
            <a:solidFill>
              <a:srgbClr val="6F0096"/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42844" y="25360"/>
            <a:ext cx="8786874" cy="69865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1600" b="1" dirty="0" smtClean="0"/>
              <a:t>Список использованной литературы</a:t>
            </a:r>
          </a:p>
          <a:p>
            <a:pPr lvl="0" algn="ctr"/>
            <a:endParaRPr lang="ru-RU" sz="1600" b="1" dirty="0" smtClean="0"/>
          </a:p>
          <a:p>
            <a:pPr marL="342900" lvl="0" indent="-342900">
              <a:buFont typeface="+mj-lt"/>
              <a:buAutoNum type="arabicPeriod"/>
            </a:pPr>
            <a:r>
              <a:rPr lang="ru-RU" sz="1600" dirty="0" smtClean="0">
                <a:latin typeface="Arial Narrow" pitchFamily="34" charset="0"/>
              </a:rPr>
              <a:t>Васильева, К. Н</a:t>
            </a:r>
            <a:r>
              <a:rPr lang="ru-RU" sz="1600" b="1" dirty="0" smtClean="0">
                <a:latin typeface="Arial Narrow" pitchFamily="34" charset="0"/>
              </a:rPr>
              <a:t>.</a:t>
            </a:r>
            <a:r>
              <a:rPr lang="ru-RU" sz="1600" dirty="0" smtClean="0">
                <a:latin typeface="Arial Narrow" pitchFamily="34" charset="0"/>
              </a:rPr>
              <a:t> Франц Шуберт. 1797-1828 [Текст] : крат. очерк жизни и творчества : кн. для юношества / К. Васильева. — Л. : Музыка, 1969. — 88 </a:t>
            </a:r>
            <a:r>
              <a:rPr lang="ru-RU" sz="1600" dirty="0" smtClean="0">
                <a:latin typeface="Arial Narrow" pitchFamily="34" charset="0"/>
              </a:rPr>
              <a:t>с.</a:t>
            </a:r>
            <a:endParaRPr lang="ru-RU" sz="1600" dirty="0" smtClean="0">
              <a:latin typeface="Arial Narrow" pitchFamily="34" charset="0"/>
            </a:endParaRPr>
          </a:p>
          <a:p>
            <a:pPr marL="342900" lvl="0" indent="-342900">
              <a:buFont typeface="+mj-lt"/>
              <a:buAutoNum type="arabicPeriod"/>
            </a:pPr>
            <a:r>
              <a:rPr lang="ru-RU" sz="1600" dirty="0" smtClean="0">
                <a:latin typeface="Arial Narrow" pitchFamily="34" charset="0"/>
              </a:rPr>
              <a:t>Воспоминания о Шуберте [Текст] / Ю. Хохлов. — М. : Музыка, 1964. — 412 с.</a:t>
            </a:r>
          </a:p>
          <a:p>
            <a:pPr marL="342900" lvl="0" indent="-342900">
              <a:buFont typeface="+mj-lt"/>
              <a:buAutoNum type="arabicPeriod"/>
            </a:pPr>
            <a:r>
              <a:rPr lang="ru-RU" sz="1600" dirty="0" err="1" smtClean="0">
                <a:latin typeface="Arial Narrow" pitchFamily="34" charset="0"/>
              </a:rPr>
              <a:t>Вульфиус</a:t>
            </a:r>
            <a:r>
              <a:rPr lang="ru-RU" sz="1600" dirty="0" smtClean="0">
                <a:latin typeface="Arial Narrow" pitchFamily="34" charset="0"/>
              </a:rPr>
              <a:t>, П. А</a:t>
            </a:r>
            <a:r>
              <a:rPr lang="ru-RU" sz="1600" b="1" u="sng" dirty="0" smtClean="0">
                <a:latin typeface="Arial Narrow" pitchFamily="34" charset="0"/>
              </a:rPr>
              <a:t>.</a:t>
            </a:r>
            <a:r>
              <a:rPr lang="ru-RU" sz="1600" dirty="0" smtClean="0">
                <a:latin typeface="Arial Narrow" pitchFamily="34" charset="0"/>
              </a:rPr>
              <a:t> Классические и романтические тенденции в творчестве Шуберта [Текст] : на материале инструмент. </a:t>
            </a:r>
            <a:r>
              <a:rPr lang="ru-RU" sz="1600" dirty="0" err="1" smtClean="0">
                <a:latin typeface="Arial Narrow" pitchFamily="34" charset="0"/>
              </a:rPr>
              <a:t>анс</a:t>
            </a:r>
            <a:r>
              <a:rPr lang="ru-RU" sz="1600" dirty="0" smtClean="0">
                <a:latin typeface="Arial Narrow" pitchFamily="34" charset="0"/>
              </a:rPr>
              <a:t>. / П. </a:t>
            </a:r>
            <a:r>
              <a:rPr lang="ru-RU" sz="1600" dirty="0" err="1" smtClean="0">
                <a:latin typeface="Arial Narrow" pitchFamily="34" charset="0"/>
              </a:rPr>
              <a:t>Вульфиус</a:t>
            </a:r>
            <a:r>
              <a:rPr lang="ru-RU" sz="1600" dirty="0" smtClean="0">
                <a:latin typeface="Arial Narrow" pitchFamily="34" charset="0"/>
              </a:rPr>
              <a:t>. — М. : Музыка, 1974. — 84 с. </a:t>
            </a:r>
          </a:p>
          <a:p>
            <a:pPr marL="342900" lvl="0" indent="-342900">
              <a:buFont typeface="+mj-lt"/>
              <a:buAutoNum type="arabicPeriod"/>
            </a:pPr>
            <a:r>
              <a:rPr lang="ru-RU" sz="1600" dirty="0" err="1" smtClean="0">
                <a:latin typeface="Arial Narrow" pitchFamily="34" charset="0"/>
              </a:rPr>
              <a:t>Вульфиус</a:t>
            </a:r>
            <a:r>
              <a:rPr lang="ru-RU" sz="1600" dirty="0" smtClean="0">
                <a:latin typeface="Arial Narrow" pitchFamily="34" charset="0"/>
              </a:rPr>
              <a:t>, П. А. Франц Шуберт. Очерки жизни и творчества [Текст] / П. </a:t>
            </a:r>
            <a:r>
              <a:rPr lang="ru-RU" sz="1600" dirty="0" err="1" smtClean="0">
                <a:latin typeface="Arial Narrow" pitchFamily="34" charset="0"/>
              </a:rPr>
              <a:t>Вульфиус</a:t>
            </a:r>
            <a:r>
              <a:rPr lang="ru-RU" sz="1600" dirty="0" smtClean="0">
                <a:latin typeface="Arial Narrow" pitchFamily="34" charset="0"/>
              </a:rPr>
              <a:t> ; под ред. Е. М. Орловой. — М. : Музыка, 1983. — 447 с. </a:t>
            </a:r>
          </a:p>
          <a:p>
            <a:pPr marL="342900" lvl="0" indent="-342900">
              <a:buFont typeface="+mj-lt"/>
              <a:buAutoNum type="arabicPeriod"/>
            </a:pPr>
            <a:r>
              <a:rPr lang="ru-RU" sz="1600" dirty="0" err="1" smtClean="0">
                <a:latin typeface="Arial Narrow" pitchFamily="34" charset="0"/>
              </a:rPr>
              <a:t>Гольдшмидт</a:t>
            </a:r>
            <a:r>
              <a:rPr lang="ru-RU" sz="1600" dirty="0" smtClean="0">
                <a:latin typeface="Arial Narrow" pitchFamily="34" charset="0"/>
              </a:rPr>
              <a:t>, Г. Франц Шуберт. Жизненный путь [Текст] / Г. </a:t>
            </a:r>
            <a:r>
              <a:rPr lang="ru-RU" sz="1600" dirty="0" err="1" smtClean="0">
                <a:latin typeface="Arial Narrow" pitchFamily="34" charset="0"/>
              </a:rPr>
              <a:t>Гольдшмидт</a:t>
            </a:r>
            <a:r>
              <a:rPr lang="ru-RU" sz="1600" dirty="0" smtClean="0">
                <a:latin typeface="Arial Narrow" pitchFamily="34" charset="0"/>
              </a:rPr>
              <a:t> ; ред. пер., </a:t>
            </a:r>
            <a:r>
              <a:rPr lang="ru-RU" sz="1600" dirty="0" err="1" smtClean="0">
                <a:latin typeface="Arial Narrow" pitchFamily="34" charset="0"/>
              </a:rPr>
              <a:t>предисл</a:t>
            </a:r>
            <a:r>
              <a:rPr lang="ru-RU" sz="1600" dirty="0" smtClean="0">
                <a:latin typeface="Arial Narrow" pitchFamily="34" charset="0"/>
              </a:rPr>
              <a:t>. и примеч. Ю. </a:t>
            </a:r>
            <a:r>
              <a:rPr lang="ru-RU" sz="1600" dirty="0" smtClean="0">
                <a:latin typeface="Arial Narrow" pitchFamily="34" charset="0"/>
              </a:rPr>
              <a:t>Хохлова. — </a:t>
            </a:r>
            <a:r>
              <a:rPr lang="ru-RU" sz="1600" dirty="0" smtClean="0">
                <a:latin typeface="Arial Narrow" pitchFamily="34" charset="0"/>
              </a:rPr>
              <a:t>М. : Музыка, 1968. — 452 с. </a:t>
            </a:r>
          </a:p>
          <a:p>
            <a:pPr marL="342900" lvl="0" indent="-342900">
              <a:buFont typeface="+mj-lt"/>
              <a:buAutoNum type="arabicPeriod"/>
            </a:pPr>
            <a:r>
              <a:rPr lang="ru-RU" sz="1600" dirty="0" smtClean="0">
                <a:latin typeface="Arial Narrow" pitchFamily="34" charset="0"/>
              </a:rPr>
              <a:t>Жизнь Франца Шуберта в документах [Текст] : по </a:t>
            </a:r>
            <a:r>
              <a:rPr lang="ru-RU" sz="1600" dirty="0" err="1" smtClean="0">
                <a:latin typeface="Arial Narrow" pitchFamily="34" charset="0"/>
              </a:rPr>
              <a:t>публ</a:t>
            </a:r>
            <a:r>
              <a:rPr lang="ru-RU" sz="1600" dirty="0" smtClean="0">
                <a:latin typeface="Arial Narrow" pitchFamily="34" charset="0"/>
              </a:rPr>
              <a:t>. </a:t>
            </a:r>
            <a:r>
              <a:rPr lang="ru-RU" sz="1600" dirty="0" err="1" smtClean="0">
                <a:latin typeface="Arial Narrow" pitchFamily="34" charset="0"/>
              </a:rPr>
              <a:t>Отто</a:t>
            </a:r>
            <a:r>
              <a:rPr lang="ru-RU" sz="1600" dirty="0" smtClean="0">
                <a:latin typeface="Arial Narrow" pitchFamily="34" charset="0"/>
              </a:rPr>
              <a:t> Эриха </a:t>
            </a:r>
            <a:r>
              <a:rPr lang="ru-RU" sz="1600" dirty="0" err="1" smtClean="0">
                <a:latin typeface="Arial Narrow" pitchFamily="34" charset="0"/>
              </a:rPr>
              <a:t>Дейча</a:t>
            </a:r>
            <a:r>
              <a:rPr lang="ru-RU" sz="1600" dirty="0" smtClean="0">
                <a:latin typeface="Arial Narrow" pitchFamily="34" charset="0"/>
              </a:rPr>
              <a:t> и др. источникам / сост., общ. ред., </a:t>
            </a:r>
            <a:r>
              <a:rPr lang="ru-RU" sz="1600" dirty="0" err="1" smtClean="0">
                <a:latin typeface="Arial Narrow" pitchFamily="34" charset="0"/>
              </a:rPr>
              <a:t>введ</a:t>
            </a:r>
            <a:r>
              <a:rPr lang="ru-RU" sz="1600" dirty="0" smtClean="0">
                <a:latin typeface="Arial Narrow" pitchFamily="34" charset="0"/>
              </a:rPr>
              <a:t>. и примеч. Ю. Хохлова ; пер. И. </a:t>
            </a:r>
            <a:r>
              <a:rPr lang="ru-RU" sz="1600" dirty="0" err="1" smtClean="0">
                <a:latin typeface="Arial Narrow" pitchFamily="34" charset="0"/>
              </a:rPr>
              <a:t>Волькенштейн</a:t>
            </a:r>
            <a:r>
              <a:rPr lang="ru-RU" sz="1600" dirty="0" smtClean="0">
                <a:latin typeface="Arial Narrow" pitchFamily="34" charset="0"/>
              </a:rPr>
              <a:t>, Ю. Хохлова, Л. Гинзбурга. — М. : </a:t>
            </a:r>
            <a:r>
              <a:rPr lang="ru-RU" sz="1600" dirty="0" err="1" smtClean="0">
                <a:latin typeface="Arial Narrow" pitchFamily="34" charset="0"/>
              </a:rPr>
              <a:t>Музгиз</a:t>
            </a:r>
            <a:r>
              <a:rPr lang="ru-RU" sz="1600" dirty="0" smtClean="0">
                <a:latin typeface="Arial Narrow" pitchFamily="34" charset="0"/>
              </a:rPr>
              <a:t>, 1963. — 840 с.</a:t>
            </a:r>
          </a:p>
          <a:p>
            <a:pPr marL="342900" lvl="0" indent="-342900">
              <a:buFont typeface="+mj-lt"/>
              <a:buAutoNum type="arabicPeriod"/>
            </a:pPr>
            <a:r>
              <a:rPr lang="ru-RU" sz="1600" dirty="0" smtClean="0">
                <a:latin typeface="Arial Narrow" pitchFamily="34" charset="0"/>
              </a:rPr>
              <a:t>Кремнев, Борис Григорьевич. Шуберт</a:t>
            </a:r>
            <a:r>
              <a:rPr lang="ru-RU" sz="1600" dirty="0" smtClean="0">
                <a:latin typeface="Arial Narrow" pitchFamily="34" charset="0"/>
              </a:rPr>
              <a:t>. [Текст</a:t>
            </a:r>
            <a:r>
              <a:rPr lang="ru-RU" sz="1600" dirty="0" smtClean="0">
                <a:latin typeface="Arial Narrow" pitchFamily="34" charset="0"/>
              </a:rPr>
              <a:t>] / б.Г.Кремнев. </a:t>
            </a:r>
            <a:r>
              <a:rPr lang="ru-RU" sz="1600" dirty="0" smtClean="0">
                <a:latin typeface="Arial Narrow" pitchFamily="34" charset="0"/>
              </a:rPr>
              <a:t>— М. : Молодая гвардия, 1964. — 302с</a:t>
            </a:r>
            <a:r>
              <a:rPr lang="ru-RU" sz="1600" dirty="0" smtClean="0">
                <a:latin typeface="Arial Narrow" pitchFamily="34" charset="0"/>
              </a:rPr>
              <a:t>.</a:t>
            </a:r>
            <a:endParaRPr lang="ru-RU" sz="1600" dirty="0" smtClean="0">
              <a:latin typeface="Arial Narrow" pitchFamily="34" charset="0"/>
            </a:endParaRPr>
          </a:p>
          <a:p>
            <a:pPr marL="342900" lvl="0" indent="-342900">
              <a:buFont typeface="+mj-lt"/>
              <a:buAutoNum type="arabicPeriod"/>
            </a:pPr>
            <a:r>
              <a:rPr lang="ru-RU" sz="1600" dirty="0" smtClean="0">
                <a:latin typeface="Arial Narrow" pitchFamily="34" charset="0"/>
              </a:rPr>
              <a:t>Лукьянова, Елена Павловна. Камерно-инструментальное творчество Ф. Шуберта </a:t>
            </a:r>
            <a:r>
              <a:rPr lang="ru-RU" sz="1600" dirty="0" smtClean="0">
                <a:latin typeface="Arial Narrow" pitchFamily="34" charset="0"/>
              </a:rPr>
              <a:t> </a:t>
            </a:r>
            <a:r>
              <a:rPr lang="ru-RU" sz="1600" dirty="0" smtClean="0">
                <a:latin typeface="Arial Narrow" pitchFamily="34" charset="0"/>
              </a:rPr>
              <a:t>[Текст] </a:t>
            </a:r>
            <a:r>
              <a:rPr lang="ru-RU" sz="1600" dirty="0" smtClean="0">
                <a:latin typeface="Arial Narrow" pitchFamily="34" charset="0"/>
              </a:rPr>
              <a:t>/ </a:t>
            </a:r>
            <a:r>
              <a:rPr lang="ru-RU" sz="1600" dirty="0" smtClean="0">
                <a:latin typeface="Arial Narrow" pitchFamily="34" charset="0"/>
              </a:rPr>
              <a:t>Е. П. Лукьянова. — Екатеринбург : Изд-во Урал. </a:t>
            </a:r>
            <a:r>
              <a:rPr lang="ru-RU" sz="1600" dirty="0" err="1" smtClean="0">
                <a:latin typeface="Arial Narrow" pitchFamily="34" charset="0"/>
              </a:rPr>
              <a:t>гос</a:t>
            </a:r>
            <a:r>
              <a:rPr lang="ru-RU" sz="1600" dirty="0" smtClean="0">
                <a:latin typeface="Arial Narrow" pitchFamily="34" charset="0"/>
              </a:rPr>
              <a:t>. консерватории им. М. П. Мусоргского, 2007. — 50 с.</a:t>
            </a:r>
          </a:p>
          <a:p>
            <a:pPr marL="342900" lvl="0" indent="-342900">
              <a:buFont typeface="+mj-lt"/>
              <a:buAutoNum type="arabicPeriod"/>
            </a:pPr>
            <a:r>
              <a:rPr lang="ru-RU" sz="1600" dirty="0" smtClean="0">
                <a:latin typeface="Arial Narrow" pitchFamily="34" charset="0"/>
              </a:rPr>
              <a:t>Хохлов, Ю. Н. О последнем периоде творчества Шуберта [Текст] / Ю. Хохлов. — М. : Музыка, 1968. — 220 с.</a:t>
            </a:r>
          </a:p>
          <a:p>
            <a:pPr marL="342900" lvl="0" indent="-342900">
              <a:buFont typeface="+mj-lt"/>
              <a:buAutoNum type="arabicPeriod"/>
            </a:pPr>
            <a:r>
              <a:rPr lang="ru-RU" sz="1600" dirty="0" smtClean="0">
                <a:latin typeface="Arial Narrow" pitchFamily="34" charset="0"/>
              </a:rPr>
              <a:t>Хохлов, Ю. Н. Песни Шуберта. Черты стиля [Текст] / Ю. Хохлов. — М. : Музыка, 1987. — 302 с.</a:t>
            </a:r>
          </a:p>
          <a:p>
            <a:pPr marL="342900" lvl="0" indent="-342900">
              <a:buFont typeface="+mj-lt"/>
              <a:buAutoNum type="arabicPeriod"/>
            </a:pPr>
            <a:r>
              <a:rPr lang="ru-RU" sz="1600" dirty="0" smtClean="0">
                <a:latin typeface="Arial Narrow" pitchFamily="34" charset="0"/>
              </a:rPr>
              <a:t>Хохлов, Ю. Н</a:t>
            </a:r>
            <a:r>
              <a:rPr lang="ru-RU" sz="1600" b="1" u="sng" dirty="0" smtClean="0">
                <a:latin typeface="Arial Narrow" pitchFamily="34" charset="0"/>
              </a:rPr>
              <a:t>.</a:t>
            </a:r>
            <a:r>
              <a:rPr lang="ru-RU" sz="1600" dirty="0" smtClean="0">
                <a:latin typeface="Arial Narrow" pitchFamily="34" charset="0"/>
              </a:rPr>
              <a:t> Франц Шуберт [Текст] : жизнь и творчество в материалах и док. / Ю. Хохлов. — М. : Совет. композитор, 1978. — 256 с.</a:t>
            </a:r>
          </a:p>
          <a:p>
            <a:pPr marL="342900" lvl="0" indent="-342900">
              <a:buFont typeface="+mj-lt"/>
              <a:buAutoNum type="arabicPeriod"/>
            </a:pPr>
            <a:r>
              <a:rPr lang="ru-RU" sz="1600" dirty="0" smtClean="0">
                <a:latin typeface="Arial Narrow" pitchFamily="34" charset="0"/>
              </a:rPr>
              <a:t>Хохлов, Ю.Н. Фортепианные сонаты Франца Шуберта [Текст] / Ю. Н. Хохлов. — Изд. 4-е. — М. : </a:t>
            </a:r>
            <a:r>
              <a:rPr lang="ru-RU" sz="1600" dirty="0" err="1" smtClean="0">
                <a:latin typeface="Arial Narrow" pitchFamily="34" charset="0"/>
              </a:rPr>
              <a:t>Едиториал</a:t>
            </a:r>
            <a:r>
              <a:rPr lang="ru-RU" sz="1600" dirty="0" smtClean="0">
                <a:latin typeface="Arial Narrow" pitchFamily="34" charset="0"/>
              </a:rPr>
              <a:t> УРСС, 2010. — 528 с.</a:t>
            </a:r>
          </a:p>
          <a:p>
            <a:pPr marL="342900" lvl="0" indent="-342900">
              <a:buFont typeface="+mj-lt"/>
              <a:buAutoNum type="arabicPeriod"/>
            </a:pPr>
            <a:r>
              <a:rPr lang="ru-RU" sz="1600" dirty="0" smtClean="0">
                <a:latin typeface="Arial Narrow" pitchFamily="34" charset="0"/>
              </a:rPr>
              <a:t>Черная, Е. С. Франц Шуберт [Текст] / Е. Черная. — М. : Музыка, 1964. — 240 с.</a:t>
            </a:r>
          </a:p>
          <a:p>
            <a:pPr lvl="0"/>
            <a:endParaRPr lang="ru-RU" sz="1600" dirty="0" smtClean="0">
              <a:latin typeface="Arial Narrow" pitchFamily="34" charset="0"/>
            </a:endParaRPr>
          </a:p>
          <a:p>
            <a:pPr marL="342900" lvl="0" indent="-342900">
              <a:buFont typeface="+mj-lt"/>
              <a:buAutoNum type="arabicPeriod"/>
            </a:pPr>
            <a:endParaRPr lang="ru-RU" sz="1600" dirty="0" smtClean="0">
              <a:latin typeface="Arial Narrow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Изображение 003.jpg"/>
          <p:cNvPicPr>
            <a:picLocks noChangeAspect="1"/>
          </p:cNvPicPr>
          <p:nvPr/>
        </p:nvPicPr>
        <p:blipFill>
          <a:blip r:embed="rId2" cstate="email"/>
          <a:srcRect r="-12"/>
          <a:stretch>
            <a:fillRect/>
          </a:stretch>
        </p:blipFill>
        <p:spPr>
          <a:xfrm>
            <a:off x="500034" y="2928934"/>
            <a:ext cx="2463388" cy="3571899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714348" y="214290"/>
            <a:ext cx="7643866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Франц Шуберт (1797-1828) – выдающийся австрийский композитор, первый музыкальный романтик и основоположник австро-немецкой камерной вокальной лирики. Кроме вокальной музыки – песен, вокальных циклов – им написаны симфонии и фортепианная музыка: сонаты, экспромты, музыкальные моменты. Шуберт прожил только тридцать один год, и многие произведения при жизни не были  напечатаны или исполнены. Из шестисот песен увидели свет лишь около двухсот, а из двух десятков сонат – только три, из девяти симфоний – ни одна.</a:t>
            </a:r>
            <a:endParaRPr lang="ru-RU" dirty="0"/>
          </a:p>
        </p:txBody>
      </p:sp>
      <p:pic>
        <p:nvPicPr>
          <p:cNvPr id="5" name="Рисунок 4" descr="Копия Изображение.jpg"/>
          <p:cNvPicPr>
            <a:picLocks noChangeAspect="1"/>
          </p:cNvPicPr>
          <p:nvPr/>
        </p:nvPicPr>
        <p:blipFill>
          <a:blip r:embed="rId3" cstate="email"/>
          <a:stretch>
            <a:fillRect/>
          </a:stretch>
        </p:blipFill>
        <p:spPr>
          <a:xfrm>
            <a:off x="6286512" y="2857496"/>
            <a:ext cx="2214578" cy="3759861"/>
          </a:xfrm>
          <a:prstGeom prst="rect">
            <a:avLst/>
          </a:prstGeom>
          <a:ln>
            <a:solidFill>
              <a:srgbClr val="6F0096"/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6" name="Рисунок 5" descr="Изображение 002.jpg"/>
          <p:cNvPicPr>
            <a:picLocks noChangeAspect="1"/>
          </p:cNvPicPr>
          <p:nvPr/>
        </p:nvPicPr>
        <p:blipFill>
          <a:blip r:embed="rId4" cstate="email"/>
          <a:stretch>
            <a:fillRect/>
          </a:stretch>
        </p:blipFill>
        <p:spPr>
          <a:xfrm>
            <a:off x="3571868" y="3000372"/>
            <a:ext cx="2211862" cy="3429000"/>
          </a:xfrm>
          <a:prstGeom prst="rect">
            <a:avLst/>
          </a:prstGeom>
          <a:ln>
            <a:solidFill>
              <a:srgbClr val="6F0096"/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7" name="TextBox 6"/>
          <p:cNvSpPr txBox="1"/>
          <p:nvPr/>
        </p:nvSpPr>
        <p:spPr>
          <a:xfrm>
            <a:off x="3857620" y="3857628"/>
            <a:ext cx="1714512" cy="584775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1600" b="1" i="1" dirty="0" smtClean="0">
                <a:latin typeface="Arial Narrow" pitchFamily="34" charset="0"/>
              </a:rPr>
              <a:t>Воспоминания о Шуберте</a:t>
            </a:r>
            <a:endParaRPr lang="ru-RU" sz="1600" b="1" i="1" dirty="0">
              <a:latin typeface="Arial Narrow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00034" y="214290"/>
            <a:ext cx="8001056" cy="62478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buFont typeface="+mj-lt"/>
              <a:buAutoNum type="arabicPeriod" startAt="14"/>
            </a:pPr>
            <a:r>
              <a:rPr lang="ru-RU" sz="1600" dirty="0" smtClean="0">
                <a:latin typeface="Arial Narrow" pitchFamily="34" charset="0"/>
              </a:rPr>
              <a:t>Шуберт Франц. Венгерский дивертисмент : для </a:t>
            </a:r>
            <a:r>
              <a:rPr lang="ru-RU" sz="1600" dirty="0" err="1" smtClean="0">
                <a:latin typeface="Arial Narrow" pitchFamily="34" charset="0"/>
              </a:rPr>
              <a:t>фп</a:t>
            </a:r>
            <a:r>
              <a:rPr lang="ru-RU" sz="1600" dirty="0" smtClean="0">
                <a:latin typeface="Arial Narrow" pitchFamily="34" charset="0"/>
              </a:rPr>
              <a:t>. в 4 руки / Ф. Шуберт. — М. : Музыка, 1990. — 63 с.</a:t>
            </a:r>
          </a:p>
          <a:p>
            <a:pPr marL="342900" lvl="0" indent="-342900">
              <a:buFont typeface="+mj-lt"/>
              <a:buAutoNum type="arabicPeriod" startAt="14"/>
            </a:pPr>
            <a:r>
              <a:rPr lang="ru-RU" sz="1600" dirty="0" smtClean="0">
                <a:latin typeface="Arial Narrow" pitchFamily="34" charset="0"/>
              </a:rPr>
              <a:t>Шуберт Франц. Избранные песни [Ноты] : в 6 т. : для голоса с </a:t>
            </a:r>
            <a:r>
              <a:rPr lang="ru-RU" sz="1600" dirty="0" err="1" smtClean="0">
                <a:latin typeface="Arial Narrow" pitchFamily="34" charset="0"/>
              </a:rPr>
              <a:t>фп</a:t>
            </a:r>
            <a:r>
              <a:rPr lang="ru-RU" sz="1600" dirty="0" smtClean="0">
                <a:latin typeface="Arial Narrow" pitchFamily="34" charset="0"/>
              </a:rPr>
              <a:t>. Т. 1. Песни на слова И. В. Гете / Ф. Шуберт ; сост., ред., вступ. ст. , </a:t>
            </a:r>
            <a:r>
              <a:rPr lang="ru-RU" sz="1600" dirty="0" err="1" smtClean="0">
                <a:latin typeface="Arial Narrow" pitchFamily="34" charset="0"/>
              </a:rPr>
              <a:t>предисл</a:t>
            </a:r>
            <a:r>
              <a:rPr lang="ru-RU" sz="1600" dirty="0" smtClean="0">
                <a:latin typeface="Arial Narrow" pitchFamily="34" charset="0"/>
              </a:rPr>
              <a:t>. и примеч. Ю. Н. Хохлова. — М. : Музыка, 1975. — 220 </a:t>
            </a:r>
            <a:r>
              <a:rPr lang="ru-RU" sz="1600" dirty="0" smtClean="0">
                <a:latin typeface="Arial Narrow" pitchFamily="34" charset="0"/>
              </a:rPr>
              <a:t>с</a:t>
            </a:r>
            <a:endParaRPr lang="ru-RU" sz="1600" dirty="0" smtClean="0">
              <a:latin typeface="Arial Narrow" pitchFamily="34" charset="0"/>
            </a:endParaRPr>
          </a:p>
          <a:p>
            <a:pPr marL="342900" lvl="0" indent="-342900">
              <a:buFont typeface="+mj-lt"/>
              <a:buAutoNum type="arabicPeriod" startAt="14"/>
            </a:pPr>
            <a:r>
              <a:rPr lang="ru-RU" sz="1600" dirty="0" smtClean="0">
                <a:latin typeface="Arial Narrow" pitchFamily="34" charset="0"/>
              </a:rPr>
              <a:t>Шуберт Франц. Избранные песни [Ноты] : для голоса с </a:t>
            </a:r>
            <a:r>
              <a:rPr lang="ru-RU" sz="1600" dirty="0" err="1" smtClean="0">
                <a:latin typeface="Arial Narrow" pitchFamily="34" charset="0"/>
              </a:rPr>
              <a:t>фп</a:t>
            </a:r>
            <a:r>
              <a:rPr lang="ru-RU" sz="1600" dirty="0" smtClean="0">
                <a:latin typeface="Arial Narrow" pitchFamily="34" charset="0"/>
              </a:rPr>
              <a:t>. / Ф. Шуберт ; сост. М. Мирзоева. — М. : </a:t>
            </a:r>
            <a:r>
              <a:rPr lang="ru-RU" sz="1600" dirty="0" err="1" smtClean="0">
                <a:latin typeface="Arial Narrow" pitchFamily="34" charset="0"/>
              </a:rPr>
              <a:t>Музгиз</a:t>
            </a:r>
            <a:r>
              <a:rPr lang="ru-RU" sz="1600" dirty="0" smtClean="0">
                <a:latin typeface="Arial Narrow" pitchFamily="34" charset="0"/>
              </a:rPr>
              <a:t>, 1961. — 80 с.</a:t>
            </a:r>
          </a:p>
          <a:p>
            <a:pPr marL="342900" lvl="0" indent="-342900">
              <a:buFont typeface="+mj-lt"/>
              <a:buAutoNum type="arabicPeriod" startAt="14"/>
            </a:pPr>
            <a:r>
              <a:rPr lang="ru-RU" sz="1600" dirty="0" smtClean="0">
                <a:latin typeface="Arial Narrow" pitchFamily="34" charset="0"/>
              </a:rPr>
              <a:t>Шуберт Франц. Избранные пьесы [Ноты] : для </a:t>
            </a:r>
            <a:r>
              <a:rPr lang="ru-RU" sz="1600" dirty="0" err="1" smtClean="0">
                <a:latin typeface="Arial Narrow" pitchFamily="34" charset="0"/>
              </a:rPr>
              <a:t>фп</a:t>
            </a:r>
            <a:r>
              <a:rPr lang="ru-RU" sz="1600" dirty="0" smtClean="0">
                <a:latin typeface="Arial Narrow" pitchFamily="34" charset="0"/>
              </a:rPr>
              <a:t>. / Ф. Шуберт ; сост. и ред. В. Розанова. — М. : Музыка, 1972. — 68 с.</a:t>
            </a:r>
          </a:p>
          <a:p>
            <a:pPr marL="342900" lvl="0" indent="-342900">
              <a:buFont typeface="+mj-lt"/>
              <a:buAutoNum type="arabicPeriod" startAt="14"/>
            </a:pPr>
            <a:r>
              <a:rPr lang="ru-RU" sz="1600" dirty="0" smtClean="0">
                <a:latin typeface="Arial Narrow" pitchFamily="34" charset="0"/>
              </a:rPr>
              <a:t>Шуберт Франц. Избранные сонаты [Ноты] : для </a:t>
            </a:r>
            <a:r>
              <a:rPr lang="ru-RU" sz="1600" dirty="0" err="1" smtClean="0">
                <a:latin typeface="Arial Narrow" pitchFamily="34" charset="0"/>
              </a:rPr>
              <a:t>фп</a:t>
            </a:r>
            <a:r>
              <a:rPr lang="ru-RU" sz="1600" dirty="0" smtClean="0">
                <a:latin typeface="Arial Narrow" pitchFamily="34" charset="0"/>
              </a:rPr>
              <a:t>. / Ф. Шуберт. — М. : Музыка, 1984. — 158 с.</a:t>
            </a:r>
          </a:p>
          <a:p>
            <a:pPr marL="342900" lvl="0" indent="-342900">
              <a:buFont typeface="+mj-lt"/>
              <a:buAutoNum type="arabicPeriod" startAt="14"/>
            </a:pPr>
            <a:r>
              <a:rPr lang="ru-RU" sz="1600" dirty="0" smtClean="0">
                <a:latin typeface="Arial Narrow" pitchFamily="34" charset="0"/>
              </a:rPr>
              <a:t>Шуберт Франц. Избранные хоры [Ноты] : для муж. голосов без </a:t>
            </a:r>
            <a:r>
              <a:rPr lang="ru-RU" sz="1600" dirty="0" err="1" smtClean="0">
                <a:latin typeface="Arial Narrow" pitchFamily="34" charset="0"/>
              </a:rPr>
              <a:t>сопровожд</a:t>
            </a:r>
            <a:r>
              <a:rPr lang="ru-RU" sz="1600" dirty="0" smtClean="0">
                <a:latin typeface="Arial Narrow" pitchFamily="34" charset="0"/>
              </a:rPr>
              <a:t>. </a:t>
            </a:r>
            <a:r>
              <a:rPr lang="ru-RU" sz="1600" dirty="0" err="1" smtClean="0">
                <a:latin typeface="Arial Narrow" pitchFamily="34" charset="0"/>
              </a:rPr>
              <a:t>Вып</a:t>
            </a:r>
            <a:r>
              <a:rPr lang="ru-RU" sz="1600" dirty="0" smtClean="0">
                <a:latin typeface="Arial Narrow" pitchFamily="34" charset="0"/>
              </a:rPr>
              <a:t>. 1 / Ф. Шуберт. — М. : Музыка, 1980. — 64 с. :</a:t>
            </a:r>
          </a:p>
          <a:p>
            <a:pPr marL="342900" lvl="0" indent="-342900">
              <a:buFont typeface="+mj-lt"/>
              <a:buAutoNum type="arabicPeriod" startAt="14"/>
            </a:pPr>
            <a:r>
              <a:rPr lang="ru-RU" sz="1600" dirty="0" smtClean="0">
                <a:latin typeface="Arial Narrow" pitchFamily="34" charset="0"/>
              </a:rPr>
              <a:t>Шуберт Франц. Лебединая песнь [Ноты] : для голоса с </a:t>
            </a:r>
            <a:r>
              <a:rPr lang="ru-RU" sz="1600" dirty="0" err="1" smtClean="0">
                <a:latin typeface="Arial Narrow" pitchFamily="34" charset="0"/>
              </a:rPr>
              <a:t>фп</a:t>
            </a:r>
            <a:r>
              <a:rPr lang="ru-RU" sz="1600" dirty="0" smtClean="0">
                <a:latin typeface="Arial Narrow" pitchFamily="34" charset="0"/>
              </a:rPr>
              <a:t>. / Ф. Шуберт. — М. : Музыка, 1974. — 84 с.</a:t>
            </a:r>
          </a:p>
          <a:p>
            <a:pPr marL="342900" lvl="0" indent="-342900">
              <a:buFont typeface="+mj-lt"/>
              <a:buAutoNum type="arabicPeriod" startAt="14"/>
            </a:pPr>
            <a:r>
              <a:rPr lang="ru-RU" sz="1600" dirty="0" smtClean="0">
                <a:latin typeface="Arial Narrow" pitchFamily="34" charset="0"/>
              </a:rPr>
              <a:t>Шуберт Франц. Прекрасная мельничиха [Ноты] : цикл песен : для голоса в </a:t>
            </a:r>
            <a:r>
              <a:rPr lang="ru-RU" sz="1600" dirty="0" err="1" smtClean="0">
                <a:latin typeface="Arial Narrow" pitchFamily="34" charset="0"/>
              </a:rPr>
              <a:t>сопровожд</a:t>
            </a:r>
            <a:r>
              <a:rPr lang="ru-RU" sz="1600" dirty="0" smtClean="0">
                <a:latin typeface="Arial Narrow" pitchFamily="34" charset="0"/>
              </a:rPr>
              <a:t>. </a:t>
            </a:r>
            <a:r>
              <a:rPr lang="ru-RU" sz="1600" dirty="0" err="1" smtClean="0">
                <a:latin typeface="Arial Narrow" pitchFamily="34" charset="0"/>
              </a:rPr>
              <a:t>фп</a:t>
            </a:r>
            <a:r>
              <a:rPr lang="ru-RU" sz="1600" dirty="0" smtClean="0">
                <a:latin typeface="Arial Narrow" pitchFamily="34" charset="0"/>
              </a:rPr>
              <a:t>. / Ф. Шуберт ; на сл. В. Мюллера ; пер. И. </a:t>
            </a:r>
            <a:r>
              <a:rPr lang="ru-RU" sz="1600" dirty="0" err="1" smtClean="0">
                <a:latin typeface="Arial Narrow" pitchFamily="34" charset="0"/>
              </a:rPr>
              <a:t>Тюменева</a:t>
            </a:r>
            <a:r>
              <a:rPr lang="ru-RU" sz="1600" dirty="0" smtClean="0">
                <a:latin typeface="Arial Narrow" pitchFamily="34" charset="0"/>
              </a:rPr>
              <a:t>. — М. : Музыка, 1981. — 80 с.</a:t>
            </a:r>
          </a:p>
          <a:p>
            <a:pPr marL="342900" lvl="0" indent="-342900">
              <a:buFont typeface="+mj-lt"/>
              <a:buAutoNum type="arabicPeriod" startAt="14"/>
            </a:pPr>
            <a:r>
              <a:rPr lang="ru-RU" sz="1600" dirty="0" smtClean="0">
                <a:latin typeface="Arial Narrow" pitchFamily="34" charset="0"/>
              </a:rPr>
              <a:t>Шуберт Франц. Соната [Ноты] : ре мажор : соч. 53 : для </a:t>
            </a:r>
            <a:r>
              <a:rPr lang="ru-RU" sz="1600" dirty="0" err="1" smtClean="0">
                <a:latin typeface="Arial Narrow" pitchFamily="34" charset="0"/>
              </a:rPr>
              <a:t>фп</a:t>
            </a:r>
            <a:r>
              <a:rPr lang="ru-RU" sz="1600" dirty="0" smtClean="0">
                <a:latin typeface="Arial Narrow" pitchFamily="34" charset="0"/>
              </a:rPr>
              <a:t>. / Ф. Шуберт. — М. : Музыка, 1974. — 49 с.</a:t>
            </a:r>
          </a:p>
          <a:p>
            <a:pPr marL="342900" lvl="0" indent="-342900">
              <a:buFont typeface="+mj-lt"/>
              <a:buAutoNum type="arabicPeriod" startAt="14"/>
            </a:pPr>
            <a:r>
              <a:rPr lang="ru-RU" sz="1600" dirty="0" smtClean="0">
                <a:latin typeface="Arial Narrow" pitchFamily="34" charset="0"/>
              </a:rPr>
              <a:t>Шуберт Франц. Соната [Ноты] : си-бемоль мажор : для </a:t>
            </a:r>
            <a:r>
              <a:rPr lang="ru-RU" sz="1600" dirty="0" err="1" smtClean="0">
                <a:latin typeface="Arial Narrow" pitchFamily="34" charset="0"/>
              </a:rPr>
              <a:t>фп</a:t>
            </a:r>
            <a:r>
              <a:rPr lang="ru-RU" sz="1600" dirty="0" smtClean="0">
                <a:latin typeface="Arial Narrow" pitchFamily="34" charset="0"/>
              </a:rPr>
              <a:t>. / Ф. Шуберт. — М. : Музыка, 1973. — 56 с.</a:t>
            </a:r>
          </a:p>
          <a:p>
            <a:pPr marL="342900" lvl="0" indent="-342900">
              <a:buFont typeface="+mj-lt"/>
              <a:buAutoNum type="arabicPeriod" startAt="14"/>
            </a:pPr>
            <a:r>
              <a:rPr lang="ru-RU" sz="1600" dirty="0" smtClean="0">
                <a:latin typeface="Arial Narrow" pitchFamily="34" charset="0"/>
              </a:rPr>
              <a:t>Шуберт Франц. Фантазия [Ноты] : фа минор : соч. 108 : для </a:t>
            </a:r>
            <a:r>
              <a:rPr lang="ru-RU" sz="1600" dirty="0" err="1" smtClean="0">
                <a:latin typeface="Arial Narrow" pitchFamily="34" charset="0"/>
              </a:rPr>
              <a:t>фп</a:t>
            </a:r>
            <a:r>
              <a:rPr lang="ru-RU" sz="1600" dirty="0" smtClean="0">
                <a:latin typeface="Arial Narrow" pitchFamily="34" charset="0"/>
              </a:rPr>
              <a:t>. в 4 руки / Ф. Шуберт. — М. : Музыка, 1984. — 39 с.</a:t>
            </a:r>
          </a:p>
          <a:p>
            <a:pPr marL="342900" lvl="0" indent="-342900">
              <a:buFont typeface="+mj-lt"/>
              <a:buAutoNum type="arabicPeriod" startAt="14"/>
            </a:pPr>
            <a:r>
              <a:rPr lang="ru-RU" sz="1600" dirty="0" smtClean="0">
                <a:latin typeface="Arial Narrow" pitchFamily="34" charset="0"/>
              </a:rPr>
              <a:t>Шуберт Франц. Экспромт [Ноты] : ми-бемоль мажор . Экспромт : си-бемоль мажор : для </a:t>
            </a:r>
            <a:r>
              <a:rPr lang="ru-RU" sz="1600" dirty="0" err="1" smtClean="0">
                <a:latin typeface="Arial Narrow" pitchFamily="34" charset="0"/>
              </a:rPr>
              <a:t>фп</a:t>
            </a:r>
            <a:r>
              <a:rPr lang="ru-RU" sz="1600" dirty="0" smtClean="0">
                <a:latin typeface="Arial Narrow" pitchFamily="34" charset="0"/>
              </a:rPr>
              <a:t>. / Ф. Шуберт. — М. : </a:t>
            </a:r>
            <a:r>
              <a:rPr lang="ru-RU" sz="1600" dirty="0" err="1" smtClean="0">
                <a:latin typeface="Arial Narrow" pitchFamily="34" charset="0"/>
              </a:rPr>
              <a:t>Музгиз</a:t>
            </a:r>
            <a:r>
              <a:rPr lang="ru-RU" sz="1600" dirty="0" smtClean="0">
                <a:latin typeface="Arial Narrow" pitchFamily="34" charset="0"/>
              </a:rPr>
              <a:t>, 1962. — 26 с.</a:t>
            </a:r>
          </a:p>
          <a:p>
            <a:pPr marL="342900" lvl="0" indent="-342900">
              <a:buFont typeface="+mj-lt"/>
              <a:buAutoNum type="arabicPeriod" startAt="14"/>
            </a:pPr>
            <a:r>
              <a:rPr lang="ru-RU" sz="1600" dirty="0" smtClean="0">
                <a:latin typeface="Arial Narrow" pitchFamily="34" charset="0"/>
              </a:rPr>
              <a:t>Шуберт, Ф. - Лист Ф. Песни [Ноты] : </a:t>
            </a:r>
            <a:r>
              <a:rPr lang="ru-RU" sz="1600" dirty="0" err="1" smtClean="0">
                <a:latin typeface="Arial Narrow" pitchFamily="34" charset="0"/>
              </a:rPr>
              <a:t>транскр</a:t>
            </a:r>
            <a:r>
              <a:rPr lang="ru-RU" sz="1600" dirty="0" smtClean="0">
                <a:latin typeface="Arial Narrow" pitchFamily="34" charset="0"/>
              </a:rPr>
              <a:t>. / Шуберт - Лист. — СПб : Нота, 2004. — 72 с.</a:t>
            </a:r>
            <a:endParaRPr lang="ru-RU" sz="1600" dirty="0">
              <a:latin typeface="Arial Narrow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Копия Изображение 020.jpg"/>
          <p:cNvPicPr>
            <a:picLocks noChangeAspect="1"/>
          </p:cNvPicPr>
          <p:nvPr/>
        </p:nvPicPr>
        <p:blipFill>
          <a:blip r:embed="rId2" cstate="email"/>
          <a:srcRect/>
          <a:stretch>
            <a:fillRect/>
          </a:stretch>
        </p:blipFill>
        <p:spPr>
          <a:xfrm>
            <a:off x="1000100" y="2714620"/>
            <a:ext cx="2147903" cy="2928958"/>
          </a:xfrm>
          <a:prstGeom prst="rect">
            <a:avLst/>
          </a:prstGeom>
          <a:ln>
            <a:solidFill>
              <a:schemeClr val="bg1"/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4" name="TextBox 3"/>
          <p:cNvSpPr txBox="1"/>
          <p:nvPr/>
        </p:nvSpPr>
        <p:spPr>
          <a:xfrm>
            <a:off x="928662" y="5715016"/>
            <a:ext cx="22860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i="1" dirty="0" smtClean="0"/>
              <a:t>Франц Шуберт, отец композитора</a:t>
            </a:r>
            <a:endParaRPr lang="ru-RU" i="1" dirty="0"/>
          </a:p>
        </p:txBody>
      </p:sp>
      <p:pic>
        <p:nvPicPr>
          <p:cNvPr id="5" name="Рисунок 4" descr="Изображение 020.jpg"/>
          <p:cNvPicPr>
            <a:picLocks noChangeAspect="1"/>
          </p:cNvPicPr>
          <p:nvPr/>
        </p:nvPicPr>
        <p:blipFill>
          <a:blip r:embed="rId3" cstate="email"/>
          <a:srcRect/>
          <a:stretch>
            <a:fillRect/>
          </a:stretch>
        </p:blipFill>
        <p:spPr>
          <a:xfrm>
            <a:off x="5072066" y="2494474"/>
            <a:ext cx="3214710" cy="3149104"/>
          </a:xfrm>
          <a:prstGeom prst="rect">
            <a:avLst/>
          </a:prstGeom>
          <a:ln>
            <a:solidFill>
              <a:schemeClr val="bg1"/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6" name="TextBox 5"/>
          <p:cNvSpPr txBox="1"/>
          <p:nvPr/>
        </p:nvSpPr>
        <p:spPr>
          <a:xfrm>
            <a:off x="4929190" y="5857892"/>
            <a:ext cx="378621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i="1" dirty="0" smtClean="0"/>
              <a:t>Двор дома в </a:t>
            </a:r>
            <a:r>
              <a:rPr lang="ru-RU" i="1" dirty="0" err="1" smtClean="0"/>
              <a:t>Лихтентале</a:t>
            </a:r>
            <a:r>
              <a:rPr lang="ru-RU" i="1" dirty="0" smtClean="0"/>
              <a:t>, где родился Шуберт («Красный рак»)</a:t>
            </a:r>
            <a:endParaRPr lang="ru-RU" i="1" dirty="0"/>
          </a:p>
        </p:txBody>
      </p:sp>
      <p:sp>
        <p:nvSpPr>
          <p:cNvPr id="7" name="TextBox 6"/>
          <p:cNvSpPr txBox="1"/>
          <p:nvPr/>
        </p:nvSpPr>
        <p:spPr>
          <a:xfrm>
            <a:off x="500034" y="142852"/>
            <a:ext cx="8286808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Шуберт родился в пригороде Вены в семье школьного </a:t>
            </a:r>
            <a:r>
              <a:rPr lang="ru-RU" dirty="0" smtClean="0"/>
              <a:t>учителя музыки. </a:t>
            </a:r>
            <a:r>
              <a:rPr lang="ru-RU" dirty="0" smtClean="0"/>
              <a:t>К одиннадцати годам он уже блестяще владел скрипкой, альтом, фортепиано. С отцом и старшими братьями играл  в домашнем струнном квартете. В 1808-1812 гг. был певчим Венской придворной капеллы. Образование Шуберт получил в Императорском </a:t>
            </a:r>
            <a:r>
              <a:rPr lang="ru-RU" dirty="0" err="1" smtClean="0"/>
              <a:t>конвикте</a:t>
            </a:r>
            <a:r>
              <a:rPr lang="ru-RU" dirty="0" smtClean="0"/>
              <a:t> – среднем учебном заведении, где царили жесткие правила, но где музыке обучали на высоком уровне, в частности,  преподавателем композиции был Антонио Сальери.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Копия Изображение 007.jpg"/>
          <p:cNvPicPr>
            <a:picLocks noChangeAspect="1"/>
          </p:cNvPicPr>
          <p:nvPr/>
        </p:nvPicPr>
        <p:blipFill>
          <a:blip r:embed="rId2" cstate="email"/>
          <a:stretch>
            <a:fillRect/>
          </a:stretch>
        </p:blipFill>
        <p:spPr>
          <a:xfrm>
            <a:off x="642910" y="1285860"/>
            <a:ext cx="2416719" cy="4214818"/>
          </a:xfrm>
          <a:prstGeom prst="rect">
            <a:avLst/>
          </a:prstGeom>
          <a:ln>
            <a:solidFill>
              <a:srgbClr val="6F0096"/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4" name="Рисунок 3" descr="Изображение.jpg"/>
          <p:cNvPicPr>
            <a:picLocks noChangeAspect="1"/>
          </p:cNvPicPr>
          <p:nvPr/>
        </p:nvPicPr>
        <p:blipFill>
          <a:blip r:embed="rId3" cstate="email"/>
          <a:stretch>
            <a:fillRect/>
          </a:stretch>
        </p:blipFill>
        <p:spPr>
          <a:xfrm>
            <a:off x="1285852" y="357166"/>
            <a:ext cx="2428892" cy="3955526"/>
          </a:xfrm>
          <a:prstGeom prst="rect">
            <a:avLst/>
          </a:prstGeom>
          <a:ln>
            <a:solidFill>
              <a:srgbClr val="6F0096"/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2" name="TextBox 11"/>
          <p:cNvSpPr txBox="1"/>
          <p:nvPr/>
        </p:nvSpPr>
        <p:spPr>
          <a:xfrm>
            <a:off x="4214810" y="357166"/>
            <a:ext cx="4214842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Отец не желал, чтобы сын избрал профессию музыканта, и несколько лет Шуберт работал помощником учителя в школе, а сочинением музыки занимался в свободное время. До конца дней композитор зависел от случайных заработков, пребывал в бедности, часто не имел собственной квартиры и жил поочередно то у одного, то у другого из своих друзей.</a:t>
            </a:r>
            <a:endParaRPr lang="ru-RU" dirty="0"/>
          </a:p>
        </p:txBody>
      </p:sp>
      <p:pic>
        <p:nvPicPr>
          <p:cNvPr id="14" name="Рисунок 13" descr="Изображение 025.jpg"/>
          <p:cNvPicPr>
            <a:picLocks noChangeAspect="1"/>
          </p:cNvPicPr>
          <p:nvPr/>
        </p:nvPicPr>
        <p:blipFill>
          <a:blip r:embed="rId4" cstate="email"/>
          <a:srcRect/>
          <a:stretch>
            <a:fillRect/>
          </a:stretch>
        </p:blipFill>
        <p:spPr>
          <a:xfrm>
            <a:off x="4857752" y="3429000"/>
            <a:ext cx="2857520" cy="2481531"/>
          </a:xfrm>
          <a:prstGeom prst="rect">
            <a:avLst/>
          </a:prstGeom>
          <a:ln>
            <a:solidFill>
              <a:srgbClr val="6F0096"/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5" name="TextBox 14"/>
          <p:cNvSpPr txBox="1"/>
          <p:nvPr/>
        </p:nvSpPr>
        <p:spPr>
          <a:xfrm>
            <a:off x="3500430" y="6143644"/>
            <a:ext cx="53578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i="1" dirty="0" smtClean="0"/>
              <a:t>Ф.Шуберт с друзьями. Рисунок карандашом, 1827г.</a:t>
            </a:r>
            <a:endParaRPr lang="ru-RU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Изображение 027.jpg"/>
          <p:cNvPicPr>
            <a:picLocks noChangeAspect="1"/>
          </p:cNvPicPr>
          <p:nvPr/>
        </p:nvPicPr>
        <p:blipFill>
          <a:blip r:embed="rId2" cstate="email"/>
          <a:srcRect/>
          <a:stretch>
            <a:fillRect/>
          </a:stretch>
        </p:blipFill>
        <p:spPr>
          <a:xfrm>
            <a:off x="2428860" y="500042"/>
            <a:ext cx="6365580" cy="3739778"/>
          </a:xfrm>
          <a:prstGeom prst="rect">
            <a:avLst/>
          </a:prstGeom>
          <a:ln w="19050">
            <a:solidFill>
              <a:schemeClr val="bg1"/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3" name="TextBox 2"/>
          <p:cNvSpPr txBox="1"/>
          <p:nvPr/>
        </p:nvSpPr>
        <p:spPr>
          <a:xfrm>
            <a:off x="142844" y="428604"/>
            <a:ext cx="221457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i="1" dirty="0" err="1" smtClean="0"/>
              <a:t>Шубертиада</a:t>
            </a:r>
            <a:r>
              <a:rPr lang="ru-RU" i="1" dirty="0" smtClean="0"/>
              <a:t> у Иосифа </a:t>
            </a:r>
            <a:r>
              <a:rPr lang="ru-RU" i="1" dirty="0" err="1" smtClean="0"/>
              <a:t>Шпауна</a:t>
            </a:r>
            <a:r>
              <a:rPr lang="ru-RU" i="1" dirty="0" smtClean="0"/>
              <a:t>.</a:t>
            </a:r>
          </a:p>
          <a:p>
            <a:pPr algn="ctr"/>
            <a:r>
              <a:rPr lang="ru-RU" i="1" dirty="0" smtClean="0"/>
              <a:t>Рисунок </a:t>
            </a:r>
            <a:r>
              <a:rPr lang="ru-RU" i="1" dirty="0" err="1" smtClean="0"/>
              <a:t>Швинда</a:t>
            </a:r>
            <a:r>
              <a:rPr lang="ru-RU" i="1" dirty="0" smtClean="0"/>
              <a:t>, 1808 г.</a:t>
            </a:r>
            <a:endParaRPr lang="ru-RU" i="1" dirty="0"/>
          </a:p>
        </p:txBody>
      </p:sp>
      <p:sp>
        <p:nvSpPr>
          <p:cNvPr id="4" name="TextBox 3"/>
          <p:cNvSpPr txBox="1"/>
          <p:nvPr/>
        </p:nvSpPr>
        <p:spPr>
          <a:xfrm>
            <a:off x="500034" y="4500570"/>
            <a:ext cx="821537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Утешение Шуберт находил в общении с друзьями. Вокруг Шуберта образовался кружок поклонников его творчества. </a:t>
            </a:r>
            <a:r>
              <a:rPr lang="ru-RU" dirty="0" err="1" smtClean="0"/>
              <a:t>Шпаун</a:t>
            </a:r>
            <a:r>
              <a:rPr lang="ru-RU" dirty="0" smtClean="0"/>
              <a:t> и </a:t>
            </a:r>
            <a:r>
              <a:rPr lang="ru-RU" dirty="0" err="1" smtClean="0"/>
              <a:t>Штадлер</a:t>
            </a:r>
            <a:r>
              <a:rPr lang="ru-RU" dirty="0" smtClean="0"/>
              <a:t> были друзьями еще по </a:t>
            </a:r>
            <a:r>
              <a:rPr lang="ru-RU" dirty="0" err="1" smtClean="0"/>
              <a:t>конвикту</a:t>
            </a:r>
            <a:r>
              <a:rPr lang="ru-RU" dirty="0" smtClean="0"/>
              <a:t>. Позже к ним присоединился </a:t>
            </a:r>
            <a:r>
              <a:rPr lang="ru-RU" dirty="0" smtClean="0"/>
              <a:t>художник </a:t>
            </a:r>
            <a:r>
              <a:rPr lang="ru-RU" dirty="0" err="1" smtClean="0"/>
              <a:t>Швинд</a:t>
            </a:r>
            <a:r>
              <a:rPr lang="ru-RU" dirty="0" smtClean="0"/>
              <a:t>, </a:t>
            </a:r>
            <a:r>
              <a:rPr lang="ru-RU" dirty="0" smtClean="0"/>
              <a:t>поэт </a:t>
            </a:r>
            <a:r>
              <a:rPr lang="ru-RU" dirty="0" err="1" smtClean="0"/>
              <a:t>Майрхофер</a:t>
            </a:r>
            <a:r>
              <a:rPr lang="ru-RU" dirty="0" smtClean="0"/>
              <a:t>, певец </a:t>
            </a:r>
            <a:r>
              <a:rPr lang="ru-RU" dirty="0" err="1" smtClean="0"/>
              <a:t>Фогль</a:t>
            </a:r>
            <a:r>
              <a:rPr lang="ru-RU" dirty="0" smtClean="0"/>
              <a:t> и другие. Душой общества был Шуберт.   Они часто собирались вместе, импровизировали, пели, читали стихи. Эти вечера стали называть «</a:t>
            </a:r>
            <a:r>
              <a:rPr lang="ru-RU" dirty="0" err="1" smtClean="0"/>
              <a:t>шубертиадами</a:t>
            </a:r>
            <a:r>
              <a:rPr lang="ru-RU" dirty="0" smtClean="0"/>
              <a:t>». Иногда произведения рождались тут же, на глазах друзей.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00034" y="285728"/>
            <a:ext cx="821537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Неустроенность быта, веселые развлечения не могли отвлечь Шуберта от творчества, бурного, непрерывного, вдохновенного. Он работал систематически, изо дня в день. «Я сочиняю каждое утро, когда кончаю одну пьесу, начинаю другую», - признавался композитор. В отдельные дни он создавал до десятка песен! Музыкальные мысли рождались непрерывно, композитор едва успевал заносить их на бумагу. А если ее не было под рукой, писал на оборотной стороне меню, на обрывках и клочках.</a:t>
            </a:r>
            <a:endParaRPr lang="ru-RU" dirty="0"/>
          </a:p>
        </p:txBody>
      </p:sp>
      <p:pic>
        <p:nvPicPr>
          <p:cNvPr id="3" name="Рисунок 2" descr="Изображение 004.jpg"/>
          <p:cNvPicPr>
            <a:picLocks noChangeAspect="1"/>
          </p:cNvPicPr>
          <p:nvPr/>
        </p:nvPicPr>
        <p:blipFill>
          <a:blip r:embed="rId3" cstate="email"/>
          <a:stretch>
            <a:fillRect/>
          </a:stretch>
        </p:blipFill>
        <p:spPr>
          <a:xfrm rot="20887127">
            <a:off x="705827" y="2857668"/>
            <a:ext cx="2462678" cy="3643314"/>
          </a:xfrm>
          <a:prstGeom prst="rect">
            <a:avLst/>
          </a:prstGeom>
          <a:ln>
            <a:solidFill>
              <a:srgbClr val="6F0096"/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4" name="Рисунок 3" descr="Изображение 001.jpg"/>
          <p:cNvPicPr>
            <a:picLocks noChangeAspect="1"/>
          </p:cNvPicPr>
          <p:nvPr/>
        </p:nvPicPr>
        <p:blipFill>
          <a:blip r:embed="rId4" cstate="email">
            <a:grayscl/>
          </a:blip>
          <a:stretch>
            <a:fillRect/>
          </a:stretch>
        </p:blipFill>
        <p:spPr>
          <a:xfrm rot="563473">
            <a:off x="5633451" y="2882891"/>
            <a:ext cx="2355855" cy="3571875"/>
          </a:xfrm>
          <a:prstGeom prst="rect">
            <a:avLst/>
          </a:prstGeom>
          <a:ln>
            <a:solidFill>
              <a:srgbClr val="6F0096"/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5" name="Рисунок 4" descr="Изображение 007.jpg"/>
          <p:cNvPicPr>
            <a:picLocks noChangeAspect="1"/>
          </p:cNvPicPr>
          <p:nvPr/>
        </p:nvPicPr>
        <p:blipFill>
          <a:blip r:embed="rId5" cstate="email"/>
          <a:stretch>
            <a:fillRect/>
          </a:stretch>
        </p:blipFill>
        <p:spPr>
          <a:xfrm>
            <a:off x="3214678" y="2857496"/>
            <a:ext cx="2214578" cy="3500807"/>
          </a:xfrm>
          <a:prstGeom prst="rect">
            <a:avLst/>
          </a:prstGeom>
          <a:ln>
            <a:solidFill>
              <a:srgbClr val="6F0096"/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28596" y="357166"/>
            <a:ext cx="4929222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Стихией Шуберта была песня. В ней он достиг небывалых высот. Жанр, ранее считавшийся незначительным, он возвел в степень художественного совершенства. А сделав это, пошел дальше – насытил </a:t>
            </a:r>
            <a:r>
              <a:rPr lang="ru-RU" dirty="0" err="1" smtClean="0"/>
              <a:t>песенностью</a:t>
            </a:r>
            <a:r>
              <a:rPr lang="ru-RU" dirty="0" smtClean="0"/>
              <a:t> камерную музыку – квартеты, квинтеты, – затем и симфоническую.</a:t>
            </a:r>
            <a:endParaRPr lang="ru-RU" dirty="0"/>
          </a:p>
        </p:txBody>
      </p:sp>
      <p:pic>
        <p:nvPicPr>
          <p:cNvPr id="4" name="Рисунок 3" descr="Изображение 016.jpg"/>
          <p:cNvPicPr>
            <a:picLocks noChangeAspect="1"/>
          </p:cNvPicPr>
          <p:nvPr/>
        </p:nvPicPr>
        <p:blipFill>
          <a:blip r:embed="rId2" cstate="email"/>
          <a:stretch>
            <a:fillRect/>
          </a:stretch>
        </p:blipFill>
        <p:spPr>
          <a:xfrm>
            <a:off x="5715008" y="214290"/>
            <a:ext cx="2428892" cy="3487044"/>
          </a:xfrm>
          <a:prstGeom prst="rect">
            <a:avLst/>
          </a:prstGeom>
          <a:ln>
            <a:solidFill>
              <a:srgbClr val="6F0096"/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5" name="TextBox 4"/>
          <p:cNvSpPr txBox="1"/>
          <p:nvPr/>
        </p:nvSpPr>
        <p:spPr>
          <a:xfrm>
            <a:off x="3857620" y="4071942"/>
            <a:ext cx="4929222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За свою жизнь Шуберт написал более шестисот песен. Каждая из них – рассказ о человеке, способном на сильные, искренние чувства. Главное выразительное средство в песнях – мелодия, гибкая, певучая, в </a:t>
            </a:r>
          </a:p>
          <a:p>
            <a:pPr algn="ctr"/>
            <a:r>
              <a:rPr lang="ru-RU" dirty="0" smtClean="0"/>
              <a:t>которой психологическая глубина сочетается с легкостью, изысканностью, безукоризненностью формы.</a:t>
            </a:r>
            <a:endParaRPr lang="ru-RU" dirty="0"/>
          </a:p>
        </p:txBody>
      </p:sp>
      <p:pic>
        <p:nvPicPr>
          <p:cNvPr id="6" name="Рисунок 5" descr="Изображение 008.jpg"/>
          <p:cNvPicPr>
            <a:picLocks noChangeAspect="1"/>
          </p:cNvPicPr>
          <p:nvPr/>
        </p:nvPicPr>
        <p:blipFill>
          <a:blip r:embed="rId3" cstate="email"/>
          <a:stretch>
            <a:fillRect/>
          </a:stretch>
        </p:blipFill>
        <p:spPr>
          <a:xfrm>
            <a:off x="857224" y="2857496"/>
            <a:ext cx="2571768" cy="3522159"/>
          </a:xfrm>
          <a:prstGeom prst="rect">
            <a:avLst/>
          </a:prstGeom>
          <a:ln>
            <a:solidFill>
              <a:schemeClr val="bg1"/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71472" y="571480"/>
            <a:ext cx="7715304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Песни Шуберта непросты по форме. Наряду с традиционным для жанра построением (чередование куплетов и припева) композитор использовал сложные формы, взятые из инструментальной музыки, прибегал к импровизации. Франц Шуберт обращался к разным поэтам, как к известным, так и скромным. Основная часть песен посвящена любви, но есть и пейзажные и жанровые зарисовки, романтические </a:t>
            </a:r>
            <a:r>
              <a:rPr lang="ru-RU" dirty="0" smtClean="0"/>
              <a:t>легенды. Такова </a:t>
            </a:r>
            <a:r>
              <a:rPr lang="ru-RU" dirty="0" smtClean="0"/>
              <a:t>баллада «Лесной царь» на стихи В.Гёте.</a:t>
            </a:r>
            <a:endParaRPr lang="ru-RU" dirty="0"/>
          </a:p>
        </p:txBody>
      </p:sp>
      <p:pic>
        <p:nvPicPr>
          <p:cNvPr id="3" name="Рисунок 2" descr="Копия Изображение 023.jpg"/>
          <p:cNvPicPr>
            <a:picLocks noChangeAspect="1"/>
          </p:cNvPicPr>
          <p:nvPr/>
        </p:nvPicPr>
        <p:blipFill>
          <a:blip r:embed="rId2" cstate="email"/>
          <a:srcRect/>
          <a:stretch>
            <a:fillRect/>
          </a:stretch>
        </p:blipFill>
        <p:spPr>
          <a:xfrm>
            <a:off x="500034" y="3000372"/>
            <a:ext cx="4575604" cy="3000396"/>
          </a:xfrm>
          <a:prstGeom prst="rect">
            <a:avLst/>
          </a:prstGeom>
          <a:ln>
            <a:solidFill>
              <a:schemeClr val="bg1"/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4" name="TextBox 3"/>
          <p:cNvSpPr txBox="1"/>
          <p:nvPr/>
        </p:nvSpPr>
        <p:spPr>
          <a:xfrm>
            <a:off x="5214942" y="5286388"/>
            <a:ext cx="31432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i="1" dirty="0" smtClean="0"/>
              <a:t>«Лесной царь». Картина маслом </a:t>
            </a:r>
            <a:r>
              <a:rPr lang="ru-RU" i="1" dirty="0" err="1" smtClean="0"/>
              <a:t>М.Швинда</a:t>
            </a:r>
            <a:r>
              <a:rPr lang="ru-RU" i="1" dirty="0" smtClean="0"/>
              <a:t>, 1830г.</a:t>
            </a:r>
            <a:endParaRPr lang="ru-RU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 descr="Изображение 011.jpg"/>
          <p:cNvPicPr>
            <a:picLocks noChangeAspect="1"/>
          </p:cNvPicPr>
          <p:nvPr/>
        </p:nvPicPr>
        <p:blipFill>
          <a:blip r:embed="rId2" cstate="email">
            <a:duotone>
              <a:prstClr val="black"/>
              <a:schemeClr val="accent6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6857984" y="0"/>
            <a:ext cx="2286016" cy="3074758"/>
          </a:xfrm>
          <a:prstGeom prst="rect">
            <a:avLst/>
          </a:prstGeom>
          <a:ln>
            <a:solidFill>
              <a:schemeClr val="bg1"/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2" name="Рисунок 1" descr="Изображение 009.jpg"/>
          <p:cNvPicPr>
            <a:picLocks noChangeAspect="1"/>
          </p:cNvPicPr>
          <p:nvPr/>
        </p:nvPicPr>
        <p:blipFill>
          <a:blip r:embed="rId3" cstate="email">
            <a:lum bright="5000" contrast="25000"/>
          </a:blip>
          <a:stretch>
            <a:fillRect/>
          </a:stretch>
        </p:blipFill>
        <p:spPr>
          <a:xfrm>
            <a:off x="5929322" y="1643050"/>
            <a:ext cx="2357454" cy="3471824"/>
          </a:xfrm>
          <a:prstGeom prst="rect">
            <a:avLst/>
          </a:prstGeom>
          <a:ln>
            <a:solidFill>
              <a:schemeClr val="bg1"/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6" name="TextBox 5"/>
          <p:cNvSpPr txBox="1"/>
          <p:nvPr/>
        </p:nvSpPr>
        <p:spPr>
          <a:xfrm>
            <a:off x="357158" y="285728"/>
            <a:ext cx="3857652" cy="590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Помимо отдельных песен Шуберт создал три вокальных цикла. Два из них – «Прекрасная мельничиха» (1823) и «Зимний путь» (1827</a:t>
            </a:r>
            <a:r>
              <a:rPr lang="ru-RU" dirty="0" smtClean="0"/>
              <a:t>) –  </a:t>
            </a:r>
            <a:r>
              <a:rPr lang="ru-RU" dirty="0" smtClean="0"/>
              <a:t>написаны на стихи немецкого поэта-романтика Вильгельма Мюллера и представляют собой повествование с единой сюжетной линией. «Прекрасная мельничиха» – драматическая история безответной любви молодого </a:t>
            </a:r>
            <a:r>
              <a:rPr lang="ru-RU" dirty="0" smtClean="0"/>
              <a:t>романтика </a:t>
            </a:r>
            <a:r>
              <a:rPr lang="ru-RU" dirty="0" smtClean="0"/>
              <a:t>к дочери мельника. «Зимний путь» - рассказ о страннике, покинувшем родной дом и страдающем от одиночества. Почти все песни драматичны по характеру, передают страдания  лирического героя</a:t>
            </a:r>
            <a:r>
              <a:rPr lang="ru-RU" dirty="0" smtClean="0"/>
              <a:t>. </a:t>
            </a:r>
            <a:r>
              <a:rPr lang="ru-RU" dirty="0" smtClean="0"/>
              <a:t>Сборник «Лебединая песнь» был составлен после смерти композитора издателем нот и вышел в 1828г.</a:t>
            </a:r>
            <a:endParaRPr lang="ru-RU" dirty="0"/>
          </a:p>
        </p:txBody>
      </p:sp>
      <p:pic>
        <p:nvPicPr>
          <p:cNvPr id="7" name="Рисунок 6" descr="Изображение 010.jpg"/>
          <p:cNvPicPr>
            <a:picLocks noChangeAspect="1"/>
          </p:cNvPicPr>
          <p:nvPr/>
        </p:nvPicPr>
        <p:blipFill>
          <a:blip r:embed="rId4" cstate="email">
            <a:lum bright="-30000"/>
          </a:blip>
          <a:stretch>
            <a:fillRect/>
          </a:stretch>
        </p:blipFill>
        <p:spPr>
          <a:xfrm>
            <a:off x="4500562" y="3643314"/>
            <a:ext cx="2065895" cy="3000372"/>
          </a:xfrm>
          <a:prstGeom prst="rect">
            <a:avLst/>
          </a:prstGeom>
          <a:ln>
            <a:solidFill>
              <a:srgbClr val="6F0096"/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Литейная">
      <a:maj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593</TotalTime>
  <Words>2274</Words>
  <PresentationFormat>Экран (4:3)</PresentationFormat>
  <Paragraphs>69</Paragraphs>
  <Slides>20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1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cp:lastModifiedBy>User</cp:lastModifiedBy>
  <cp:revision>97</cp:revision>
  <dcterms:modified xsi:type="dcterms:W3CDTF">2017-01-25T08:51:04Z</dcterms:modified>
</cp:coreProperties>
</file>