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58" r:id="rId5"/>
    <p:sldId id="262" r:id="rId6"/>
    <p:sldId id="267" r:id="rId7"/>
    <p:sldId id="264" r:id="rId8"/>
    <p:sldId id="265" r:id="rId9"/>
    <p:sldId id="263" r:id="rId10"/>
    <p:sldId id="266" r:id="rId11"/>
    <p:sldId id="277" r:id="rId12"/>
    <p:sldId id="268" r:id="rId13"/>
    <p:sldId id="275" r:id="rId14"/>
    <p:sldId id="271" r:id="rId15"/>
    <p:sldId id="270" r:id="rId16"/>
    <p:sldId id="272" r:id="rId17"/>
    <p:sldId id="273" r:id="rId18"/>
    <p:sldId id="269" r:id="rId19"/>
    <p:sldId id="274" r:id="rId20"/>
    <p:sldId id="276" r:id="rId21"/>
    <p:sldId id="279" r:id="rId22"/>
    <p:sldId id="260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8E9"/>
    <a:srgbClr val="D5211D"/>
    <a:srgbClr val="DF241F"/>
    <a:srgbClr val="E02520"/>
    <a:srgbClr val="D96709"/>
    <a:srgbClr val="E46D0A"/>
    <a:srgbClr val="584ED6"/>
    <a:srgbClr val="7657CD"/>
    <a:srgbClr val="9A57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42910" y="142853"/>
            <a:ext cx="3176094" cy="5000660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000496" y="285728"/>
            <a:ext cx="4786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D5211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Зодчий ракет и кораблей</a:t>
            </a:r>
            <a:endParaRPr lang="ru-RU" sz="5400" b="1" dirty="0">
              <a:ln w="1905"/>
              <a:solidFill>
                <a:srgbClr val="DF241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Изображение 02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572132" y="2428868"/>
            <a:ext cx="3000396" cy="4111654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4282" y="5429264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rgbClr val="D5211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ИИЦ – Научная библиотека представляет виртуальную выставку к 110-летию Сергея Павловича Королёва</a:t>
            </a:r>
            <a:endParaRPr lang="ru-RU" b="1" dirty="0">
              <a:ln w="1905"/>
              <a:solidFill>
                <a:srgbClr val="D5211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пия Изображение 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86446" y="1285859"/>
            <a:ext cx="2716357" cy="4032941"/>
          </a:xfrm>
          <a:prstGeom prst="rect">
            <a:avLst/>
          </a:prstGeom>
          <a:ln>
            <a:solidFill>
              <a:srgbClr val="2328E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785786" y="1000108"/>
            <a:ext cx="46434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 руководством Королёва были изготовлены первые  боевые ракетные системы, созданные вместе с коллективом, возглавляемым академиком Курчатовым, первые образцы ракетно-ядерного оружия, ставшего в условиях холодной войны надежным средством защиты нашей Родины.</a:t>
            </a:r>
          </a:p>
          <a:p>
            <a:pPr algn="ctr"/>
            <a:r>
              <a:rPr lang="ru-RU" dirty="0" smtClean="0"/>
              <a:t>21 августа 1957 года стартовала первая </a:t>
            </a:r>
          </a:p>
          <a:p>
            <a:pPr algn="ctr"/>
            <a:r>
              <a:rPr lang="ru-RU" dirty="0" smtClean="0"/>
              <a:t>в мире межконтинентальная баллистическая ракета (МБР).</a:t>
            </a:r>
          </a:p>
          <a:p>
            <a:pPr algn="ctr"/>
            <a:r>
              <a:rPr lang="ru-RU" dirty="0" smtClean="0"/>
              <a:t>ТАСС об этом испытании сообщило: «Испытания ракеты полностью подтвердили правильность расчетов выбранной конструкции».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714488"/>
            <a:ext cx="42862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Начало космической эры в истории человечества знаменуют собой подготовку и запуск под руководством С.П.Королева 4 октября 1957 года на орбиту вокруг Земли первого в мире искусственного спутника. Он был очень маленький и легкий – Простейший Спутник (ПС) – металлический шарик массой 83,6 кг и диаметром 58 см с четырьмя почти трехметровыми антеннами-усами.  На нем не было никаких приборов, кроме двух передатчиков, издававших короткие сигналы «</a:t>
            </a:r>
            <a:r>
              <a:rPr lang="ru-RU" dirty="0" err="1" smtClean="0"/>
              <a:t>бип</a:t>
            </a:r>
            <a:r>
              <a:rPr lang="ru-RU" dirty="0" smtClean="0"/>
              <a:t>, </a:t>
            </a:r>
            <a:r>
              <a:rPr lang="ru-RU" dirty="0" err="1" smtClean="0"/>
              <a:t>бип</a:t>
            </a:r>
            <a:r>
              <a:rPr lang="ru-RU" dirty="0" smtClean="0"/>
              <a:t>, </a:t>
            </a:r>
            <a:r>
              <a:rPr lang="ru-RU" dirty="0" err="1" smtClean="0"/>
              <a:t>бип</a:t>
            </a:r>
            <a:r>
              <a:rPr lang="ru-RU" dirty="0" smtClean="0"/>
              <a:t>…»Он просуществовал на  околоземной орбите  92 суток, пройдя в космосе почти 60 миллионов километров.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57686" y="14285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«Он был мал, этот самый первый искусственный спутник нашей старой планеты, но его звонкие позывные разнеслись по всем материкам и среди всех народов как воплощение дерзновенной мечты человечества».</a:t>
            </a:r>
          </a:p>
          <a:p>
            <a:pPr algn="ctr"/>
            <a:endParaRPr lang="ru-RU" dirty="0" smtClean="0"/>
          </a:p>
          <a:p>
            <a:pPr algn="r"/>
            <a:r>
              <a:rPr lang="ru-RU" i="1" dirty="0" smtClean="0"/>
              <a:t>С.П.Королёв</a:t>
            </a:r>
            <a:endParaRPr lang="ru-RU" i="1" dirty="0"/>
          </a:p>
        </p:txBody>
      </p:sp>
      <p:pic>
        <p:nvPicPr>
          <p:cNvPr id="4" name="Рисунок 3" descr="sputnik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2714620"/>
            <a:ext cx="4140157" cy="364333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пия Изображение 02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357686" y="1071546"/>
            <a:ext cx="4377363" cy="3071834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500562" y="285728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Доклад С.П.Королева на заседании </a:t>
            </a:r>
          </a:p>
          <a:p>
            <a:pPr algn="ctr"/>
            <a:r>
              <a:rPr lang="ru-RU" i="1" dirty="0" smtClean="0"/>
              <a:t>Государственной комиссии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500042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57158" y="500042"/>
            <a:ext cx="3571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Но ученые не думали останавливаться на достигнутом: последовали новые запуски спутников с живыми существами и собаками на борту. Изучение данных эксперимента давало обширный материал для подготовки полета человека в космос. В те годы многие планы Королева воспринимались </a:t>
            </a:r>
          </a:p>
          <a:p>
            <a:pPr algn="ctr"/>
            <a:r>
              <a:rPr lang="ru-RU" dirty="0" smtClean="0"/>
              <a:t>как фантастика.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4572008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Необходимо было создать корабль, способный достичь второй космической скорости и вывести его на околоземную орбиту. </a:t>
            </a:r>
          </a:p>
          <a:p>
            <a:pPr algn="ctr"/>
            <a:r>
              <a:rPr lang="ru-RU" dirty="0" smtClean="0"/>
              <a:t>И такой корабль был создан. 19 августа 1960 года гигантская ракета-носитель весом в 4600 кг поднялась в космос с собаками Белкой и Стрелкой и, совершив 17 оборотов вокруг планеты, возвратилась на Землю, и «космонавты» были живы!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пия Изображение 016.jpg"/>
          <p:cNvPicPr>
            <a:picLocks noChangeAspect="1"/>
          </p:cNvPicPr>
          <p:nvPr/>
        </p:nvPicPr>
        <p:blipFill>
          <a:blip r:embed="rId2" cstate="email"/>
          <a:srcRect r="-1202"/>
          <a:stretch>
            <a:fillRect/>
          </a:stretch>
        </p:blipFill>
        <p:spPr>
          <a:xfrm>
            <a:off x="571471" y="285727"/>
            <a:ext cx="3929091" cy="3214711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71472" y="3571876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Первое посещение Байконура. Март 1961 года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628" y="428604"/>
            <a:ext cx="35004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Изучив результаты полета, детально исследовав технику, ученые собрали необходимое количество информации. Затем прошли свой последний экзамен системы жизнеобеспечения космического корабля, так что ученые смогли со спокойной совестью сказать: «Путь для человека в космос открыт!»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4500570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Путешествие человека по космическим орбитам, начатое Юрием Гагариным 12 апреля 1961 года, стало не только настоящей сенсацией, но и громадным прорывом в области научно-технического прогресса.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428604"/>
            <a:ext cx="1603248" cy="5492496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000232" y="4929198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Ракета-носитель «Восток».</a:t>
            </a:r>
          </a:p>
          <a:p>
            <a:pPr algn="ctr"/>
            <a:r>
              <a:rPr lang="ru-RU" i="1" dirty="0" smtClean="0"/>
              <a:t>Каждая ступень </a:t>
            </a:r>
          </a:p>
          <a:p>
            <a:pPr algn="ctr"/>
            <a:r>
              <a:rPr lang="ru-RU" i="1" dirty="0" smtClean="0"/>
              <a:t>оснащена двигателями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6050" y="500042"/>
            <a:ext cx="564360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Корабль «Восток», на котором произвели первый запуск человека в космос, предназначался для выполнения полетов по околоземной орбите. Сконструирован «Восток» был в ОКБ – 1 под руководством Королёва. Создавая космический корабль, в конструкторском бюро основывались прежде всего на предельно простом устройстве, способном обеспечить максимальную надежность аппарата в полете. Применялись только те системы, которые уже были благополучно опробованы. «Восток состоит из двух частей: </a:t>
            </a:r>
            <a:r>
              <a:rPr lang="ru-RU" dirty="0" smtClean="0"/>
              <a:t>приборно-агрегатного </a:t>
            </a:r>
            <a:r>
              <a:rPr lang="ru-RU" dirty="0" smtClean="0"/>
              <a:t>отсека и спускаемого аппарата, представляющего собой сферу.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14282" y="2714620"/>
            <a:ext cx="4000528" cy="3929090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Изображение 018.jpg"/>
          <p:cNvPicPr>
            <a:picLocks noChangeAspect="1"/>
          </p:cNvPicPr>
          <p:nvPr/>
        </p:nvPicPr>
        <p:blipFill>
          <a:blip r:embed="rId3" cstate="email"/>
          <a:srcRect r="-273"/>
          <a:stretch>
            <a:fillRect/>
          </a:stretch>
        </p:blipFill>
        <p:spPr>
          <a:xfrm>
            <a:off x="4786314" y="214290"/>
            <a:ext cx="4000496" cy="4382880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00034" y="1571612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Стык Азии и Африки. </a:t>
            </a:r>
            <a:r>
              <a:rPr lang="ru-RU" i="1" dirty="0" err="1" smtClean="0"/>
              <a:t>Синайский</a:t>
            </a:r>
            <a:r>
              <a:rPr lang="ru-RU" i="1" dirty="0" smtClean="0"/>
              <a:t> полуостров. </a:t>
            </a:r>
          </a:p>
          <a:p>
            <a:pPr algn="ctr"/>
            <a:r>
              <a:rPr lang="ru-RU" i="1" dirty="0" smtClean="0"/>
              <a:t>Вид из космоса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4929198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Вид Земли из космоса</a:t>
            </a:r>
            <a:endParaRPr lang="ru-RU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02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786182" y="428604"/>
            <a:ext cx="4274695" cy="292895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57158" y="128586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Ракета «Восток» </a:t>
            </a:r>
          </a:p>
          <a:p>
            <a:pPr algn="ctr"/>
            <a:r>
              <a:rPr lang="ru-RU" i="1" dirty="0" smtClean="0"/>
              <a:t>на стартовой </a:t>
            </a:r>
            <a:r>
              <a:rPr lang="ru-RU" i="1" dirty="0" smtClean="0"/>
              <a:t>позиции.</a:t>
            </a:r>
          </a:p>
          <a:p>
            <a:pPr algn="ctr"/>
            <a:r>
              <a:rPr lang="ru-RU" i="1" dirty="0" smtClean="0"/>
              <a:t>Байконур, 1961 г.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643314"/>
            <a:ext cx="7715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</a:t>
            </a:r>
            <a:r>
              <a:rPr lang="ru-RU" dirty="0" smtClean="0"/>
              <a:t>2 апреля 1961 года космонавт Юрий Гагарин, подъехав к стартовой площадке, встретился здесь с конструктором Королевым и академиком Келдышем. Юрий был жизнерадостен и спокоен. Сам Королев выглядел усталым: главный конструктор всю ночь перед стартом не мог сомкнуть глаз, тревожась за исход космического полета. Первый полет человека в космос продлился лишь 108 минут. Десять дней спустя вклад главного конструктора был отмечен высокой наградой – Королёву было присвоено звание Героя Социалистического Труда.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2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214942" y="3429000"/>
            <a:ext cx="3786214" cy="292895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Изображение 01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14282" y="214290"/>
            <a:ext cx="4742562" cy="3000396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072034" y="278605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Юрий Гагарин и С.П.Королев. 1962г.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3357562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С.П.Королев с первым отрядом советских космонавтов</a:t>
            </a:r>
            <a:endParaRPr lang="ru-RU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85720" y="357166"/>
            <a:ext cx="3422812" cy="4143404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71472" y="4929198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Пилотируемый космический </a:t>
            </a:r>
          </a:p>
          <a:p>
            <a:pPr algn="ctr"/>
            <a:r>
              <a:rPr lang="ru-RU" i="1" dirty="0" smtClean="0"/>
              <a:t>корабль «Восток»</a:t>
            </a: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500042"/>
            <a:ext cx="44291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Второй полет Германа Титова состоялся 6 августа </a:t>
            </a:r>
            <a:r>
              <a:rPr lang="ru-RU" dirty="0" smtClean="0"/>
              <a:t>1961 года на </a:t>
            </a:r>
            <a:r>
              <a:rPr lang="ru-RU" dirty="0" smtClean="0"/>
              <a:t>корабле «Восток-2» и продлился более 25 часов. За это время корабль совершил 17 оборотов вокруг Земли. Эти первые полеты, наблюдения за состоянием космонавтов дали бесценный материал ученым для дальнейшей </a:t>
            </a:r>
            <a:r>
              <a:rPr lang="ru-RU" dirty="0" smtClean="0"/>
              <a:t>работы. Следующей задачей, поставленной перед Королевым, была подготовка первого группового полета. «Восток-3» и «Восток- 4» с космонавтами Николаевым и Поповичем выполнили эту задачу, осуществили связь между кораблями и приземлились недалеко друг от друга с разрывом по времени </a:t>
            </a:r>
          </a:p>
          <a:p>
            <a:pPr algn="ctr"/>
            <a:r>
              <a:rPr lang="ru-RU" dirty="0" smtClean="0"/>
              <a:t>всего в шесть минут.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0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469150" y="2255105"/>
            <a:ext cx="2357454" cy="3667151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Копия Изображение 00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57158" y="428604"/>
            <a:ext cx="2500330" cy="3846393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000628" y="714356"/>
            <a:ext cx="37862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Вначале было построено восемь кораблей «Восток». В марте 1963 года были заказаны еще четыре. Космонавты готовились к одиночным и групповым полетам продолжительностью до десяти суток для решения в основном военных задач. Однако в связи с информацией о готовившейся в США серии полетов двухместных кораблей «</a:t>
            </a:r>
            <a:r>
              <a:rPr lang="ru-RU" dirty="0" err="1" smtClean="0"/>
              <a:t>Джемини</a:t>
            </a:r>
            <a:r>
              <a:rPr lang="ru-RU" dirty="0" smtClean="0"/>
              <a:t>» в феврале 1964 года программу одиночных полетов закрыли, а космонавты начали готовиться к стартам на трехместных «Восходах». Четыре корабля «Восток» стали переделывать: два – под «Восход», два – под «Выход» («Восход -2»).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571480"/>
            <a:ext cx="3495637" cy="4429156"/>
          </a:xfrm>
          <a:prstGeom prst="rect">
            <a:avLst/>
          </a:prstGeom>
          <a:ln w="12700"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214810" y="1500174"/>
            <a:ext cx="41434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Он очень любил свою Родину, трудился во имя неё, всегда помнил о ней. Этого он желал Юрию Гагарину, отправляя в полет первого космонавта Земли.</a:t>
            </a:r>
          </a:p>
          <a:p>
            <a:pPr algn="ctr"/>
            <a:r>
              <a:rPr lang="ru-RU" dirty="0" smtClean="0"/>
              <a:t>Ученому, конструктору, с именем которого связано открытие эры освоения людьми космического пространства, – Сергею Павловичу Королеву(1907-1966)</a:t>
            </a:r>
          </a:p>
          <a:p>
            <a:pPr algn="ctr"/>
            <a:r>
              <a:rPr lang="ru-RU" dirty="0" smtClean="0"/>
              <a:t> в январе исполняется </a:t>
            </a:r>
          </a:p>
          <a:p>
            <a:pPr algn="ctr"/>
            <a:r>
              <a:rPr lang="ru-RU" dirty="0" smtClean="0"/>
              <a:t>110 лет со дня рождения.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пия Изображение 005.jpg"/>
          <p:cNvPicPr>
            <a:picLocks noChangeAspect="1"/>
          </p:cNvPicPr>
          <p:nvPr/>
        </p:nvPicPr>
        <p:blipFill>
          <a:blip r:embed="rId2" cstate="email">
            <a:lum contrast="18000"/>
          </a:blip>
          <a:srcRect/>
          <a:stretch>
            <a:fillRect/>
          </a:stretch>
        </p:blipFill>
        <p:spPr>
          <a:xfrm>
            <a:off x="6357950" y="142852"/>
            <a:ext cx="2620428" cy="4286280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Копия Изображение 00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86314" y="2786058"/>
            <a:ext cx="2410135" cy="3881675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28596" y="428604"/>
            <a:ext cx="4286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Чтобы и на этот раз «обогнать Америку», Королёв был вынужден был торопиться. Как разместить троих космонавтов в одноместном «Востоке»? Пришлось отказаться от скафандров. Королеву в этот раз удалось добиться, чтобы помимо военных космонавтов – Комарова и Феоктистова – в команду был включен врач-исследователь Егоров.</a:t>
            </a:r>
            <a:r>
              <a:rPr lang="ru-RU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Первый </a:t>
            </a:r>
            <a:r>
              <a:rPr lang="ru-RU" dirty="0" smtClean="0"/>
              <a:t>в мире выход в открытый космос состоялся 18 </a:t>
            </a:r>
            <a:r>
              <a:rPr lang="ru-RU" dirty="0" smtClean="0"/>
              <a:t>марта 1965 </a:t>
            </a:r>
            <a:r>
              <a:rPr lang="ru-RU" dirty="0" smtClean="0"/>
              <a:t>года во время полёта корабля «Восход-2» с экипажем из двух человек. Космонавт А. А. </a:t>
            </a:r>
            <a:r>
              <a:rPr lang="ru-RU" dirty="0" smtClean="0"/>
              <a:t>Леонов  в </a:t>
            </a:r>
            <a:r>
              <a:rPr lang="ru-RU" dirty="0" smtClean="0"/>
              <a:t>скафандре вышел через шлюзовую камеру и находился вне корабля около </a:t>
            </a:r>
            <a:r>
              <a:rPr lang="ru-RU" dirty="0" smtClean="0"/>
              <a:t>двадцати </a:t>
            </a:r>
            <a:r>
              <a:rPr lang="ru-RU" dirty="0" smtClean="0"/>
              <a:t>минут.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83582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Продолжая </a:t>
            </a:r>
            <a:r>
              <a:rPr lang="ru-RU" dirty="0" smtClean="0"/>
              <a:t>развивать программу пилотируемых околоземных полётов, Сергей Павлович начинает реализовывать свои идеи о разработке пилотируемой ДОС (долговременная орбитальная станция). Её прообразом явился принципиально новый, более совершенный, чем предыдущие, космический корабль «</a:t>
            </a:r>
            <a:r>
              <a:rPr lang="ru-RU" dirty="0" smtClean="0"/>
              <a:t>Союз». </a:t>
            </a:r>
            <a:r>
              <a:rPr lang="ru-RU" dirty="0" smtClean="0"/>
              <a:t>В состав этого корабля входил бытовой отсек, где космонавты могли долгое время находиться без скафандров и проводить научные исследования. В ходе полёта предусматривались также автоматическая стыковка на орбите двух кораблей «Союз» и переход космонавтов из одного корабля в другой через открытый космос в скафандрах. Сергей Павлович не дожил до воплощения своих идей в космических кораблях «Союз</a:t>
            </a:r>
            <a:r>
              <a:rPr lang="ru-RU" dirty="0" smtClean="0"/>
              <a:t>»: его не стало 14 января 1966 года.</a:t>
            </a:r>
            <a:endParaRPr lang="ru-RU" dirty="0"/>
          </a:p>
        </p:txBody>
      </p:sp>
      <p:pic>
        <p:nvPicPr>
          <p:cNvPr id="3" name="Рисунок 2" descr="450px-Памятник_Академику_Королёву_(Чебоксары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928926" y="3500438"/>
            <a:ext cx="2286000" cy="30480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429256" y="5572140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Памятник С.П.Королёву </a:t>
            </a:r>
          </a:p>
          <a:p>
            <a:pPr algn="ctr"/>
            <a:r>
              <a:rPr lang="ru-RU" i="1" dirty="0" smtClean="0"/>
              <a:t>в Чебоксарах.</a:t>
            </a:r>
            <a:endParaRPr lang="ru-RU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2071678"/>
            <a:ext cx="3170227" cy="442646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Изображение 00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628" y="2633834"/>
            <a:ext cx="2442191" cy="388338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71472" y="214290"/>
            <a:ext cx="80724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«Академик Сергей Павлович Королев принадлежит к числу тех замечательных ученых нашей страны, которые внесли неизгладимый вклад в развитие науки и культуры».</a:t>
            </a:r>
          </a:p>
          <a:p>
            <a:endParaRPr lang="ru-RU" dirty="0" smtClean="0"/>
          </a:p>
          <a:p>
            <a:pPr algn="r"/>
            <a:r>
              <a:rPr lang="ru-RU" dirty="0" smtClean="0"/>
              <a:t> </a:t>
            </a:r>
            <a:r>
              <a:rPr lang="ru-RU" i="1" dirty="0" smtClean="0"/>
              <a:t>М.Е.Келдыш</a:t>
            </a:r>
            <a:endParaRPr lang="ru-RU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501122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Список использованной литературы </a:t>
            </a:r>
          </a:p>
          <a:p>
            <a:pPr algn="ctr"/>
            <a:endParaRPr lang="ru-RU" b="1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Александров, Анатолий Андреевич. Путь к звездам. Из истории советской космонавтики [Текст] / А. А. Александров. — М. : Вече, 2006. — 384 с. 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Беркович, Д. М. Космонавтика [Текст] / </a:t>
            </a:r>
            <a:r>
              <a:rPr lang="ru-RU" sz="1500" b="1" dirty="0" err="1" smtClean="0"/>
              <a:t>редкол</a:t>
            </a:r>
            <a:r>
              <a:rPr lang="ru-RU" sz="1500" b="1" dirty="0" smtClean="0"/>
              <a:t>. : Д. М. Беркович [и др.]. — М. : Совет. </a:t>
            </a:r>
            <a:r>
              <a:rPr lang="ru-RU" sz="1500" b="1" dirty="0" err="1" smtClean="0"/>
              <a:t>энцикл</a:t>
            </a:r>
            <a:r>
              <a:rPr lang="ru-RU" sz="1500" b="1" dirty="0" smtClean="0"/>
              <a:t>., 1968. — 528 с.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Газенко, О. Г. Человечество и космос [Текст] / О. Г. Газенко, И. Д. Пестов, В. И. Макаров ; отв. ред. Н. Н. </a:t>
            </a:r>
            <a:r>
              <a:rPr lang="ru-RU" sz="1500" b="1" dirty="0" err="1" smtClean="0"/>
              <a:t>Гуровский</a:t>
            </a:r>
            <a:r>
              <a:rPr lang="ru-RU" sz="1500" b="1" dirty="0" smtClean="0"/>
              <a:t>. — М. : Наука, 1987. — 272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Галкин, И. Н. Маршрутами ХХ века [Текст] / И. Н. Галкин. — М. : Мысль, 1982. — 128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Герд, М. А. Первые космонавты и первые разведчики космоса [Текст] / М. А. Герд, Н. Н. </a:t>
            </a:r>
            <a:r>
              <a:rPr lang="ru-RU" sz="1500" b="1" dirty="0" err="1" smtClean="0"/>
              <a:t>Гуровский</a:t>
            </a:r>
            <a:r>
              <a:rPr lang="ru-RU" sz="1500" b="1" dirty="0" smtClean="0"/>
              <a:t>. — М. : Изд-во Акад. наук СССР, 1962. — 200 с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err="1" smtClean="0"/>
              <a:t>Дуняшин</a:t>
            </a:r>
            <a:r>
              <a:rPr lang="ru-RU" sz="1500" b="1" dirty="0" smtClean="0"/>
              <a:t>, Андрей Борисович. Космос. Ракеты. Судьбы. — Екатеринбург : </a:t>
            </a:r>
            <a:r>
              <a:rPr lang="ru-RU" sz="1500" b="1" dirty="0" err="1" smtClean="0"/>
              <a:t>Пакрус</a:t>
            </a:r>
            <a:r>
              <a:rPr lang="ru-RU" sz="1500" b="1" dirty="0" smtClean="0"/>
              <a:t>, 2001. — 216с.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Ивановский, О. Г. Ракеты и космос в СССР: Записки секретного конструктора [Текст] / Олег Ивановский. — М. : Молодая гвардия, 2005. — 319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Королев, Ю.А. Основоположник практической космонавтики [Текст] / Ю. А. Королев // Физика в школе. – 2007. - № 1. – С. 73-78.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Королев, Ю.А. Он бы любимцем Сергея Павловича Королева [Текст] / Ю. А. Королев // Физика в школе. – 2014. - № 5. – С. 8-12.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Ляхова, К. А. Популярная история астрономии и космонавтики / </a:t>
            </a:r>
            <a:r>
              <a:rPr lang="ru-RU" sz="1500" b="1" dirty="0" err="1" smtClean="0"/>
              <a:t>Авт.-сост.К.А.Ляхова</a:t>
            </a:r>
            <a:r>
              <a:rPr lang="ru-RU" sz="1500" b="1" dirty="0" smtClean="0"/>
              <a:t>. — М. : Вече, 2002. — 496с.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Уманский, С. П. Космонавтика сегодня и завтра [Текст] : кн. для учащихся / С. П. Уманский. — М. : Просвещение, 1986. — 176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smtClean="0"/>
              <a:t>Чеснов, Василий. Энциклопедия для детей. Доп.том. Космонавтика / </a:t>
            </a:r>
            <a:r>
              <a:rPr lang="ru-RU" sz="1500" b="1" dirty="0" err="1" smtClean="0"/>
              <a:t>Отв.ред.В.Чеснов</a:t>
            </a:r>
            <a:r>
              <a:rPr lang="ru-RU" sz="1500" b="1" dirty="0" smtClean="0"/>
              <a:t>. — М. : </a:t>
            </a:r>
            <a:r>
              <a:rPr lang="ru-RU" sz="1500" b="1" dirty="0" err="1" smtClean="0"/>
              <a:t>Аванта</a:t>
            </a:r>
            <a:r>
              <a:rPr lang="ru-RU" sz="1500" b="1" dirty="0" smtClean="0"/>
              <a:t>, 2004. — 448с.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500" b="1" dirty="0" err="1" smtClean="0"/>
              <a:t>Шарп</a:t>
            </a:r>
            <a:r>
              <a:rPr lang="ru-RU" sz="1500" b="1" dirty="0" smtClean="0"/>
              <a:t>, М. Р. Человек в космосе [Текст] / М. Р. </a:t>
            </a:r>
            <a:r>
              <a:rPr lang="ru-RU" sz="1500" b="1" dirty="0" err="1" smtClean="0"/>
              <a:t>Шарп</a:t>
            </a:r>
            <a:r>
              <a:rPr lang="ru-RU" sz="1500" b="1" dirty="0" smtClean="0"/>
              <a:t> ; пер. с англ. М. И. Рохлина и Л. А. </a:t>
            </a:r>
            <a:r>
              <a:rPr lang="ru-RU" sz="1500" b="1" dirty="0" err="1" smtClean="0"/>
              <a:t>Сливко</a:t>
            </a:r>
            <a:r>
              <a:rPr lang="ru-RU" sz="1500" b="1" dirty="0" smtClean="0"/>
              <a:t> под ред. С. М. </a:t>
            </a:r>
            <a:r>
              <a:rPr lang="ru-RU" sz="1500" b="1" dirty="0" err="1" smtClean="0"/>
              <a:t>Городинского</a:t>
            </a:r>
            <a:r>
              <a:rPr lang="ru-RU" sz="1500" b="1" dirty="0" smtClean="0"/>
              <a:t>. — М. : Мир, 1971. — 200 с.</a:t>
            </a:r>
            <a:endParaRPr lang="ru-RU" sz="15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714744" y="285728"/>
            <a:ext cx="4964940" cy="288286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642910" y="1142984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Дом в Житомире, где родился С.П.Королев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786190"/>
            <a:ext cx="81439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Сергей Павлович Королёв родился 12 января 1907 года в семье преподавателя гимназии  в г. Житомире. В 1922 году Королев поступил в строительную профтехшколу в Одессе. Здесь же он сделал первый шаг в авиацию, начал заниматься в кружке планеристов. После окончания профтехшколы Королев поступает в Киевский политехнический институт, а после второго курса переводится в Москву в МВТУ им. Баумана на факультет аэромеханики. Вечернюю работу в МВТУ он совмещал с работой конструктора в авиационной промышленности. В 1929 году он защитил дипломный проект, руководителем которого был А.Н. Туполев.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00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43438" y="142852"/>
            <a:ext cx="2571768" cy="3893734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500430" y="4429132"/>
            <a:ext cx="52149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«Константин Эдуардович потряс тогда нас своей верой в возможность космоплавания, Я ушел от него с одной мыслью – строить ракеты и лететь на них. Всем смыслом моей жизни стало одно – пробиться к звездам».</a:t>
            </a:r>
          </a:p>
          <a:p>
            <a:pPr algn="ctr"/>
            <a:endParaRPr lang="ru-RU" dirty="0" smtClean="0"/>
          </a:p>
          <a:p>
            <a:pPr algn="r"/>
            <a:r>
              <a:rPr lang="ru-RU" i="1" dirty="0" smtClean="0"/>
              <a:t>С. П. Королёв.</a:t>
            </a:r>
            <a:endParaRPr lang="ru-RU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0042"/>
            <a:ext cx="35004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Вскоре после окончания института Королев решил стать лётчиком, и в 1930 году успешно оканчивает Московскую школу летчиков. Он создает свои планеры, которые успешно летают. </a:t>
            </a:r>
          </a:p>
          <a:p>
            <a:pPr algn="ctr"/>
            <a:r>
              <a:rPr lang="ru-RU" dirty="0" smtClean="0"/>
              <a:t>В 1929 году, познакомившись </a:t>
            </a:r>
          </a:p>
          <a:p>
            <a:pPr algn="ctr"/>
            <a:r>
              <a:rPr lang="ru-RU" dirty="0" smtClean="0"/>
              <a:t>с трудами и идеями К.Э.Циолковского,  С.П.Королев решает посвятить свою жизнь осуществлению этих идей.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285728"/>
            <a:ext cx="3138797" cy="400052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929058" y="571480"/>
            <a:ext cx="47149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сентябре 1932 года группа энтузиастов была оформлена в Группу изучения реактивного движения (ГИРД) как организацию при бюро воздушной техники Центрального совета </a:t>
            </a:r>
            <a:r>
              <a:rPr lang="ru-RU" dirty="0" err="1" smtClean="0"/>
              <a:t>Осоавиахима</a:t>
            </a:r>
            <a:r>
              <a:rPr lang="ru-RU" dirty="0" smtClean="0"/>
              <a:t>, которую возглавил Королев. </a:t>
            </a:r>
          </a:p>
          <a:p>
            <a:pPr algn="ctr"/>
            <a:r>
              <a:rPr lang="ru-RU" dirty="0" smtClean="0"/>
              <a:t>Уже в это время проявились незаурядный организаторский талант Королева, его энергия, отличная инженерная подготовка, замечательные способности конструктора.</a:t>
            </a:r>
          </a:p>
          <a:p>
            <a:pPr algn="ctr"/>
            <a:r>
              <a:rPr lang="ru-RU" dirty="0" smtClean="0"/>
              <a:t>Сергей Павлович ведет большую работу по пропаганде ракетной техники. Его мысли устремлены в будущее. Они получили развитие в книге «Ракетный полет в стратосферу» (1934г.), которую Королев послал К.Э.Циолковскому.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5008" y="357166"/>
            <a:ext cx="2900548" cy="435771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357818" y="5072074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Первый в мире пуск ракеты </a:t>
            </a:r>
          </a:p>
          <a:p>
            <a:pPr algn="ctr"/>
            <a:r>
              <a:rPr lang="ru-RU" i="1" dirty="0" smtClean="0"/>
              <a:t>с гибридным двигателем. Нахабино. 1933 год.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500042"/>
            <a:ext cx="42148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августе 1933 года на полигоне в Нахабино под Москвой  сотрудниками </a:t>
            </a:r>
            <a:r>
              <a:rPr lang="ru-RU" dirty="0" err="1" smtClean="0"/>
              <a:t>ГИРДа</a:t>
            </a:r>
            <a:r>
              <a:rPr lang="ru-RU" dirty="0" smtClean="0"/>
              <a:t> была запущена созданная под руководством Королёва по проекту М.К.Тихонравова ракета 09 – первая ракета на гибридном топливе. Двигатель работал на жидком кислороде и </a:t>
            </a:r>
            <a:r>
              <a:rPr lang="ru-RU" dirty="0" err="1" smtClean="0"/>
              <a:t>отвержденном</a:t>
            </a:r>
            <a:r>
              <a:rPr lang="ru-RU" dirty="0" smtClean="0"/>
              <a:t> бензине.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21 сентября 1933г. Приказом Реввоенсовета СССР на базе Ленинградской газодинамической лаборатории и Московского </a:t>
            </a:r>
            <a:r>
              <a:rPr lang="ru-RU" dirty="0" err="1" smtClean="0"/>
              <a:t>ГИРДа</a:t>
            </a:r>
            <a:r>
              <a:rPr lang="ru-RU" dirty="0" smtClean="0"/>
              <a:t> был создан реактивный научно-исследовательский институт, заместителем которого был назначен С.П.Королёв. Основная проблема, над которой трудился институт, - создание крылатых управляемых ракет и </a:t>
            </a:r>
            <a:r>
              <a:rPr lang="ru-RU" dirty="0" err="1" smtClean="0"/>
              <a:t>ракетопланов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357166"/>
            <a:ext cx="2912244" cy="364456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Изображение 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5786" y="1928802"/>
            <a:ext cx="2714644" cy="344441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071934" y="785794"/>
            <a:ext cx="43577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1935 году двухместный планер «СК-9» был готов. Испытания планера проводил сам Королёв. К 1936 году был готов ракетный двигатель, который проходил испытания и на крылатой ракете 212 конструкции Королёва.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 В это время в институте начались аресты. Сначала был арестован конструктор В.П.Глушко, а 27 июня 1938 года – Королёв, усомнившийся во вредительской деятельности своего сотрудника. Королёва обвинили во вредительстве в области новой техники и осудили на </a:t>
            </a:r>
            <a:r>
              <a:rPr lang="ru-RU" dirty="0" smtClean="0"/>
              <a:t> </a:t>
            </a:r>
            <a:r>
              <a:rPr lang="ru-RU" dirty="0" smtClean="0"/>
              <a:t>10 лет.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10.jpg"/>
          <p:cNvPicPr>
            <a:picLocks noChangeAspect="1"/>
          </p:cNvPicPr>
          <p:nvPr/>
        </p:nvPicPr>
        <p:blipFill>
          <a:blip r:embed="rId2" cstate="email"/>
          <a:srcRect b="-29"/>
          <a:stretch>
            <a:fillRect/>
          </a:stretch>
        </p:blipFill>
        <p:spPr>
          <a:xfrm>
            <a:off x="5715008" y="428604"/>
            <a:ext cx="2997686" cy="4214842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Изображение 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93750" y="2000241"/>
            <a:ext cx="2972342" cy="3929090"/>
          </a:xfrm>
          <a:prstGeom prst="rect">
            <a:avLst/>
          </a:prstGeom>
          <a:ln>
            <a:solidFill>
              <a:srgbClr val="2328E9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642910" y="785794"/>
            <a:ext cx="35004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До 1940 года С.П.Королёв работал на золотом прииске   на Дальнем Востоке. В это время Берия стал создавать тюремные конструкторские бюро («шарашки»), в которых должны были работать специалисты из числа заключенных, и Королёв оказался в КБ -29 (по личному ходатайству С.Н.Туполева), где шла работа над бомбардировщиками. Позже С.П.Королёв добился перевода в Казань, где трудился Глушко и велись работы над реактивным двигателем. Лишь в июле 1944 года оба были освобождены со снятием судимостей.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3149400"/>
            <a:ext cx="2071702" cy="3512301"/>
          </a:xfrm>
          <a:prstGeom prst="rect">
            <a:avLst/>
          </a:prstGeom>
          <a:ln>
            <a:solidFill>
              <a:srgbClr val="2328E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571472" y="428604"/>
            <a:ext cx="6000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С.П.Королев руководил разработкой установки ракетных двигателей на боевых самолетах. За этот период деятельности он был награжден орденом «Знак Почёта». А после того, как вернулся из заграничной командировки, где изучал вместе с рядом конструкторов возможности трофейных немецких ракет, возглавил опытное конструкторское бюро. В августе 1946 г. </a:t>
            </a:r>
            <a:r>
              <a:rPr lang="ru-RU" dirty="0" smtClean="0"/>
              <a:t>его </a:t>
            </a:r>
            <a:r>
              <a:rPr lang="ru-RU" dirty="0" smtClean="0"/>
              <a:t>назначили Главным </a:t>
            </a:r>
          </a:p>
          <a:p>
            <a:pPr algn="ctr"/>
            <a:r>
              <a:rPr lang="ru-RU" dirty="0" smtClean="0"/>
              <a:t>конструктором баллистических ракет.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14612" y="3500438"/>
            <a:ext cx="62865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Заглядывая далеко вперед, Королёв прекрасно представлял себе перспективы ракетной техники, он как бы предвидел то время, когда уровень развития именно ракетного оружия будет определять оборонную мощь страны, поэтому  и предложил план работ по ракетам дальнего действия, начатый еще в 1938 году. Среди многочисленных набросков ракетных летательных аппаратов того времени был и проект ракеты, предназначенной для полетов человека в космос. </a:t>
            </a:r>
          </a:p>
          <a:p>
            <a:pPr algn="ctr"/>
            <a:r>
              <a:rPr lang="ru-RU" dirty="0" smtClean="0"/>
              <a:t>Однако до поры до времени это проект оставался мечтой.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2234</Words>
  <PresentationFormat>Экран (4:3)</PresentationFormat>
  <Paragraphs>89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139</cp:revision>
  <dcterms:modified xsi:type="dcterms:W3CDTF">2017-01-17T08:57:51Z</dcterms:modified>
</cp:coreProperties>
</file>