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9" r:id="rId6"/>
    <p:sldId id="261" r:id="rId7"/>
    <p:sldId id="266" r:id="rId8"/>
    <p:sldId id="271" r:id="rId9"/>
    <p:sldId id="263" r:id="rId10"/>
    <p:sldId id="275" r:id="rId11"/>
    <p:sldId id="267" r:id="rId12"/>
    <p:sldId id="258" r:id="rId13"/>
    <p:sldId id="268" r:id="rId14"/>
    <p:sldId id="262" r:id="rId15"/>
    <p:sldId id="264" r:id="rId16"/>
    <p:sldId id="265" r:id="rId17"/>
    <p:sldId id="270" r:id="rId18"/>
    <p:sldId id="272" r:id="rId19"/>
    <p:sldId id="273"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8"/>
    <a:srgbClr val="16D428"/>
    <a:srgbClr val="72EA91"/>
    <a:srgbClr val="80C8C1"/>
    <a:srgbClr val="5AEE68"/>
    <a:srgbClr val="DBF1F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2" d="100"/>
          <a:sy n="102" d="100"/>
        </p:scale>
        <p:origin x="-23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0C8C1"/>
            </a:gs>
            <a:gs pos="53000">
              <a:srgbClr val="DBF1F9"/>
            </a:gs>
            <a:gs pos="83000">
              <a:srgbClr val="D4DEFF"/>
            </a:gs>
            <a:gs pos="100000">
              <a:srgbClr val="96AB94"/>
            </a:gs>
          </a:gsLst>
          <a:lin ang="66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14.12.2016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371864" y="857232"/>
            <a:ext cx="5772136" cy="1470025"/>
          </a:xfrm>
        </p:spPr>
        <p:txBody>
          <a:bodyPr>
            <a:noAutofit/>
          </a:bodyPr>
          <a:lstStyle/>
          <a:p>
            <a:r>
              <a:rPr lang="ru-RU" sz="5400" b="1" i="1" dirty="0" smtClean="0">
                <a:ln w="1905"/>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effectLst>
                  <a:innerShdw blurRad="69850" dist="43180" dir="5400000">
                    <a:srgbClr val="000000">
                      <a:alpha val="65000"/>
                    </a:srgbClr>
                  </a:innerShdw>
                </a:effectLst>
                <a:latin typeface="Century Gothic" pitchFamily="34" charset="0"/>
              </a:rPr>
              <a:t>Балет от </a:t>
            </a:r>
            <a:br>
              <a:rPr lang="ru-RU" sz="5400" b="1" i="1" dirty="0" smtClean="0">
                <a:ln w="1905"/>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effectLst>
                  <a:innerShdw blurRad="69850" dist="43180" dir="5400000">
                    <a:srgbClr val="000000">
                      <a:alpha val="65000"/>
                    </a:srgbClr>
                  </a:innerShdw>
                </a:effectLst>
                <a:latin typeface="Century Gothic" pitchFamily="34" charset="0"/>
              </a:rPr>
            </a:br>
            <a:r>
              <a:rPr lang="ru-RU" sz="5400" b="1" i="1" dirty="0" smtClean="0">
                <a:ln w="1905"/>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effectLst>
                  <a:innerShdw blurRad="69850" dist="43180" dir="5400000">
                    <a:srgbClr val="000000">
                      <a:alpha val="65000"/>
                    </a:srgbClr>
                  </a:innerShdw>
                </a:effectLst>
                <a:latin typeface="Century Gothic" pitchFamily="34" charset="0"/>
              </a:rPr>
              <a:t>первого лица</a:t>
            </a:r>
            <a:endParaRPr lang="ru-RU" sz="5400" b="1" i="1" dirty="0">
              <a:ln w="1905"/>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effectLst>
                <a:innerShdw blurRad="69850" dist="43180" dir="5400000">
                  <a:srgbClr val="000000">
                    <a:alpha val="65000"/>
                  </a:srgbClr>
                </a:innerShdw>
              </a:effectLst>
              <a:latin typeface="Century Gothic" pitchFamily="34" charset="0"/>
            </a:endParaRPr>
          </a:p>
        </p:txBody>
      </p:sp>
      <p:sp>
        <p:nvSpPr>
          <p:cNvPr id="3" name="Подзаголовок 2"/>
          <p:cNvSpPr>
            <a:spLocks noGrp="1"/>
          </p:cNvSpPr>
          <p:nvPr>
            <p:ph type="subTitle" idx="1"/>
          </p:nvPr>
        </p:nvSpPr>
        <p:spPr>
          <a:xfrm>
            <a:off x="0" y="4572008"/>
            <a:ext cx="4357718" cy="1752600"/>
          </a:xfrm>
        </p:spPr>
        <p:txBody>
          <a:bodyPr>
            <a:normAutofit lnSpcReduction="10000"/>
          </a:bodyPr>
          <a:lstStyle/>
          <a:p>
            <a:r>
              <a:rPr lang="ru-RU" sz="2200" b="1" i="1" dirty="0" smtClean="0">
                <a:solidFill>
                  <a:srgbClr val="0000FF"/>
                </a:solidFill>
              </a:rPr>
              <a:t>ИИЦ – Научная библиотека представляет виртуальную выставку к 90-летию балетмейстера                          Юрия Григоровича</a:t>
            </a:r>
            <a:endParaRPr lang="ru-RU" sz="2200" b="1" i="1" dirty="0">
              <a:solidFill>
                <a:srgbClr val="0000FF"/>
              </a:solidFill>
            </a:endParaRPr>
          </a:p>
        </p:txBody>
      </p:sp>
      <p:pic>
        <p:nvPicPr>
          <p:cNvPr id="4" name="Рисунок 3" descr="Изображение 005.jpg"/>
          <p:cNvPicPr>
            <a:picLocks noChangeAspect="1"/>
          </p:cNvPicPr>
          <p:nvPr/>
        </p:nvPicPr>
        <p:blipFill>
          <a:blip r:embed="rId2" cstate="email"/>
          <a:srcRect/>
          <a:stretch>
            <a:fillRect/>
          </a:stretch>
        </p:blipFill>
        <p:spPr>
          <a:xfrm>
            <a:off x="642910" y="357166"/>
            <a:ext cx="3000396" cy="3867176"/>
          </a:xfrm>
          <a:prstGeom prst="rect">
            <a:avLst/>
          </a:prstGeom>
          <a:ln w="28575">
            <a:solidFill>
              <a:schemeClr val="bg1"/>
            </a:solidFill>
          </a:ln>
          <a:effectLst>
            <a:outerShdw blurRad="292100" dist="139700" dir="2700000" algn="tl" rotWithShape="0">
              <a:srgbClr val="333333">
                <a:alpha val="65000"/>
              </a:srgbClr>
            </a:outerShdw>
          </a:effectLst>
        </p:spPr>
      </p:pic>
      <p:pic>
        <p:nvPicPr>
          <p:cNvPr id="5" name="Рисунок 4" descr="large_3.jpg"/>
          <p:cNvPicPr>
            <a:picLocks noChangeAspect="1"/>
          </p:cNvPicPr>
          <p:nvPr/>
        </p:nvPicPr>
        <p:blipFill>
          <a:blip r:embed="rId3" cstate="email"/>
          <a:srcRect/>
          <a:stretch>
            <a:fillRect/>
          </a:stretch>
        </p:blipFill>
        <p:spPr>
          <a:xfrm>
            <a:off x="4429124" y="3071810"/>
            <a:ext cx="4357718" cy="3369968"/>
          </a:xfrm>
          <a:prstGeom prst="rect">
            <a:avLst/>
          </a:prstGeom>
          <a:ln w="28575">
            <a:solidFill>
              <a:schemeClr val="bg1"/>
            </a:solidFill>
          </a:ln>
          <a:effectLst>
            <a:outerShdw blurRad="292100" dist="139700" dir="2700000" algn="tl" rotWithShape="0">
              <a:srgbClr val="333333">
                <a:alpha val="65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5786" y="428604"/>
            <a:ext cx="7500990" cy="2308324"/>
          </a:xfrm>
          <a:prstGeom prst="rect">
            <a:avLst/>
          </a:prstGeom>
          <a:noFill/>
        </p:spPr>
        <p:txBody>
          <a:bodyPr wrap="square" rtlCol="0">
            <a:spAutoFit/>
          </a:bodyPr>
          <a:lstStyle/>
          <a:p>
            <a:pPr algn="ctr"/>
            <a:r>
              <a:rPr lang="ru-RU" dirty="0" smtClean="0">
                <a:solidFill>
                  <a:srgbClr val="0000FF"/>
                </a:solidFill>
              </a:rPr>
              <a:t>После триумфа «Спартака» Григорович вновь обратился к постановке классики – «Лебединому озеру».Премьера состоялась в 1969 году. Балетмейстер максимально сохранил лучшие части первоначальной хореографии Петипа – Иванова, заново поставив первую картину, сцену бала и последний акт. Григорович ставил балет не как красивую сказку и не как романтико-фантастическую историю, а старался раскрыть философский смысл сюжета, показать борьбу добра со злом, внутренние коллизии, проблему выбора.</a:t>
            </a:r>
            <a:endParaRPr lang="ru-RU" dirty="0">
              <a:solidFill>
                <a:srgbClr val="0000FF"/>
              </a:solidFill>
            </a:endParaRPr>
          </a:p>
        </p:txBody>
      </p:sp>
      <p:pic>
        <p:nvPicPr>
          <p:cNvPr id="3" name="Рисунок 2" descr="Копия Изображение 010.jpg"/>
          <p:cNvPicPr>
            <a:picLocks noChangeAspect="1"/>
          </p:cNvPicPr>
          <p:nvPr/>
        </p:nvPicPr>
        <p:blipFill>
          <a:blip r:embed="rId2" cstate="email"/>
          <a:srcRect/>
          <a:stretch>
            <a:fillRect/>
          </a:stretch>
        </p:blipFill>
        <p:spPr>
          <a:xfrm>
            <a:off x="1000100" y="3071810"/>
            <a:ext cx="4583938" cy="3000396"/>
          </a:xfrm>
          <a:prstGeom prst="rect">
            <a:avLst/>
          </a:prstGeom>
          <a:ln>
            <a:solidFill>
              <a:srgbClr val="16D428"/>
            </a:solidFill>
          </a:ln>
          <a:effectLst>
            <a:outerShdw blurRad="292100" dist="139700" dir="2700000" algn="tl" rotWithShape="0">
              <a:srgbClr val="333333">
                <a:alpha val="65000"/>
              </a:srgbClr>
            </a:outerShdw>
          </a:effectLst>
        </p:spPr>
      </p:pic>
      <p:sp>
        <p:nvSpPr>
          <p:cNvPr id="4" name="Прямоугольник 3"/>
          <p:cNvSpPr/>
          <p:nvPr/>
        </p:nvSpPr>
        <p:spPr>
          <a:xfrm>
            <a:off x="5786446" y="5072074"/>
            <a:ext cx="2500330" cy="923330"/>
          </a:xfrm>
          <a:prstGeom prst="rect">
            <a:avLst/>
          </a:prstGeom>
        </p:spPr>
        <p:txBody>
          <a:bodyPr wrap="square">
            <a:spAutoFit/>
          </a:bodyPr>
          <a:lstStyle/>
          <a:p>
            <a:pPr algn="ctr"/>
            <a:r>
              <a:rPr lang="ru-RU" i="1" dirty="0" smtClean="0">
                <a:solidFill>
                  <a:srgbClr val="0000FF"/>
                </a:solidFill>
              </a:rPr>
              <a:t>«Лебединое озеро» П.И.Чайковского.</a:t>
            </a:r>
          </a:p>
          <a:p>
            <a:pPr algn="ctr"/>
            <a:r>
              <a:rPr lang="ru-RU" i="1" dirty="0" smtClean="0">
                <a:solidFill>
                  <a:srgbClr val="0000FF"/>
                </a:solidFill>
              </a:rPr>
              <a:t>Большой театр</a:t>
            </a:r>
            <a:endParaRPr lang="ru-RU" i="1" dirty="0">
              <a:solidFill>
                <a:srgbClr val="0000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Копия Изображение 006.jpg"/>
          <p:cNvPicPr>
            <a:picLocks noChangeAspect="1"/>
          </p:cNvPicPr>
          <p:nvPr/>
        </p:nvPicPr>
        <p:blipFill>
          <a:blip r:embed="rId2" cstate="email"/>
          <a:stretch>
            <a:fillRect/>
          </a:stretch>
        </p:blipFill>
        <p:spPr>
          <a:xfrm>
            <a:off x="857224" y="285728"/>
            <a:ext cx="3500462" cy="2781797"/>
          </a:xfrm>
          <a:prstGeom prst="rect">
            <a:avLst/>
          </a:prstGeom>
          <a:ln>
            <a:solidFill>
              <a:schemeClr val="bg1"/>
            </a:solidFill>
          </a:ln>
          <a:effectLst>
            <a:outerShdw blurRad="292100" dist="139700" dir="2700000" algn="tl" rotWithShape="0">
              <a:srgbClr val="333333">
                <a:alpha val="65000"/>
              </a:srgbClr>
            </a:outerShdw>
          </a:effectLst>
        </p:spPr>
      </p:pic>
      <p:pic>
        <p:nvPicPr>
          <p:cNvPr id="3" name="Рисунок 2" descr="01.jpg"/>
          <p:cNvPicPr>
            <a:picLocks noChangeAspect="1"/>
          </p:cNvPicPr>
          <p:nvPr/>
        </p:nvPicPr>
        <p:blipFill>
          <a:blip r:embed="rId3" cstate="email"/>
          <a:stretch>
            <a:fillRect/>
          </a:stretch>
        </p:blipFill>
        <p:spPr>
          <a:xfrm>
            <a:off x="3929058" y="1071546"/>
            <a:ext cx="3978464" cy="2522232"/>
          </a:xfrm>
          <a:prstGeom prst="rect">
            <a:avLst/>
          </a:prstGeom>
          <a:ln>
            <a:solidFill>
              <a:schemeClr val="bg1"/>
            </a:solidFill>
          </a:ln>
          <a:effectLst>
            <a:outerShdw blurRad="292100" dist="139700" dir="2700000" algn="tl" rotWithShape="0">
              <a:srgbClr val="333333">
                <a:alpha val="65000"/>
              </a:srgbClr>
            </a:outerShdw>
          </a:effectLst>
        </p:spPr>
      </p:pic>
      <p:sp>
        <p:nvSpPr>
          <p:cNvPr id="4" name="TextBox 3"/>
          <p:cNvSpPr txBox="1"/>
          <p:nvPr/>
        </p:nvSpPr>
        <p:spPr>
          <a:xfrm>
            <a:off x="500034" y="4286256"/>
            <a:ext cx="8001056" cy="1754326"/>
          </a:xfrm>
          <a:prstGeom prst="rect">
            <a:avLst/>
          </a:prstGeom>
          <a:noFill/>
        </p:spPr>
        <p:txBody>
          <a:bodyPr wrap="square" rtlCol="0">
            <a:spAutoFit/>
          </a:bodyPr>
          <a:lstStyle/>
          <a:p>
            <a:pPr algn="ctr"/>
            <a:r>
              <a:rPr lang="ru-RU" dirty="0" smtClean="0">
                <a:solidFill>
                  <a:srgbClr val="0000FF"/>
                </a:solidFill>
              </a:rPr>
              <a:t>Замысел балета «Иван Грозный» на музыку С.Прокофьева (премьера – 1975 – Большой театр) родился у Григоровича вскоре после «Лебединого озера», но к осуществлению постановки он обратился не сразу. Балетмейстер избрал путь углубленного психологизма своих героев, раскрытие исторического времени через внутренний мир образов. Здесь Григорович проявил себя не только как хореограф, но и как сценарист и режиссер.</a:t>
            </a:r>
            <a:endParaRPr lang="ru-RU" dirty="0">
              <a:solidFill>
                <a:srgbClr val="0000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0628" y="1285860"/>
            <a:ext cx="3500462" cy="4247317"/>
          </a:xfrm>
          <a:prstGeom prst="rect">
            <a:avLst/>
          </a:prstGeom>
          <a:noFill/>
        </p:spPr>
        <p:txBody>
          <a:bodyPr wrap="square" rtlCol="0">
            <a:spAutoFit/>
          </a:bodyPr>
          <a:lstStyle/>
          <a:p>
            <a:pPr algn="ctr"/>
            <a:r>
              <a:rPr lang="ru-RU" dirty="0" smtClean="0">
                <a:solidFill>
                  <a:srgbClr val="0000FF"/>
                </a:solidFill>
              </a:rPr>
              <a:t>Все спектакли поставлены Григоровичем по его собственным сценариям. Его мышление хореографа неотделимо от им же создаваемой драматургии. Хореографическая драматургия Григоровича опирается на музыку, давая её зримое воплощение в пластических образах. Будучи подлинно новаторскими, спектакли Юрия Григоровича вместе с тем глубоко претворяют завоевания классического наследия.</a:t>
            </a:r>
            <a:endParaRPr lang="ru-RU" dirty="0">
              <a:solidFill>
                <a:srgbClr val="0000FF"/>
              </a:solidFill>
            </a:endParaRPr>
          </a:p>
        </p:txBody>
      </p:sp>
      <p:pic>
        <p:nvPicPr>
          <p:cNvPr id="4" name="Рисунок 3" descr="Копия (3) Изображение 006.jpg"/>
          <p:cNvPicPr>
            <a:picLocks noChangeAspect="1"/>
          </p:cNvPicPr>
          <p:nvPr/>
        </p:nvPicPr>
        <p:blipFill>
          <a:blip r:embed="rId2" cstate="email"/>
          <a:stretch>
            <a:fillRect/>
          </a:stretch>
        </p:blipFill>
        <p:spPr>
          <a:xfrm>
            <a:off x="642910" y="1357298"/>
            <a:ext cx="4071966" cy="3305316"/>
          </a:xfrm>
          <a:prstGeom prst="rect">
            <a:avLst/>
          </a:prstGeom>
          <a:ln>
            <a:solidFill>
              <a:srgbClr val="16D428"/>
            </a:solidFill>
          </a:ln>
          <a:effectLst>
            <a:outerShdw blurRad="292100" dist="139700" dir="2700000" algn="tl" rotWithShape="0">
              <a:srgbClr val="333333">
                <a:alpha val="65000"/>
              </a:srgb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2910" y="500042"/>
            <a:ext cx="7786742" cy="1754326"/>
          </a:xfrm>
          <a:prstGeom prst="rect">
            <a:avLst/>
          </a:prstGeom>
          <a:noFill/>
        </p:spPr>
        <p:txBody>
          <a:bodyPr wrap="square" rtlCol="0">
            <a:spAutoFit/>
          </a:bodyPr>
          <a:lstStyle/>
          <a:p>
            <a:pPr algn="ctr"/>
            <a:r>
              <a:rPr lang="ru-RU" b="1" dirty="0" smtClean="0">
                <a:solidFill>
                  <a:srgbClr val="0000FF"/>
                </a:solidFill>
              </a:rPr>
              <a:t>Рейтинг сочинений </a:t>
            </a:r>
          </a:p>
          <a:p>
            <a:pPr algn="ctr"/>
            <a:r>
              <a:rPr lang="ru-RU" dirty="0" smtClean="0">
                <a:solidFill>
                  <a:srgbClr val="0000FF"/>
                </a:solidFill>
              </a:rPr>
              <a:t/>
            </a:r>
            <a:br>
              <a:rPr lang="ru-RU" dirty="0" smtClean="0">
                <a:solidFill>
                  <a:srgbClr val="0000FF"/>
                </a:solidFill>
              </a:rPr>
            </a:br>
            <a:r>
              <a:rPr lang="ru-RU" dirty="0" smtClean="0">
                <a:solidFill>
                  <a:srgbClr val="0000FF"/>
                </a:solidFill>
              </a:rPr>
              <a:t> Григоровичем поставлено в Большом театре 15 спектаклей, которые в общей сложности давались на московской сцене более 2500 раз. Если бы балеты давались ежедневно, потребовалось бы 10 театральных сезонов, чтобы достичь этого количества.</a:t>
            </a:r>
            <a:endParaRPr lang="ru-RU" dirty="0">
              <a:solidFill>
                <a:srgbClr val="0000FF"/>
              </a:solidFill>
            </a:endParaRPr>
          </a:p>
        </p:txBody>
      </p:sp>
      <p:pic>
        <p:nvPicPr>
          <p:cNvPr id="4" name="Рисунок 3" descr="Изображение 010.jpg"/>
          <p:cNvPicPr>
            <a:picLocks noChangeAspect="1"/>
          </p:cNvPicPr>
          <p:nvPr/>
        </p:nvPicPr>
        <p:blipFill>
          <a:blip r:embed="rId2" cstate="email"/>
          <a:stretch>
            <a:fillRect/>
          </a:stretch>
        </p:blipFill>
        <p:spPr>
          <a:xfrm>
            <a:off x="1714480" y="2571744"/>
            <a:ext cx="6044184" cy="2682240"/>
          </a:xfrm>
          <a:prstGeom prst="rect">
            <a:avLst/>
          </a:prstGeom>
          <a:ln w="28575">
            <a:solidFill>
              <a:schemeClr val="bg1"/>
            </a:solidFill>
          </a:ln>
          <a:effectLst>
            <a:outerShdw blurRad="292100" dist="139700" dir="2700000" algn="tl" rotWithShape="0">
              <a:srgbClr val="333333">
                <a:alpha val="65000"/>
              </a:srgbClr>
            </a:outerShdw>
          </a:effectLst>
        </p:spPr>
      </p:pic>
      <p:sp>
        <p:nvSpPr>
          <p:cNvPr id="5" name="Прямоугольник 4"/>
          <p:cNvSpPr/>
          <p:nvPr/>
        </p:nvSpPr>
        <p:spPr>
          <a:xfrm>
            <a:off x="2357422" y="5572140"/>
            <a:ext cx="5321586" cy="369332"/>
          </a:xfrm>
          <a:prstGeom prst="rect">
            <a:avLst/>
          </a:prstGeom>
        </p:spPr>
        <p:txBody>
          <a:bodyPr wrap="none">
            <a:spAutoFit/>
          </a:bodyPr>
          <a:lstStyle/>
          <a:p>
            <a:pPr algn="ctr"/>
            <a:r>
              <a:rPr lang="ru-RU" i="1" dirty="0" smtClean="0">
                <a:solidFill>
                  <a:srgbClr val="0000FF"/>
                </a:solidFill>
              </a:rPr>
              <a:t>«Легенда о любви» А.Меликова по пьесе Н.Хикмета</a:t>
            </a:r>
            <a:endParaRPr lang="ru-RU" i="1" dirty="0">
              <a:solidFill>
                <a:srgbClr val="0000FF"/>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857232"/>
            <a:ext cx="3571900" cy="3970318"/>
          </a:xfrm>
          <a:prstGeom prst="rect">
            <a:avLst/>
          </a:prstGeom>
          <a:noFill/>
        </p:spPr>
        <p:txBody>
          <a:bodyPr wrap="square" rtlCol="0">
            <a:spAutoFit/>
          </a:bodyPr>
          <a:lstStyle/>
          <a:p>
            <a:pPr algn="ctr"/>
            <a:r>
              <a:rPr lang="ru-RU" dirty="0" smtClean="0">
                <a:solidFill>
                  <a:srgbClr val="0000FF"/>
                </a:solidFill>
              </a:rPr>
              <a:t>Рекордсменом среди спектаклей  Григоровича является «Щелкунчик» П.И.Чайковского – 450 раз (с 1966 г.) За ним следует  «Лебединое озеро» - 362 раза, на третьем месте – «Спартак» А.Хачатуряна – 290 раз, на четвертом месте – «Спящая красавица» П.И.Чайковского – 210 раз, на пятом – «Легенда о любви» </a:t>
            </a:r>
            <a:r>
              <a:rPr lang="ru-RU" dirty="0" err="1" smtClean="0">
                <a:solidFill>
                  <a:srgbClr val="0000FF"/>
                </a:solidFill>
              </a:rPr>
              <a:t>Арифа</a:t>
            </a:r>
            <a:r>
              <a:rPr lang="ru-RU" dirty="0" smtClean="0">
                <a:solidFill>
                  <a:srgbClr val="0000FF"/>
                </a:solidFill>
              </a:rPr>
              <a:t> Меликова – 150 раз. Сегодня в репертуаре Большого театра восемь постановок Григоровича.</a:t>
            </a:r>
          </a:p>
        </p:txBody>
      </p:sp>
      <p:sp>
        <p:nvSpPr>
          <p:cNvPr id="5" name="Прямоугольник 4"/>
          <p:cNvSpPr/>
          <p:nvPr/>
        </p:nvSpPr>
        <p:spPr>
          <a:xfrm>
            <a:off x="3786182" y="4714884"/>
            <a:ext cx="4572000" cy="1477328"/>
          </a:xfrm>
          <a:prstGeom prst="rect">
            <a:avLst/>
          </a:prstGeom>
        </p:spPr>
        <p:txBody>
          <a:bodyPr>
            <a:spAutoFit/>
          </a:bodyPr>
          <a:lstStyle/>
          <a:p>
            <a:pPr algn="ctr"/>
            <a:r>
              <a:rPr lang="ru-RU" dirty="0" smtClean="0">
                <a:solidFill>
                  <a:srgbClr val="0000FF"/>
                </a:solidFill>
              </a:rPr>
              <a:t>Все билеты на спектакли в постановке Ю.Григоровича проданы всегда. </a:t>
            </a:r>
            <a:r>
              <a:rPr lang="ru-RU" dirty="0" smtClean="0">
                <a:solidFill>
                  <a:srgbClr val="0000FF"/>
                </a:solidFill>
              </a:rPr>
              <a:t>Рекордсмены </a:t>
            </a:r>
            <a:r>
              <a:rPr lang="ru-RU" dirty="0" smtClean="0">
                <a:solidFill>
                  <a:srgbClr val="0000FF"/>
                </a:solidFill>
              </a:rPr>
              <a:t>по продаже в Москве: «Лебединое озеро», «Спартак», «Щелкунчик», «Легенда о любви».</a:t>
            </a:r>
            <a:endParaRPr lang="ru-RU" dirty="0">
              <a:solidFill>
                <a:srgbClr val="0000FF"/>
              </a:solidFill>
            </a:endParaRPr>
          </a:p>
        </p:txBody>
      </p:sp>
      <p:pic>
        <p:nvPicPr>
          <p:cNvPr id="6" name="Рисунок 5" descr="Копия Изображение 007.jpg"/>
          <p:cNvPicPr>
            <a:picLocks noChangeAspect="1"/>
          </p:cNvPicPr>
          <p:nvPr/>
        </p:nvPicPr>
        <p:blipFill>
          <a:blip r:embed="rId2" cstate="email"/>
          <a:stretch>
            <a:fillRect/>
          </a:stretch>
        </p:blipFill>
        <p:spPr>
          <a:xfrm>
            <a:off x="4572000" y="928670"/>
            <a:ext cx="4191020" cy="3046273"/>
          </a:xfrm>
          <a:prstGeom prst="rect">
            <a:avLst/>
          </a:prstGeom>
          <a:ln>
            <a:solidFill>
              <a:srgbClr val="16D428"/>
            </a:solidFill>
          </a:ln>
          <a:effectLst>
            <a:outerShdw blurRad="292100" dist="139700" dir="2700000" algn="tl" rotWithShape="0">
              <a:srgbClr val="333333">
                <a:alpha val="65000"/>
              </a:srgbClr>
            </a:outerShdw>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7.jpg"/>
          <p:cNvPicPr>
            <a:picLocks noChangeAspect="1"/>
          </p:cNvPicPr>
          <p:nvPr/>
        </p:nvPicPr>
        <p:blipFill>
          <a:blip r:embed="rId2" cstate="email"/>
          <a:stretch>
            <a:fillRect/>
          </a:stretch>
        </p:blipFill>
        <p:spPr>
          <a:xfrm>
            <a:off x="3929058" y="857232"/>
            <a:ext cx="4737620" cy="2683206"/>
          </a:xfrm>
          <a:prstGeom prst="rect">
            <a:avLst/>
          </a:prstGeom>
          <a:ln>
            <a:solidFill>
              <a:srgbClr val="16D428"/>
            </a:solidFill>
          </a:ln>
          <a:effectLst>
            <a:outerShdw blurRad="292100" dist="139700" dir="2700000" algn="tl" rotWithShape="0">
              <a:srgbClr val="333333">
                <a:alpha val="65000"/>
              </a:srgbClr>
            </a:outerShdw>
          </a:effectLst>
        </p:spPr>
      </p:pic>
      <p:sp>
        <p:nvSpPr>
          <p:cNvPr id="4" name="TextBox 3"/>
          <p:cNvSpPr txBox="1"/>
          <p:nvPr/>
        </p:nvSpPr>
        <p:spPr>
          <a:xfrm>
            <a:off x="571472" y="500042"/>
            <a:ext cx="3214710" cy="4247317"/>
          </a:xfrm>
          <a:prstGeom prst="rect">
            <a:avLst/>
          </a:prstGeom>
          <a:noFill/>
        </p:spPr>
        <p:txBody>
          <a:bodyPr wrap="square" rtlCol="0">
            <a:spAutoFit/>
          </a:bodyPr>
          <a:lstStyle/>
          <a:p>
            <a:pPr algn="ctr"/>
            <a:r>
              <a:rPr lang="ru-RU" b="1" dirty="0" smtClean="0">
                <a:solidFill>
                  <a:srgbClr val="0000FF"/>
                </a:solidFill>
              </a:rPr>
              <a:t>Григорович и мировое пространство</a:t>
            </a:r>
          </a:p>
          <a:p>
            <a:pPr algn="ctr"/>
            <a:endParaRPr lang="ru-RU" b="1" dirty="0" smtClean="0">
              <a:solidFill>
                <a:srgbClr val="0000FF"/>
              </a:solidFill>
            </a:endParaRPr>
          </a:p>
          <a:p>
            <a:pPr algn="ctr"/>
            <a:endParaRPr lang="ru-RU" b="1" dirty="0" smtClean="0">
              <a:solidFill>
                <a:srgbClr val="0000FF"/>
              </a:solidFill>
            </a:endParaRPr>
          </a:p>
          <a:p>
            <a:pPr algn="ctr"/>
            <a:r>
              <a:rPr lang="ru-RU" dirty="0" smtClean="0">
                <a:solidFill>
                  <a:srgbClr val="0000FF"/>
                </a:solidFill>
              </a:rPr>
              <a:t>Помимо Большого театра Юрий Григорович осуществил постановки в театрах Стокгольма, Рима, Парижа, Милана, Праги, Вены, Стамбула, Генуи и других.</a:t>
            </a:r>
          </a:p>
          <a:p>
            <a:pPr algn="ctr"/>
            <a:r>
              <a:rPr lang="ru-RU" dirty="0" smtClean="0">
                <a:solidFill>
                  <a:srgbClr val="0000FF"/>
                </a:solidFill>
              </a:rPr>
              <a:t>А также – Санкт-Петербурга, Новосибирска, Екатеринбурга, </a:t>
            </a:r>
            <a:r>
              <a:rPr lang="ru-RU" dirty="0" err="1" smtClean="0">
                <a:solidFill>
                  <a:srgbClr val="0000FF"/>
                </a:solidFill>
              </a:rPr>
              <a:t>Таллина</a:t>
            </a:r>
            <a:r>
              <a:rPr lang="ru-RU" dirty="0" smtClean="0">
                <a:solidFill>
                  <a:srgbClr val="0000FF"/>
                </a:solidFill>
              </a:rPr>
              <a:t>, Астаны, Кишинева, Минска, Киева, Краснодара. </a:t>
            </a:r>
            <a:endParaRPr lang="ru-RU" dirty="0">
              <a:solidFill>
                <a:srgbClr val="0000FF"/>
              </a:solidFill>
            </a:endParaRPr>
          </a:p>
        </p:txBody>
      </p:sp>
      <p:sp>
        <p:nvSpPr>
          <p:cNvPr id="5" name="TextBox 4"/>
          <p:cNvSpPr txBox="1"/>
          <p:nvPr/>
        </p:nvSpPr>
        <p:spPr>
          <a:xfrm>
            <a:off x="4357686" y="4214818"/>
            <a:ext cx="4000528" cy="2031325"/>
          </a:xfrm>
          <a:prstGeom prst="rect">
            <a:avLst/>
          </a:prstGeom>
          <a:noFill/>
        </p:spPr>
        <p:txBody>
          <a:bodyPr wrap="square" rtlCol="0">
            <a:spAutoFit/>
          </a:bodyPr>
          <a:lstStyle/>
          <a:p>
            <a:pPr algn="ctr"/>
            <a:r>
              <a:rPr lang="ru-RU" dirty="0" smtClean="0">
                <a:solidFill>
                  <a:srgbClr val="0000FF"/>
                </a:solidFill>
              </a:rPr>
              <a:t>Григорович – автор крупных балетных проектов в историческом пространстве у Римского </a:t>
            </a:r>
            <a:r>
              <a:rPr lang="ru-RU" dirty="0" err="1" smtClean="0">
                <a:solidFill>
                  <a:srgbClr val="0000FF"/>
                </a:solidFill>
              </a:rPr>
              <a:t>Коллизея</a:t>
            </a:r>
            <a:r>
              <a:rPr lang="ru-RU" dirty="0" smtClean="0">
                <a:solidFill>
                  <a:srgbClr val="0000FF"/>
                </a:solidFill>
              </a:rPr>
              <a:t>, лондонском Альберт холле, античных театрах Греции, на площади Сан-Марко в Венеции, на спортивной арене Лужников.</a:t>
            </a:r>
            <a:endParaRPr lang="ru-RU" dirty="0">
              <a:solidFill>
                <a:srgbClr val="0000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Копия (3) Изображение 007.jpg"/>
          <p:cNvPicPr>
            <a:picLocks noChangeAspect="1"/>
          </p:cNvPicPr>
          <p:nvPr/>
        </p:nvPicPr>
        <p:blipFill>
          <a:blip r:embed="rId2" cstate="email"/>
          <a:stretch>
            <a:fillRect/>
          </a:stretch>
        </p:blipFill>
        <p:spPr>
          <a:xfrm>
            <a:off x="5143504" y="571480"/>
            <a:ext cx="3596081" cy="3500462"/>
          </a:xfrm>
          <a:prstGeom prst="rect">
            <a:avLst/>
          </a:prstGeom>
          <a:ln>
            <a:solidFill>
              <a:srgbClr val="16D428"/>
            </a:solidFill>
          </a:ln>
          <a:effectLst>
            <a:outerShdw blurRad="292100" dist="139700" dir="2700000" algn="tl" rotWithShape="0">
              <a:srgbClr val="333333">
                <a:alpha val="65000"/>
              </a:srgbClr>
            </a:outerShdw>
          </a:effectLst>
        </p:spPr>
      </p:pic>
      <p:sp>
        <p:nvSpPr>
          <p:cNvPr id="4" name="Прямоугольник 3"/>
          <p:cNvSpPr/>
          <p:nvPr/>
        </p:nvSpPr>
        <p:spPr>
          <a:xfrm>
            <a:off x="571472" y="357166"/>
            <a:ext cx="4357718" cy="3139321"/>
          </a:xfrm>
          <a:prstGeom prst="rect">
            <a:avLst/>
          </a:prstGeom>
        </p:spPr>
        <p:txBody>
          <a:bodyPr wrap="square">
            <a:spAutoFit/>
          </a:bodyPr>
          <a:lstStyle/>
          <a:p>
            <a:pPr algn="ctr"/>
            <a:r>
              <a:rPr lang="ru-RU" b="1" dirty="0" smtClean="0">
                <a:solidFill>
                  <a:srgbClr val="0000FF"/>
                </a:solidFill>
              </a:rPr>
              <a:t>Юрий Григорович</a:t>
            </a:r>
          </a:p>
          <a:p>
            <a:pPr algn="ctr"/>
            <a:r>
              <a:rPr lang="ru-RU" b="1" dirty="0" smtClean="0">
                <a:solidFill>
                  <a:srgbClr val="0000FF"/>
                </a:solidFill>
              </a:rPr>
              <a:t> и его статус</a:t>
            </a:r>
          </a:p>
          <a:p>
            <a:pPr algn="ctr"/>
            <a:endParaRPr lang="ru-RU" b="1" dirty="0" smtClean="0">
              <a:solidFill>
                <a:srgbClr val="0000FF"/>
              </a:solidFill>
            </a:endParaRPr>
          </a:p>
          <a:p>
            <a:pPr algn="ctr"/>
            <a:r>
              <a:rPr lang="ru-RU" dirty="0" smtClean="0">
                <a:solidFill>
                  <a:srgbClr val="0000FF"/>
                </a:solidFill>
              </a:rPr>
              <a:t>С Большим театром Григорович сотрудничает с 1959 года. В должности главного балетмейстера он состоял с 1964 по 1995 год, прослужив более 31 года и поставив рекорд службы в этой должности за всю историю театра</a:t>
            </a:r>
            <a:r>
              <a:rPr lang="ru-RU" dirty="0" smtClean="0">
                <a:solidFill>
                  <a:srgbClr val="0000FF"/>
                </a:solidFill>
              </a:rPr>
              <a:t>. С 2008 года – штатный балетмейстер </a:t>
            </a:r>
            <a:endParaRPr lang="ru-RU" dirty="0" smtClean="0">
              <a:solidFill>
                <a:srgbClr val="0000FF"/>
              </a:solidFill>
            </a:endParaRPr>
          </a:p>
          <a:p>
            <a:pPr algn="ctr"/>
            <a:r>
              <a:rPr lang="ru-RU" dirty="0" smtClean="0">
                <a:solidFill>
                  <a:srgbClr val="0000FF"/>
                </a:solidFill>
              </a:rPr>
              <a:t>Большого </a:t>
            </a:r>
            <a:r>
              <a:rPr lang="ru-RU" dirty="0" smtClean="0">
                <a:solidFill>
                  <a:srgbClr val="0000FF"/>
                </a:solidFill>
              </a:rPr>
              <a:t>театра. </a:t>
            </a:r>
            <a:endParaRPr lang="ru-RU" dirty="0">
              <a:solidFill>
                <a:srgbClr val="0000FF"/>
              </a:solidFill>
            </a:endParaRPr>
          </a:p>
        </p:txBody>
      </p:sp>
      <p:sp>
        <p:nvSpPr>
          <p:cNvPr id="5" name="Прямоугольник 4"/>
          <p:cNvSpPr/>
          <p:nvPr/>
        </p:nvSpPr>
        <p:spPr>
          <a:xfrm>
            <a:off x="857224" y="3643314"/>
            <a:ext cx="3786214" cy="646331"/>
          </a:xfrm>
          <a:prstGeom prst="rect">
            <a:avLst/>
          </a:prstGeom>
        </p:spPr>
        <p:txBody>
          <a:bodyPr wrap="square">
            <a:spAutoFit/>
          </a:bodyPr>
          <a:lstStyle/>
          <a:p>
            <a:pPr algn="ctr"/>
            <a:r>
              <a:rPr lang="ru-RU" dirty="0" smtClean="0">
                <a:solidFill>
                  <a:srgbClr val="0000FF"/>
                </a:solidFill>
              </a:rPr>
              <a:t>В период руководства Григоровича не была уволена ни одна балерина. </a:t>
            </a:r>
            <a:endParaRPr lang="ru-RU" dirty="0">
              <a:solidFill>
                <a:srgbClr val="0000FF"/>
              </a:solidFill>
            </a:endParaRPr>
          </a:p>
        </p:txBody>
      </p:sp>
      <p:sp>
        <p:nvSpPr>
          <p:cNvPr id="7169" name="Rectangle 1"/>
          <p:cNvSpPr>
            <a:spLocks noChangeArrowheads="1"/>
          </p:cNvSpPr>
          <p:nvPr/>
        </p:nvSpPr>
        <p:spPr bwMode="auto">
          <a:xfrm>
            <a:off x="714348" y="4643446"/>
            <a:ext cx="750099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strike="noStrike" cap="none" normalizeH="0" baseline="0" dirty="0" smtClean="0">
                <a:ln>
                  <a:noFill/>
                </a:ln>
                <a:solidFill>
                  <a:srgbClr val="0000FF"/>
                </a:solidFill>
                <a:effectLst/>
                <a:ea typeface="Times New Roman" pitchFamily="18" charset="0"/>
                <a:cs typeface="Arial" pitchFamily="34" charset="0"/>
              </a:rPr>
              <a:t>Звания и награды</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b="1" i="0" strike="noStrike" cap="none" normalizeH="0" baseline="0" dirty="0" smtClean="0">
              <a:ln>
                <a:noFill/>
              </a:ln>
              <a:solidFill>
                <a:srgbClr val="0000FF"/>
              </a:solidFill>
              <a:effectLst/>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strike="noStrike" cap="none" normalizeH="0" baseline="0" dirty="0" smtClean="0">
                <a:ln>
                  <a:noFill/>
                </a:ln>
                <a:solidFill>
                  <a:srgbClr val="0000FF"/>
                </a:solidFill>
                <a:effectLst/>
                <a:ea typeface="Times New Roman" pitchFamily="18" charset="0"/>
                <a:cs typeface="Arial" pitchFamily="34" charset="0"/>
              </a:rPr>
              <a:t>Народный артист СССР (1973), Герой Социалистического Труда(1986), лауреат Ленинской премии(1970), двух Государственных премий СССР (1977, 1985) и множества других российских</a:t>
            </a:r>
            <a:r>
              <a:rPr kumimoji="0" lang="ru-RU" b="0" i="0" strike="noStrike" cap="none" normalizeH="0" dirty="0" smtClean="0">
                <a:ln>
                  <a:noFill/>
                </a:ln>
                <a:solidFill>
                  <a:srgbClr val="0000FF"/>
                </a:solidFill>
                <a:effectLst/>
                <a:ea typeface="Times New Roman" pitchFamily="18" charset="0"/>
                <a:cs typeface="Arial" pitchFamily="34" charset="0"/>
              </a:rPr>
              <a:t> и</a:t>
            </a:r>
            <a:r>
              <a:rPr kumimoji="0" lang="ru-RU" b="0" i="0" strike="noStrike" cap="none" normalizeH="0" baseline="0" dirty="0" smtClean="0">
                <a:ln>
                  <a:noFill/>
                </a:ln>
                <a:solidFill>
                  <a:srgbClr val="0000FF"/>
                </a:solidFill>
                <a:effectLst/>
                <a:ea typeface="Times New Roman" pitchFamily="18" charset="0"/>
                <a:cs typeface="Arial" pitchFamily="34" charset="0"/>
              </a:rPr>
              <a:t> международных наград и премий.</a:t>
            </a:r>
            <a:endParaRPr kumimoji="0" lang="ru-RU" b="0" i="0" strike="noStrike" cap="none" normalizeH="0" baseline="0" dirty="0" smtClean="0">
              <a:ln>
                <a:noFill/>
              </a:ln>
              <a:solidFill>
                <a:srgbClr val="0000FF"/>
              </a:solidFill>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3357562"/>
            <a:ext cx="8501122" cy="3139321"/>
          </a:xfrm>
          <a:prstGeom prst="rect">
            <a:avLst/>
          </a:prstGeom>
        </p:spPr>
        <p:txBody>
          <a:bodyPr wrap="square">
            <a:spAutoFit/>
          </a:bodyPr>
          <a:lstStyle/>
          <a:p>
            <a:pPr algn="ctr"/>
            <a:r>
              <a:rPr lang="ru-RU" b="1" dirty="0" smtClean="0">
                <a:solidFill>
                  <a:srgbClr val="0000FF"/>
                </a:solidFill>
              </a:rPr>
              <a:t>Григорович сегодня</a:t>
            </a:r>
          </a:p>
          <a:p>
            <a:pPr algn="ctr"/>
            <a:r>
              <a:rPr lang="ru-RU" dirty="0" smtClean="0">
                <a:solidFill>
                  <a:srgbClr val="0000FF"/>
                </a:solidFill>
              </a:rPr>
              <a:t>Свой юбилей в 2016 году отмечает жемчужина Краснодарского творческого объединения «Премьера» </a:t>
            </a:r>
            <a:r>
              <a:rPr lang="ru-RU" dirty="0" err="1" smtClean="0">
                <a:solidFill>
                  <a:srgbClr val="0000FF"/>
                </a:solidFill>
              </a:rPr>
              <a:t>им.Л.Г.Гатова</a:t>
            </a:r>
            <a:r>
              <a:rPr lang="ru-RU" dirty="0" smtClean="0">
                <a:solidFill>
                  <a:srgbClr val="0000FF"/>
                </a:solidFill>
              </a:rPr>
              <a:t> – </a:t>
            </a:r>
            <a:r>
              <a:rPr lang="ru-RU" b="1" dirty="0" smtClean="0">
                <a:solidFill>
                  <a:srgbClr val="0000FF"/>
                </a:solidFill>
              </a:rPr>
              <a:t>Театр балета Юрия Григоровича</a:t>
            </a:r>
            <a:r>
              <a:rPr lang="ru-RU" dirty="0" smtClean="0">
                <a:solidFill>
                  <a:srgbClr val="0000FF"/>
                </a:solidFill>
              </a:rPr>
              <a:t/>
            </a:r>
            <a:br>
              <a:rPr lang="ru-RU" dirty="0" smtClean="0">
                <a:solidFill>
                  <a:srgbClr val="0000FF"/>
                </a:solidFill>
              </a:rPr>
            </a:br>
            <a:r>
              <a:rPr lang="ru-RU" dirty="0" smtClean="0">
                <a:solidFill>
                  <a:srgbClr val="0000FF"/>
                </a:solidFill>
              </a:rPr>
              <a:t>История балетной труппы началась в 1991 году, но подлинное рождение легендарного ныне Театра случилось чуть позже, в октябре 1996 года, когда по приглашению основателя «Премьеры» </a:t>
            </a:r>
            <a:r>
              <a:rPr lang="ru-RU" dirty="0" err="1" smtClean="0">
                <a:solidFill>
                  <a:srgbClr val="0000FF"/>
                </a:solidFill>
              </a:rPr>
              <a:t>Л.Гатова</a:t>
            </a:r>
            <a:r>
              <a:rPr lang="ru-RU" dirty="0" smtClean="0">
                <a:solidFill>
                  <a:srgbClr val="0000FF"/>
                </a:solidFill>
              </a:rPr>
              <a:t> в первый раз в Краснодар </a:t>
            </a:r>
          </a:p>
          <a:p>
            <a:pPr algn="ctr"/>
            <a:r>
              <a:rPr lang="ru-RU" dirty="0" smtClean="0">
                <a:solidFill>
                  <a:srgbClr val="0000FF"/>
                </a:solidFill>
              </a:rPr>
              <a:t>приехал великий балетмейстер </a:t>
            </a:r>
            <a:r>
              <a:rPr lang="ru-RU" dirty="0" smtClean="0">
                <a:solidFill>
                  <a:srgbClr val="0000FF"/>
                </a:solidFill>
              </a:rPr>
              <a:t>Юрий </a:t>
            </a:r>
            <a:r>
              <a:rPr lang="ru-RU" dirty="0" smtClean="0">
                <a:solidFill>
                  <a:srgbClr val="0000FF"/>
                </a:solidFill>
              </a:rPr>
              <a:t>Григорович. </a:t>
            </a:r>
          </a:p>
          <a:p>
            <a:pPr algn="ctr"/>
            <a:r>
              <a:rPr lang="ru-RU" dirty="0" smtClean="0">
                <a:solidFill>
                  <a:srgbClr val="0000FF"/>
                </a:solidFill>
              </a:rPr>
              <a:t>«С фестиваля Д.Шостаковича все и началось. Мы нашли общий язык с Л.Г. </a:t>
            </a:r>
            <a:r>
              <a:rPr lang="ru-RU" dirty="0" err="1" smtClean="0">
                <a:solidFill>
                  <a:srgbClr val="0000FF"/>
                </a:solidFill>
              </a:rPr>
              <a:t>Гатовым</a:t>
            </a:r>
            <a:r>
              <a:rPr lang="ru-RU" dirty="0" smtClean="0">
                <a:solidFill>
                  <a:srgbClr val="0000FF"/>
                </a:solidFill>
              </a:rPr>
              <a:t>. В Краснодаре я работаю с тем же желанием, интересом и увлечением, что и в Большом театре, в Париже, Милане, Копенгагене... Отношение ко мне </a:t>
            </a:r>
          </a:p>
          <a:p>
            <a:pPr algn="ctr"/>
            <a:r>
              <a:rPr lang="ru-RU" dirty="0" smtClean="0">
                <a:solidFill>
                  <a:srgbClr val="0000FF"/>
                </a:solidFill>
              </a:rPr>
              <a:t>идеальное», - говорил позже Ю. Григорович. </a:t>
            </a:r>
            <a:endParaRPr lang="ru-RU" dirty="0">
              <a:solidFill>
                <a:srgbClr val="0000FF"/>
              </a:solidFill>
            </a:endParaRPr>
          </a:p>
        </p:txBody>
      </p:sp>
      <p:pic>
        <p:nvPicPr>
          <p:cNvPr id="3" name="Рисунок 2" descr="037.JPG"/>
          <p:cNvPicPr>
            <a:picLocks noChangeAspect="1"/>
          </p:cNvPicPr>
          <p:nvPr/>
        </p:nvPicPr>
        <p:blipFill>
          <a:blip r:embed="rId2" cstate="email"/>
          <a:stretch>
            <a:fillRect/>
          </a:stretch>
        </p:blipFill>
        <p:spPr>
          <a:xfrm>
            <a:off x="2428860" y="285728"/>
            <a:ext cx="4143404" cy="2762269"/>
          </a:xfrm>
          <a:prstGeom prst="rect">
            <a:avLst/>
          </a:prstGeom>
          <a:ln>
            <a:solidFill>
              <a:schemeClr val="bg1"/>
            </a:solidFill>
          </a:ln>
          <a:effectLst>
            <a:outerShdw blurRad="292100" dist="139700" dir="2700000" algn="tl" rotWithShape="0">
              <a:srgbClr val="333333">
                <a:alpha val="65000"/>
              </a:srgbClr>
            </a:outerShdw>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285728"/>
            <a:ext cx="7715304" cy="2585323"/>
          </a:xfrm>
          <a:prstGeom prst="rect">
            <a:avLst/>
          </a:prstGeom>
        </p:spPr>
        <p:txBody>
          <a:bodyPr wrap="square">
            <a:spAutoFit/>
          </a:bodyPr>
          <a:lstStyle/>
          <a:p>
            <a:pPr algn="ctr"/>
            <a:r>
              <a:rPr lang="ru-RU" dirty="0" smtClean="0">
                <a:solidFill>
                  <a:srgbClr val="0000FF"/>
                </a:solidFill>
              </a:rPr>
              <a:t>Первым был балет «Лебединое озеро». Премьера спектакля состоялась 24 января 1997 года на сцене Дворца искусств «Премьера». Именно после премьеры Юрий Григорович согласился взять художественное руководство труппой и поставить в Краснодаре все балеты, созданные им в Большом театре. За 20 лет Мастер свое обещание исполнил, а балет Л.Делиба «</a:t>
            </a:r>
            <a:r>
              <a:rPr lang="ru-RU" dirty="0" err="1" smtClean="0">
                <a:solidFill>
                  <a:srgbClr val="0000FF"/>
                </a:solidFill>
              </a:rPr>
              <a:t>Коппелия</a:t>
            </a:r>
            <a:r>
              <a:rPr lang="ru-RU" dirty="0" smtClean="0">
                <a:solidFill>
                  <a:srgbClr val="0000FF"/>
                </a:solidFill>
              </a:rPr>
              <a:t>» в 2013 году поставил впервые именно на краснодарской </a:t>
            </a:r>
            <a:r>
              <a:rPr lang="ru-RU" dirty="0" smtClean="0">
                <a:solidFill>
                  <a:srgbClr val="0000FF"/>
                </a:solidFill>
              </a:rPr>
              <a:t>сцене. </a:t>
            </a:r>
            <a:r>
              <a:rPr lang="ru-RU" dirty="0" smtClean="0">
                <a:solidFill>
                  <a:srgbClr val="0000FF"/>
                </a:solidFill>
              </a:rPr>
              <a:t>Сегодня в Краснодарском Театре балета более ста человек. Коллектив точно ориентирован на академическую традицию русского балета. Театр </a:t>
            </a:r>
          </a:p>
          <a:p>
            <a:pPr algn="ctr"/>
            <a:r>
              <a:rPr lang="ru-RU" dirty="0" smtClean="0">
                <a:solidFill>
                  <a:srgbClr val="0000FF"/>
                </a:solidFill>
              </a:rPr>
              <a:t>с успехом гастролирует во многих странах мира.</a:t>
            </a:r>
            <a:endParaRPr lang="ru-RU" dirty="0">
              <a:solidFill>
                <a:srgbClr val="0000FF"/>
              </a:solidFill>
            </a:endParaRPr>
          </a:p>
        </p:txBody>
      </p:sp>
      <p:pic>
        <p:nvPicPr>
          <p:cNvPr id="4" name="Рисунок 3" descr="IMG_1547_s.jpg"/>
          <p:cNvPicPr>
            <a:picLocks noChangeAspect="1"/>
          </p:cNvPicPr>
          <p:nvPr/>
        </p:nvPicPr>
        <p:blipFill>
          <a:blip r:embed="rId2"/>
          <a:stretch>
            <a:fillRect/>
          </a:stretch>
        </p:blipFill>
        <p:spPr>
          <a:xfrm>
            <a:off x="428596" y="3214686"/>
            <a:ext cx="4524380" cy="3016253"/>
          </a:xfrm>
          <a:prstGeom prst="rect">
            <a:avLst/>
          </a:prstGeom>
          <a:ln>
            <a:solidFill>
              <a:schemeClr val="bg1"/>
            </a:solidFill>
          </a:ln>
          <a:effectLst>
            <a:outerShdw blurRad="292100" dist="139700" dir="2700000" algn="tl" rotWithShape="0">
              <a:srgbClr val="333333">
                <a:alpha val="65000"/>
              </a:srgbClr>
            </a:outerShdw>
          </a:effectLst>
        </p:spPr>
      </p:pic>
      <p:sp>
        <p:nvSpPr>
          <p:cNvPr id="5" name="Прямоугольник 4"/>
          <p:cNvSpPr/>
          <p:nvPr/>
        </p:nvSpPr>
        <p:spPr>
          <a:xfrm>
            <a:off x="5572132" y="4786322"/>
            <a:ext cx="2286000" cy="1477328"/>
          </a:xfrm>
          <a:prstGeom prst="rect">
            <a:avLst/>
          </a:prstGeom>
        </p:spPr>
        <p:txBody>
          <a:bodyPr wrap="square">
            <a:spAutoFit/>
          </a:bodyPr>
          <a:lstStyle/>
          <a:p>
            <a:pPr algn="ctr"/>
            <a:r>
              <a:rPr lang="ru-RU" i="1" dirty="0" smtClean="0"/>
              <a:t>«</a:t>
            </a:r>
            <a:r>
              <a:rPr lang="ru-RU" i="1" dirty="0" smtClean="0">
                <a:solidFill>
                  <a:srgbClr val="0000FF"/>
                </a:solidFill>
              </a:rPr>
              <a:t>Каменный цветок» </a:t>
            </a:r>
          </a:p>
          <a:p>
            <a:pPr algn="ctr"/>
            <a:r>
              <a:rPr lang="ru-RU" i="1" dirty="0" smtClean="0">
                <a:solidFill>
                  <a:srgbClr val="0000FF"/>
                </a:solidFill>
              </a:rPr>
              <a:t>С. Прокофьева </a:t>
            </a:r>
          </a:p>
          <a:p>
            <a:pPr algn="ctr"/>
            <a:r>
              <a:rPr lang="ru-RU" i="1" dirty="0" smtClean="0">
                <a:solidFill>
                  <a:srgbClr val="0000FF"/>
                </a:solidFill>
              </a:rPr>
              <a:t>на сцене Краснодарского театра</a:t>
            </a:r>
            <a:endParaRPr lang="ru-RU" i="1" dirty="0">
              <a:solidFill>
                <a:srgbClr val="0000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14282" y="214290"/>
            <a:ext cx="8715436"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chemeClr val="tx1"/>
                </a:solidFill>
                <a:effectLst/>
                <a:ea typeface="Times New Roman" pitchFamily="18" charset="0"/>
                <a:cs typeface="Tahoma" pitchFamily="34" charset="0"/>
              </a:rPr>
              <a:t> </a:t>
            </a:r>
            <a:r>
              <a:rPr kumimoji="0" lang="ru-RU" sz="1800" b="1" i="0" u="none" strike="noStrike" cap="none" normalizeH="0" baseline="0" dirty="0" smtClean="0">
                <a:ln>
                  <a:noFill/>
                </a:ln>
                <a:solidFill>
                  <a:srgbClr val="0000FF"/>
                </a:solidFill>
                <a:effectLst/>
                <a:ea typeface="Times New Roman" pitchFamily="18" charset="0"/>
                <a:cs typeface="Tahoma" pitchFamily="34" charset="0"/>
              </a:rPr>
              <a:t>Список использованной литературы</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dirty="0" smtClean="0">
              <a:ln>
                <a:noFill/>
              </a:ln>
              <a:solidFill>
                <a:srgbClr val="0000FF"/>
              </a:solidFill>
              <a:effectLst/>
              <a:ea typeface="Times New Roman" pitchFamily="18" charset="0"/>
              <a:cs typeface="Tahoma" pitchFamily="34" charset="0"/>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ru-RU" sz="1800" b="1" i="0" u="none" strike="noStrike" cap="none" normalizeH="0" baseline="0" dirty="0" err="1" smtClean="0">
                <a:ln>
                  <a:noFill/>
                </a:ln>
                <a:solidFill>
                  <a:srgbClr val="0000FF"/>
                </a:solidFill>
                <a:effectLst/>
                <a:ea typeface="Times New Roman" pitchFamily="18" charset="0"/>
                <a:cs typeface="Tahoma" pitchFamily="34" charset="0"/>
              </a:rPr>
              <a:t>Амиргазаева</a:t>
            </a:r>
            <a:r>
              <a:rPr kumimoji="0" lang="ru-RU" sz="1800" b="1" i="0" u="none" strike="noStrike" cap="none" normalizeH="0" baseline="0" dirty="0" smtClean="0">
                <a:ln>
                  <a:noFill/>
                </a:ln>
                <a:solidFill>
                  <a:srgbClr val="0000FF"/>
                </a:solidFill>
                <a:effectLst/>
                <a:ea typeface="Times New Roman" pitchFamily="18" charset="0"/>
                <a:cs typeface="Tahoma" pitchFamily="34" charset="0"/>
              </a:rPr>
              <a:t>, О. А.Самые знаменитые мастера балета России [Текст] / О. А. </a:t>
            </a:r>
            <a:r>
              <a:rPr kumimoji="0" lang="ru-RU" sz="1800" b="1" i="0" u="none" strike="noStrike" cap="none" normalizeH="0" baseline="0" dirty="0" err="1" smtClean="0">
                <a:ln>
                  <a:noFill/>
                </a:ln>
                <a:solidFill>
                  <a:srgbClr val="0000FF"/>
                </a:solidFill>
                <a:effectLst/>
                <a:ea typeface="Times New Roman" pitchFamily="18" charset="0"/>
                <a:cs typeface="Tahoma" pitchFamily="34" charset="0"/>
              </a:rPr>
              <a:t>Амиргамзаева</a:t>
            </a:r>
            <a:r>
              <a:rPr kumimoji="0" lang="ru-RU" sz="1800" b="1" i="0" u="none" strike="noStrike" cap="none" normalizeH="0" baseline="0" dirty="0" smtClean="0">
                <a:ln>
                  <a:noFill/>
                </a:ln>
                <a:solidFill>
                  <a:srgbClr val="0000FF"/>
                </a:solidFill>
                <a:effectLst/>
                <a:ea typeface="Times New Roman" pitchFamily="18" charset="0"/>
                <a:cs typeface="Tahoma" pitchFamily="34" charset="0"/>
              </a:rPr>
              <a:t>, Ю. В. Усова. — М. : Вече, 2004. — 480 с. </a:t>
            </a:r>
            <a:endParaRPr kumimoji="0" lang="ru-RU" sz="900" b="0" i="0" u="none" strike="noStrike" cap="none" normalizeH="0" baseline="0" dirty="0" smtClean="0">
              <a:ln>
                <a:noFill/>
              </a:ln>
              <a:solidFill>
                <a:srgbClr val="0000FF"/>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800" b="1" i="0" u="none" strike="noStrike" cap="none" normalizeH="0" baseline="0" dirty="0" smtClean="0">
                <a:ln>
                  <a:noFill/>
                </a:ln>
                <a:solidFill>
                  <a:srgbClr val="0000FF"/>
                </a:solidFill>
                <a:effectLst/>
                <a:ea typeface="Times New Roman" pitchFamily="18" charset="0"/>
                <a:cs typeface="Tahoma" pitchFamily="34" charset="0"/>
              </a:rPr>
              <a:t>Балет [Текст] : энциклопедия / гл. ред. Ю. Н. Григорович ; </a:t>
            </a:r>
            <a:r>
              <a:rPr kumimoji="0" lang="ru-RU" sz="1800" b="1" i="0" u="none" strike="noStrike" cap="none" normalizeH="0" baseline="0" dirty="0" err="1" smtClean="0">
                <a:ln>
                  <a:noFill/>
                </a:ln>
                <a:solidFill>
                  <a:srgbClr val="0000FF"/>
                </a:solidFill>
                <a:effectLst/>
                <a:ea typeface="Times New Roman" pitchFamily="18" charset="0"/>
                <a:cs typeface="Tahoma" pitchFamily="34" charset="0"/>
              </a:rPr>
              <a:t>ред.-кол</a:t>
            </a:r>
            <a:r>
              <a:rPr kumimoji="0" lang="ru-RU" sz="1800" b="1" i="0" u="none" strike="noStrike" cap="none" normalizeH="0" baseline="0" dirty="0" smtClean="0">
                <a:ln>
                  <a:noFill/>
                </a:ln>
                <a:solidFill>
                  <a:srgbClr val="0000FF"/>
                </a:solidFill>
                <a:effectLst/>
                <a:ea typeface="Times New Roman" pitchFamily="18" charset="0"/>
                <a:cs typeface="Tahoma" pitchFamily="34" charset="0"/>
              </a:rPr>
              <a:t>. В. В. </a:t>
            </a:r>
            <a:r>
              <a:rPr kumimoji="0" lang="ru-RU" sz="1800" b="1" i="0" u="none" strike="noStrike" cap="none" normalizeH="0" baseline="0" dirty="0" err="1" smtClean="0">
                <a:ln>
                  <a:noFill/>
                </a:ln>
                <a:solidFill>
                  <a:srgbClr val="0000FF"/>
                </a:solidFill>
                <a:effectLst/>
                <a:ea typeface="Times New Roman" pitchFamily="18" charset="0"/>
                <a:cs typeface="Tahoma" pitchFamily="34" charset="0"/>
              </a:rPr>
              <a:t>Ванслов</a:t>
            </a:r>
            <a:r>
              <a:rPr kumimoji="0" lang="ru-RU" sz="1800" b="1" i="0" u="none" strike="noStrike" cap="none" normalizeH="0" baseline="0" dirty="0" smtClean="0">
                <a:ln>
                  <a:noFill/>
                </a:ln>
                <a:solidFill>
                  <a:srgbClr val="0000FF"/>
                </a:solidFill>
                <a:effectLst/>
                <a:ea typeface="Times New Roman" pitchFamily="18" charset="0"/>
                <a:cs typeface="Tahoma" pitchFamily="34" charset="0"/>
              </a:rPr>
              <a:t> [и др.]. — М. : Совет. </a:t>
            </a:r>
            <a:r>
              <a:rPr kumimoji="0" lang="ru-RU" sz="1800" b="1" i="0" u="none" strike="noStrike" cap="none" normalizeH="0" baseline="0" dirty="0" err="1" smtClean="0">
                <a:ln>
                  <a:noFill/>
                </a:ln>
                <a:solidFill>
                  <a:srgbClr val="0000FF"/>
                </a:solidFill>
                <a:effectLst/>
                <a:ea typeface="Times New Roman" pitchFamily="18" charset="0"/>
                <a:cs typeface="Tahoma" pitchFamily="34" charset="0"/>
              </a:rPr>
              <a:t>энцикл</a:t>
            </a:r>
            <a:r>
              <a:rPr kumimoji="0" lang="ru-RU" sz="1800" b="1" i="0" u="none" strike="noStrike" cap="none" normalizeH="0" baseline="0" dirty="0" smtClean="0">
                <a:ln>
                  <a:noFill/>
                </a:ln>
                <a:solidFill>
                  <a:srgbClr val="0000FF"/>
                </a:solidFill>
                <a:effectLst/>
                <a:ea typeface="Times New Roman" pitchFamily="18" charset="0"/>
                <a:cs typeface="Tahoma" pitchFamily="34" charset="0"/>
              </a:rPr>
              <a:t>., 1981. — 624 с. </a:t>
            </a:r>
          </a:p>
          <a:p>
            <a:pPr marL="342900" lvl="0" indent="-342900" eaLnBrk="0" fontAlgn="base" hangingPunct="0">
              <a:spcBef>
                <a:spcPct val="0"/>
              </a:spcBef>
              <a:spcAft>
                <a:spcPct val="0"/>
              </a:spcAft>
              <a:buFont typeface="+mj-lt"/>
              <a:buAutoNum type="arabicPeriod"/>
            </a:pPr>
            <a:r>
              <a:rPr lang="ru-RU" b="1" dirty="0" err="1" smtClean="0">
                <a:solidFill>
                  <a:srgbClr val="0000FF"/>
                </a:solidFill>
                <a:ea typeface="Times New Roman" pitchFamily="18" charset="0"/>
                <a:cs typeface="Tahoma" pitchFamily="34" charset="0"/>
              </a:rPr>
              <a:t>Гороховацкий</a:t>
            </a:r>
            <a:r>
              <a:rPr lang="ru-RU" b="1" dirty="0" smtClean="0">
                <a:solidFill>
                  <a:srgbClr val="0000FF"/>
                </a:solidFill>
                <a:ea typeface="Times New Roman" pitchFamily="18" charset="0"/>
                <a:cs typeface="Tahoma" pitchFamily="34" charset="0"/>
              </a:rPr>
              <a:t>, А. Репетиция – завтра [Текст] / А. </a:t>
            </a:r>
            <a:r>
              <a:rPr lang="ru-RU" b="1" dirty="0" err="1" smtClean="0">
                <a:solidFill>
                  <a:srgbClr val="0000FF"/>
                </a:solidFill>
                <a:ea typeface="Times New Roman" pitchFamily="18" charset="0"/>
                <a:cs typeface="Tahoma" pitchFamily="34" charset="0"/>
              </a:rPr>
              <a:t>Гороховацкий</a:t>
            </a:r>
            <a:r>
              <a:rPr lang="ru-RU" b="1" dirty="0" smtClean="0">
                <a:solidFill>
                  <a:srgbClr val="0000FF"/>
                </a:solidFill>
                <a:ea typeface="Times New Roman" pitchFamily="18" charset="0"/>
                <a:cs typeface="Tahoma" pitchFamily="34" charset="0"/>
              </a:rPr>
              <a:t> // Музыкальная жизнь. – 2007. - № 4. – С. 11-12.</a:t>
            </a:r>
            <a:endParaRPr kumimoji="0" lang="ru-RU" sz="900" b="0" i="0" u="none" strike="noStrike" cap="none" normalizeH="0" baseline="0" dirty="0" smtClean="0">
              <a:ln>
                <a:noFill/>
              </a:ln>
              <a:solidFill>
                <a:srgbClr val="0000FF"/>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800" b="1" i="0" u="none" strike="noStrike" cap="none" normalizeH="0" baseline="0" dirty="0" smtClean="0">
                <a:ln>
                  <a:noFill/>
                </a:ln>
                <a:solidFill>
                  <a:srgbClr val="0000FF"/>
                </a:solidFill>
                <a:effectLst/>
                <a:ea typeface="Times New Roman" pitchFamily="18" charset="0"/>
                <a:cs typeface="Tahoma" pitchFamily="34" charset="0"/>
              </a:rPr>
              <a:t>Максов Александр.  Мир Григоровича [Текст] : [в 80-летию выдающегося балетмейстера] / Александр Максов // Муз. жизнь. — (</a:t>
            </a:r>
            <a:r>
              <a:rPr kumimoji="0" lang="ru-RU" sz="1800" b="1" i="0" u="none" strike="noStrike" cap="none" normalizeH="0" baseline="0" dirty="0" smtClean="0">
                <a:ln>
                  <a:noFill/>
                </a:ln>
                <a:solidFill>
                  <a:srgbClr val="0000FF"/>
                </a:solidFill>
                <a:effectLst/>
                <a:ea typeface="Times New Roman" pitchFamily="18" charset="0"/>
                <a:cs typeface="Tahoma" pitchFamily="34" charset="0"/>
              </a:rPr>
              <a:t>Портретная </a:t>
            </a:r>
            <a:r>
              <a:rPr kumimoji="0" lang="ru-RU" sz="1800" b="1" i="0" u="none" strike="noStrike" cap="none" normalizeH="0" baseline="0" dirty="0" smtClean="0">
                <a:ln>
                  <a:noFill/>
                </a:ln>
                <a:solidFill>
                  <a:srgbClr val="0000FF"/>
                </a:solidFill>
                <a:effectLst/>
                <a:ea typeface="Times New Roman" pitchFamily="18" charset="0"/>
                <a:cs typeface="Tahoma" pitchFamily="34" charset="0"/>
              </a:rPr>
              <a:t>галерея). — 2012. — - № 1. — С. 47-49.</a:t>
            </a:r>
            <a:endParaRPr kumimoji="0" lang="ru-RU" sz="1800" b="0" i="0" u="none" strike="noStrike" cap="none" normalizeH="0" baseline="0" dirty="0" smtClean="0">
              <a:ln>
                <a:noFill/>
              </a:ln>
              <a:solidFill>
                <a:srgbClr val="0000FF"/>
              </a:solidFill>
              <a:effectLst/>
            </a:endParaRPr>
          </a:p>
        </p:txBody>
      </p:sp>
      <p:pic>
        <p:nvPicPr>
          <p:cNvPr id="5" name="Рисунок 4" descr="Изображение.jpg"/>
          <p:cNvPicPr>
            <a:picLocks noChangeAspect="1"/>
          </p:cNvPicPr>
          <p:nvPr/>
        </p:nvPicPr>
        <p:blipFill>
          <a:blip r:embed="rId2" cstate="email"/>
          <a:stretch>
            <a:fillRect/>
          </a:stretch>
        </p:blipFill>
        <p:spPr>
          <a:xfrm>
            <a:off x="3786182" y="3357562"/>
            <a:ext cx="2428892" cy="3180073"/>
          </a:xfrm>
          <a:prstGeom prst="rect">
            <a:avLst/>
          </a:prstGeom>
          <a:ln>
            <a:solidFill>
              <a:srgbClr val="16D428"/>
            </a:solidFill>
          </a:ln>
          <a:effectLst>
            <a:outerShdw blurRad="292100" dist="139700" dir="2700000" algn="tl" rotWithShape="0">
              <a:srgbClr val="333333">
                <a:alpha val="65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Рабочий стол\Григ\Изображение 001.jpg"/>
          <p:cNvPicPr>
            <a:picLocks noChangeAspect="1" noChangeArrowheads="1"/>
          </p:cNvPicPr>
          <p:nvPr/>
        </p:nvPicPr>
        <p:blipFill>
          <a:blip r:embed="rId2" cstate="email"/>
          <a:srcRect/>
          <a:stretch>
            <a:fillRect/>
          </a:stretch>
        </p:blipFill>
        <p:spPr bwMode="auto">
          <a:xfrm>
            <a:off x="5786446" y="214290"/>
            <a:ext cx="3162645" cy="4442763"/>
          </a:xfrm>
          <a:prstGeom prst="rect">
            <a:avLst/>
          </a:prstGeom>
          <a:ln>
            <a:solidFill>
              <a:schemeClr val="bg1"/>
            </a:solidFill>
          </a:ln>
          <a:effectLst>
            <a:outerShdw blurRad="292100" dist="139700" dir="2700000" algn="tl" rotWithShape="0">
              <a:srgbClr val="333333">
                <a:alpha val="65000"/>
              </a:srgbClr>
            </a:outerShdw>
          </a:effectLst>
        </p:spPr>
      </p:pic>
      <p:pic>
        <p:nvPicPr>
          <p:cNvPr id="1027" name="Picture 3" descr="C:\Documents and Settings\User\Рабочий стол\Григ\Изображение 002.jpg"/>
          <p:cNvPicPr>
            <a:picLocks noChangeAspect="1" noChangeArrowheads="1"/>
          </p:cNvPicPr>
          <p:nvPr/>
        </p:nvPicPr>
        <p:blipFill>
          <a:blip r:embed="rId3" cstate="email"/>
          <a:srcRect/>
          <a:stretch>
            <a:fillRect/>
          </a:stretch>
        </p:blipFill>
        <p:spPr bwMode="auto">
          <a:xfrm>
            <a:off x="5429256" y="1285860"/>
            <a:ext cx="3321867" cy="4429156"/>
          </a:xfrm>
          <a:prstGeom prst="rect">
            <a:avLst/>
          </a:prstGeom>
          <a:ln>
            <a:solidFill>
              <a:schemeClr val="bg1"/>
            </a:solidFill>
          </a:ln>
          <a:effectLst>
            <a:outerShdw blurRad="292100" dist="139700" dir="2700000" algn="tl" rotWithShape="0">
              <a:srgbClr val="333333">
                <a:alpha val="65000"/>
              </a:srgbClr>
            </a:outerShdw>
          </a:effectLst>
        </p:spPr>
      </p:pic>
      <p:sp>
        <p:nvSpPr>
          <p:cNvPr id="6" name="TextBox 5"/>
          <p:cNvSpPr txBox="1"/>
          <p:nvPr/>
        </p:nvSpPr>
        <p:spPr>
          <a:xfrm>
            <a:off x="642910" y="642918"/>
            <a:ext cx="4572032" cy="4801314"/>
          </a:xfrm>
          <a:prstGeom prst="rect">
            <a:avLst/>
          </a:prstGeom>
          <a:noFill/>
        </p:spPr>
        <p:txBody>
          <a:bodyPr wrap="square" rtlCol="0">
            <a:spAutoFit/>
          </a:bodyPr>
          <a:lstStyle/>
          <a:p>
            <a:pPr algn="ctr"/>
            <a:r>
              <a:rPr lang="ru-RU" dirty="0" smtClean="0">
                <a:solidFill>
                  <a:srgbClr val="0000C8"/>
                </a:solidFill>
              </a:rPr>
              <a:t>Юрий Григорович  (р. 2 января 1927г.) – эпоха Большого театра. Его время совпало с блистательным веком Большого – именно здесь собрался богатейший премьерский состав для реализации его хореографических замыслов – Майя Плисецкая, Екатерина Максимова, </a:t>
            </a:r>
          </a:p>
          <a:p>
            <a:pPr algn="ctr"/>
            <a:r>
              <a:rPr lang="ru-RU" dirty="0" smtClean="0">
                <a:solidFill>
                  <a:srgbClr val="0000C8"/>
                </a:solidFill>
              </a:rPr>
              <a:t>Наталия Бессмертнова, Владимир </a:t>
            </a:r>
          </a:p>
          <a:p>
            <a:pPr algn="ctr"/>
            <a:r>
              <a:rPr lang="ru-RU" dirty="0" smtClean="0">
                <a:solidFill>
                  <a:srgbClr val="0000C8"/>
                </a:solidFill>
              </a:rPr>
              <a:t>Васильев, </a:t>
            </a:r>
            <a:r>
              <a:rPr lang="ru-RU" dirty="0" err="1" smtClean="0">
                <a:solidFill>
                  <a:srgbClr val="0000C8"/>
                </a:solidFill>
              </a:rPr>
              <a:t>Марис</a:t>
            </a:r>
            <a:r>
              <a:rPr lang="ru-RU" dirty="0" smtClean="0">
                <a:solidFill>
                  <a:srgbClr val="0000C8"/>
                </a:solidFill>
              </a:rPr>
              <a:t> </a:t>
            </a:r>
            <a:r>
              <a:rPr lang="ru-RU" dirty="0" err="1" smtClean="0">
                <a:solidFill>
                  <a:srgbClr val="0000C8"/>
                </a:solidFill>
              </a:rPr>
              <a:t>Лиепа</a:t>
            </a:r>
            <a:r>
              <a:rPr lang="ru-RU" dirty="0" smtClean="0">
                <a:solidFill>
                  <a:srgbClr val="0000C8"/>
                </a:solidFill>
              </a:rPr>
              <a:t>…</a:t>
            </a:r>
          </a:p>
          <a:p>
            <a:pPr algn="ctr"/>
            <a:r>
              <a:rPr lang="ru-RU" dirty="0" smtClean="0">
                <a:solidFill>
                  <a:srgbClr val="0000C8"/>
                </a:solidFill>
              </a:rPr>
              <a:t> Он творил в Золотой век советского балета. Вместе с известным художником </a:t>
            </a:r>
            <a:r>
              <a:rPr lang="ru-RU" dirty="0" err="1" smtClean="0">
                <a:solidFill>
                  <a:srgbClr val="0000C8"/>
                </a:solidFill>
              </a:rPr>
              <a:t>Симоном</a:t>
            </a:r>
            <a:r>
              <a:rPr lang="ru-RU" dirty="0" smtClean="0">
                <a:solidFill>
                  <a:srgbClr val="0000C8"/>
                </a:solidFill>
              </a:rPr>
              <a:t> </a:t>
            </a:r>
            <a:r>
              <a:rPr lang="ru-RU" dirty="0" err="1" smtClean="0">
                <a:solidFill>
                  <a:srgbClr val="0000C8"/>
                </a:solidFill>
              </a:rPr>
              <a:t>Вирсаладзе</a:t>
            </a:r>
            <a:r>
              <a:rPr lang="ru-RU" dirty="0" smtClean="0">
                <a:solidFill>
                  <a:srgbClr val="0000C8"/>
                </a:solidFill>
              </a:rPr>
              <a:t> </a:t>
            </a:r>
            <a:r>
              <a:rPr lang="ru-RU" dirty="0" smtClean="0">
                <a:solidFill>
                  <a:srgbClr val="0000C8"/>
                </a:solidFill>
              </a:rPr>
              <a:t> </a:t>
            </a:r>
            <a:r>
              <a:rPr lang="ru-RU" dirty="0" smtClean="0">
                <a:solidFill>
                  <a:srgbClr val="0000C8"/>
                </a:solidFill>
              </a:rPr>
              <a:t>Григорович создает </a:t>
            </a:r>
            <a:r>
              <a:rPr lang="ru-RU" dirty="0" smtClean="0">
                <a:solidFill>
                  <a:srgbClr val="0000C8"/>
                </a:solidFill>
              </a:rPr>
              <a:t>балеты «Каменный цветок», «Спартак», «Иван Грозный», «Щелкунчик», «Ромео и Джульетта», свои версии «Спящей красавицы», «Лебединого озера» и других классических постановок.</a:t>
            </a:r>
            <a:endParaRPr lang="ru-RU" dirty="0">
              <a:solidFill>
                <a:srgbClr val="0000C8"/>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8.jpg"/>
          <p:cNvPicPr>
            <a:picLocks noChangeAspect="1"/>
          </p:cNvPicPr>
          <p:nvPr/>
        </p:nvPicPr>
        <p:blipFill>
          <a:blip r:embed="rId2" cstate="email"/>
          <a:stretch>
            <a:fillRect/>
          </a:stretch>
        </p:blipFill>
        <p:spPr>
          <a:xfrm>
            <a:off x="5500694" y="428604"/>
            <a:ext cx="2857520" cy="4356909"/>
          </a:xfrm>
          <a:prstGeom prst="rect">
            <a:avLst/>
          </a:prstGeom>
          <a:ln>
            <a:solidFill>
              <a:schemeClr val="bg1"/>
            </a:solidFill>
          </a:ln>
          <a:effectLst>
            <a:outerShdw blurRad="292100" dist="139700" dir="2700000" algn="tl" rotWithShape="0">
              <a:srgbClr val="333333">
                <a:alpha val="65000"/>
              </a:srgbClr>
            </a:outerShdw>
          </a:effectLst>
        </p:spPr>
      </p:pic>
      <p:sp>
        <p:nvSpPr>
          <p:cNvPr id="3" name="TextBox 2"/>
          <p:cNvSpPr txBox="1"/>
          <p:nvPr/>
        </p:nvSpPr>
        <p:spPr>
          <a:xfrm>
            <a:off x="571472" y="642918"/>
            <a:ext cx="4214842" cy="4247317"/>
          </a:xfrm>
          <a:prstGeom prst="rect">
            <a:avLst/>
          </a:prstGeom>
          <a:noFill/>
        </p:spPr>
        <p:txBody>
          <a:bodyPr wrap="square" rtlCol="0">
            <a:spAutoFit/>
          </a:bodyPr>
          <a:lstStyle/>
          <a:p>
            <a:pPr algn="ctr"/>
            <a:r>
              <a:rPr lang="ru-RU" dirty="0" smtClean="0">
                <a:solidFill>
                  <a:srgbClr val="0000FF"/>
                </a:solidFill>
              </a:rPr>
              <a:t>На жизненном пути этого балетмейстера было всего с избытком – всевластия диктатора и ощущения себя невольником, испытания медными трубами, успеха и поругания, раскаленных страстей и холода разорванных отношений, примирений </a:t>
            </a:r>
          </a:p>
          <a:p>
            <a:pPr algn="ctr"/>
            <a:r>
              <a:rPr lang="ru-RU" dirty="0" smtClean="0">
                <a:solidFill>
                  <a:srgbClr val="0000FF"/>
                </a:solidFill>
              </a:rPr>
              <a:t>и безвозвратных потерь. В лице хореографа художественной правде служит бескомпромиссный, строгий, фанатично преданный искусству требовательный художник, и его извечное рвение к совершенству, интеллект, потрясающая душевная сила с годами не ослабевают.</a:t>
            </a:r>
            <a:endParaRPr lang="ru-RU" dirty="0">
              <a:solidFill>
                <a:srgbClr val="0000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3.jpg"/>
          <p:cNvPicPr>
            <a:picLocks noChangeAspect="1"/>
          </p:cNvPicPr>
          <p:nvPr/>
        </p:nvPicPr>
        <p:blipFill>
          <a:blip r:embed="rId2" cstate="email"/>
          <a:srcRect/>
          <a:stretch>
            <a:fillRect/>
          </a:stretch>
        </p:blipFill>
        <p:spPr>
          <a:xfrm>
            <a:off x="500034" y="285728"/>
            <a:ext cx="3038820" cy="4071966"/>
          </a:xfrm>
          <a:prstGeom prst="rect">
            <a:avLst/>
          </a:prstGeom>
          <a:ln>
            <a:solidFill>
              <a:srgbClr val="16D428"/>
            </a:solidFill>
          </a:ln>
          <a:effectLst>
            <a:outerShdw blurRad="292100" dist="139700" dir="2700000" algn="tl" rotWithShape="0">
              <a:srgbClr val="333333">
                <a:alpha val="65000"/>
              </a:srgbClr>
            </a:outerShdw>
          </a:effectLst>
        </p:spPr>
      </p:pic>
      <p:pic>
        <p:nvPicPr>
          <p:cNvPr id="3" name="Рисунок 2" descr="Изображение 009.jpg"/>
          <p:cNvPicPr>
            <a:picLocks noChangeAspect="1"/>
          </p:cNvPicPr>
          <p:nvPr/>
        </p:nvPicPr>
        <p:blipFill>
          <a:blip r:embed="rId3" cstate="email"/>
          <a:srcRect/>
          <a:stretch>
            <a:fillRect/>
          </a:stretch>
        </p:blipFill>
        <p:spPr>
          <a:xfrm>
            <a:off x="1071539" y="3071810"/>
            <a:ext cx="3619526" cy="2714644"/>
          </a:xfrm>
          <a:prstGeom prst="rect">
            <a:avLst/>
          </a:prstGeom>
          <a:ln>
            <a:solidFill>
              <a:srgbClr val="16D428"/>
            </a:solidFill>
          </a:ln>
          <a:effectLst>
            <a:outerShdw blurRad="292100" dist="139700" dir="2700000" algn="tl" rotWithShape="0">
              <a:srgbClr val="333333">
                <a:alpha val="65000"/>
              </a:srgbClr>
            </a:outerShdw>
          </a:effectLst>
        </p:spPr>
      </p:pic>
      <p:sp>
        <p:nvSpPr>
          <p:cNvPr id="4" name="TextBox 3"/>
          <p:cNvSpPr txBox="1"/>
          <p:nvPr/>
        </p:nvSpPr>
        <p:spPr>
          <a:xfrm>
            <a:off x="5000628" y="500042"/>
            <a:ext cx="3571900" cy="5632311"/>
          </a:xfrm>
          <a:prstGeom prst="rect">
            <a:avLst/>
          </a:prstGeom>
          <a:noFill/>
        </p:spPr>
        <p:txBody>
          <a:bodyPr wrap="square" rtlCol="0">
            <a:spAutoFit/>
          </a:bodyPr>
          <a:lstStyle/>
          <a:p>
            <a:pPr algn="ctr"/>
            <a:r>
              <a:rPr lang="ru-RU" dirty="0" smtClean="0">
                <a:solidFill>
                  <a:srgbClr val="0000FF"/>
                </a:solidFill>
              </a:rPr>
              <a:t>Юрий Григорович окончил Ленинградское хореографическое училище в 1946году. С 1946-64 годы – солист театра имени Кирова. Работа в качестве танцовщика была очень важна для него, потому что впоследствии, когда он стал балетмейстером, Григорович хорошо понимал, какую партию можно поручить тому или иному танцовщику. Яркость, выразительность, интересная пластика, высокий прыжок делали Григоровича незаурядным артистом балета. </a:t>
            </a:r>
          </a:p>
          <a:p>
            <a:pPr algn="ctr"/>
            <a:r>
              <a:rPr lang="ru-RU" dirty="0" smtClean="0">
                <a:solidFill>
                  <a:srgbClr val="0000FF"/>
                </a:solidFill>
              </a:rPr>
              <a:t>В его исполнении всегда чувствовались эмоциональность, драматизм образа, мастерство выразительного жеста.</a:t>
            </a:r>
            <a:endParaRPr lang="ru-RU" dirty="0">
              <a:solidFill>
                <a:srgbClr val="0000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4000504"/>
            <a:ext cx="8501122" cy="2308324"/>
          </a:xfrm>
          <a:prstGeom prst="rect">
            <a:avLst/>
          </a:prstGeom>
          <a:noFill/>
        </p:spPr>
        <p:txBody>
          <a:bodyPr wrap="square" rtlCol="0">
            <a:spAutoFit/>
          </a:bodyPr>
          <a:lstStyle/>
          <a:p>
            <a:pPr algn="ctr"/>
            <a:r>
              <a:rPr lang="ru-RU" dirty="0" smtClean="0">
                <a:solidFill>
                  <a:srgbClr val="0000FF"/>
                </a:solidFill>
              </a:rPr>
              <a:t>Судьба Ю.Григоровича как танцовщика складывалась вполне успешно, но лишь исполнительская карьера не могла удовлетворить  его творческих устремлений. Он хотел ставить балетные спектакли сам – у него было собственное видение балета, которое он страстно желал воплотить на сцене. Первыми пробами были постановки спектаклей в детской студии – «Аистенок», «Семеро братьев», «Вальс-фантазия» на музыку Глинки. Работа с детьми научила хореографа доходчиво </a:t>
            </a:r>
            <a:r>
              <a:rPr lang="ru-RU" dirty="0" smtClean="0">
                <a:solidFill>
                  <a:srgbClr val="0000FF"/>
                </a:solidFill>
              </a:rPr>
              <a:t>объяснять </a:t>
            </a:r>
            <a:r>
              <a:rPr lang="ru-RU" dirty="0" smtClean="0">
                <a:solidFill>
                  <a:srgbClr val="0000FF"/>
                </a:solidFill>
              </a:rPr>
              <a:t>, </a:t>
            </a:r>
            <a:r>
              <a:rPr lang="ru-RU" dirty="0" smtClean="0">
                <a:solidFill>
                  <a:srgbClr val="0000FF"/>
                </a:solidFill>
              </a:rPr>
              <a:t>показывать </a:t>
            </a:r>
            <a:r>
              <a:rPr lang="ru-RU" dirty="0" smtClean="0">
                <a:solidFill>
                  <a:srgbClr val="0000FF"/>
                </a:solidFill>
              </a:rPr>
              <a:t>исполнителю, что от него требуется. В течение десяти лет Григорович занимался этой работой, приобретая опыт.</a:t>
            </a:r>
            <a:endParaRPr lang="ru-RU" dirty="0">
              <a:solidFill>
                <a:srgbClr val="0000FF"/>
              </a:solidFill>
            </a:endParaRPr>
          </a:p>
        </p:txBody>
      </p:sp>
      <p:pic>
        <p:nvPicPr>
          <p:cNvPr id="7" name="Рисунок 6" descr="IMG_1381_s.jpg"/>
          <p:cNvPicPr>
            <a:picLocks noChangeAspect="1"/>
          </p:cNvPicPr>
          <p:nvPr/>
        </p:nvPicPr>
        <p:blipFill>
          <a:blip r:embed="rId2"/>
          <a:stretch>
            <a:fillRect/>
          </a:stretch>
        </p:blipFill>
        <p:spPr>
          <a:xfrm>
            <a:off x="642910" y="357166"/>
            <a:ext cx="4857784" cy="3238522"/>
          </a:xfrm>
          <a:prstGeom prst="rect">
            <a:avLst/>
          </a:prstGeom>
          <a:ln>
            <a:solidFill>
              <a:schemeClr val="bg1"/>
            </a:solidFill>
          </a:ln>
          <a:effectLst>
            <a:outerShdw blurRad="292100" dist="139700" dir="2700000" algn="tl" rotWithShape="0">
              <a:srgbClr val="333333">
                <a:alpha val="65000"/>
              </a:srgbClr>
            </a:outerShdw>
          </a:effectLst>
        </p:spPr>
      </p:pic>
      <p:sp>
        <p:nvSpPr>
          <p:cNvPr id="8" name="TextBox 7"/>
          <p:cNvSpPr txBox="1"/>
          <p:nvPr/>
        </p:nvSpPr>
        <p:spPr>
          <a:xfrm>
            <a:off x="5786446" y="2714620"/>
            <a:ext cx="2786082" cy="923330"/>
          </a:xfrm>
          <a:prstGeom prst="rect">
            <a:avLst/>
          </a:prstGeom>
          <a:noFill/>
        </p:spPr>
        <p:txBody>
          <a:bodyPr wrap="square" rtlCol="0">
            <a:spAutoFit/>
          </a:bodyPr>
          <a:lstStyle/>
          <a:p>
            <a:pPr algn="ctr"/>
            <a:r>
              <a:rPr lang="ru-RU" i="1" dirty="0" smtClean="0">
                <a:solidFill>
                  <a:srgbClr val="0000FF"/>
                </a:solidFill>
              </a:rPr>
              <a:t>«Ромео и Джульетта» </a:t>
            </a:r>
          </a:p>
          <a:p>
            <a:pPr algn="ctr"/>
            <a:r>
              <a:rPr lang="ru-RU" i="1" dirty="0" smtClean="0">
                <a:solidFill>
                  <a:srgbClr val="0000FF"/>
                </a:solidFill>
              </a:rPr>
              <a:t>С. Прокофьева, </a:t>
            </a:r>
          </a:p>
          <a:p>
            <a:pPr algn="ctr"/>
            <a:r>
              <a:rPr lang="ru-RU" i="1" dirty="0" err="1" smtClean="0">
                <a:solidFill>
                  <a:srgbClr val="0000FF"/>
                </a:solidFill>
              </a:rPr>
              <a:t>балетм</a:t>
            </a:r>
            <a:r>
              <a:rPr lang="ru-RU" i="1" dirty="0" smtClean="0">
                <a:solidFill>
                  <a:srgbClr val="0000FF"/>
                </a:solidFill>
              </a:rPr>
              <a:t>. Ю.Григорович</a:t>
            </a:r>
            <a:endParaRPr lang="ru-RU" i="1" dirty="0">
              <a:solidFill>
                <a:srgbClr val="0000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Копия (4) Изображение 007.jpg"/>
          <p:cNvPicPr>
            <a:picLocks noChangeAspect="1"/>
          </p:cNvPicPr>
          <p:nvPr/>
        </p:nvPicPr>
        <p:blipFill>
          <a:blip r:embed="rId2" cstate="email"/>
          <a:stretch>
            <a:fillRect/>
          </a:stretch>
        </p:blipFill>
        <p:spPr>
          <a:xfrm>
            <a:off x="4857752" y="357166"/>
            <a:ext cx="3636465" cy="2857520"/>
          </a:xfrm>
          <a:prstGeom prst="rect">
            <a:avLst/>
          </a:prstGeom>
          <a:ln>
            <a:solidFill>
              <a:srgbClr val="16D428"/>
            </a:solidFill>
          </a:ln>
          <a:effectLst>
            <a:outerShdw blurRad="292100" dist="139700" dir="2700000" algn="tl" rotWithShape="0">
              <a:srgbClr val="333333">
                <a:alpha val="65000"/>
              </a:srgbClr>
            </a:outerShdw>
          </a:effectLst>
        </p:spPr>
      </p:pic>
      <p:sp>
        <p:nvSpPr>
          <p:cNvPr id="7" name="TextBox 6"/>
          <p:cNvSpPr txBox="1"/>
          <p:nvPr/>
        </p:nvSpPr>
        <p:spPr>
          <a:xfrm>
            <a:off x="571472" y="500042"/>
            <a:ext cx="3786214" cy="5078313"/>
          </a:xfrm>
          <a:prstGeom prst="rect">
            <a:avLst/>
          </a:prstGeom>
          <a:noFill/>
        </p:spPr>
        <p:txBody>
          <a:bodyPr wrap="square" rtlCol="0">
            <a:spAutoFit/>
          </a:bodyPr>
          <a:lstStyle/>
          <a:p>
            <a:pPr algn="ctr"/>
            <a:r>
              <a:rPr lang="ru-RU" dirty="0" smtClean="0">
                <a:solidFill>
                  <a:srgbClr val="0000FF"/>
                </a:solidFill>
              </a:rPr>
              <a:t>Наконец, в 1957 году состоялся его дебют как балетмейстера в Кировском театре. Это была постановка балета «Каменный цветок». В музыке С.Прокофьева балетмейстера интересовала прежде всего тема фольклора. Григоровичу удалось удивительно органично ввести русские элементы в ткань классического танца. Все главные герои его балета глубоко символичны  и вместе с тем совершенно </a:t>
            </a:r>
            <a:r>
              <a:rPr lang="ru-RU" dirty="0" smtClean="0">
                <a:solidFill>
                  <a:srgbClr val="0000FF"/>
                </a:solidFill>
              </a:rPr>
              <a:t>жизненны, обладают </a:t>
            </a:r>
            <a:r>
              <a:rPr lang="ru-RU" dirty="0" smtClean="0">
                <a:solidFill>
                  <a:srgbClr val="0000FF"/>
                </a:solidFill>
              </a:rPr>
              <a:t>яркими индивидуальными чертами. Новаторство хореографа было оценено не сразу, несмотря на то, что балет был перенесен на сцену Большого театра. </a:t>
            </a:r>
            <a:endParaRPr lang="ru-RU" dirty="0">
              <a:solidFill>
                <a:srgbClr val="0000FF"/>
              </a:solidFill>
            </a:endParaRPr>
          </a:p>
        </p:txBody>
      </p:sp>
      <p:sp>
        <p:nvSpPr>
          <p:cNvPr id="8" name="Прямоугольник 7"/>
          <p:cNvSpPr/>
          <p:nvPr/>
        </p:nvSpPr>
        <p:spPr>
          <a:xfrm>
            <a:off x="4857752" y="3500438"/>
            <a:ext cx="3786214" cy="3139321"/>
          </a:xfrm>
          <a:prstGeom prst="rect">
            <a:avLst/>
          </a:prstGeom>
        </p:spPr>
        <p:txBody>
          <a:bodyPr wrap="square">
            <a:spAutoFit/>
          </a:bodyPr>
          <a:lstStyle/>
          <a:p>
            <a:pPr algn="ctr"/>
            <a:r>
              <a:rPr lang="ru-RU" dirty="0" smtClean="0">
                <a:solidFill>
                  <a:srgbClr val="0000FF"/>
                </a:solidFill>
              </a:rPr>
              <a:t>Следующая постановка состоялась лишь через несколько лет, в 1961 году. В спектакле «Легенда о любви» А.Меликова, позже тоже перенесенного на сцену Большого, Григорович применил тонкую восточную стилизацию, использовал необычный прием: финалы всех эпизодов сделал статичными, напоминающими древние персидские миниатюры.</a:t>
            </a:r>
            <a:endParaRPr lang="ru-RU" dirty="0">
              <a:solidFill>
                <a:srgbClr val="0000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71472" y="357166"/>
            <a:ext cx="7786742" cy="2585323"/>
          </a:xfrm>
          <a:prstGeom prst="rect">
            <a:avLst/>
          </a:prstGeom>
        </p:spPr>
        <p:txBody>
          <a:bodyPr wrap="square">
            <a:spAutoFit/>
          </a:bodyPr>
          <a:lstStyle/>
          <a:p>
            <a:pPr algn="ctr"/>
            <a:r>
              <a:rPr lang="ru-RU" dirty="0" smtClean="0">
                <a:solidFill>
                  <a:srgbClr val="0000FF"/>
                </a:solidFill>
              </a:rPr>
              <a:t>Чтобы реализовать себя как балетмейстера, Григорович прекращает карьеру танцовщика и едет в далекий Новосибирск. Здесь он пробыл около двух лет и доказал, что  великолепные балетные спектакли могут создаваться не только в Москве и Ленинграде. В 1963 году Григоровича приглашают в Москву для постановки «Спящей красавицы» в Большом театре. В работе над спектаклем балетмейстер вступил в своеобразную полемику со своими предшественниками – его постановка по своему духу была близка к решению </a:t>
            </a:r>
            <a:r>
              <a:rPr lang="ru-RU" dirty="0" err="1" smtClean="0">
                <a:solidFill>
                  <a:srgbClr val="0000FF"/>
                </a:solidFill>
              </a:rPr>
              <a:t>Мариуса</a:t>
            </a:r>
            <a:r>
              <a:rPr lang="ru-RU" dirty="0" smtClean="0">
                <a:solidFill>
                  <a:srgbClr val="0000FF"/>
                </a:solidFill>
              </a:rPr>
              <a:t> Петипа и Льва Иванова. Эта постановка стала началом постоянной работы в Большом. </a:t>
            </a:r>
            <a:endParaRPr lang="ru-RU" dirty="0">
              <a:solidFill>
                <a:srgbClr val="0000FF"/>
              </a:solidFill>
            </a:endParaRPr>
          </a:p>
        </p:txBody>
      </p:sp>
      <p:pic>
        <p:nvPicPr>
          <p:cNvPr id="4" name="Рисунок 3" descr="krasavisca1_b.jpg"/>
          <p:cNvPicPr>
            <a:picLocks noChangeAspect="1"/>
          </p:cNvPicPr>
          <p:nvPr/>
        </p:nvPicPr>
        <p:blipFill>
          <a:blip r:embed="rId2" cstate="email"/>
          <a:srcRect/>
          <a:stretch>
            <a:fillRect/>
          </a:stretch>
        </p:blipFill>
        <p:spPr>
          <a:xfrm>
            <a:off x="857224" y="3071810"/>
            <a:ext cx="3000396" cy="2538796"/>
          </a:xfrm>
          <a:prstGeom prst="rect">
            <a:avLst/>
          </a:prstGeom>
          <a:ln>
            <a:solidFill>
              <a:schemeClr val="bg1"/>
            </a:solidFill>
          </a:ln>
          <a:effectLst>
            <a:outerShdw blurRad="292100" dist="139700" dir="2700000" algn="tl" rotWithShape="0">
              <a:srgbClr val="333333">
                <a:alpha val="65000"/>
              </a:srgbClr>
            </a:outerShdw>
          </a:effectLst>
        </p:spPr>
      </p:pic>
      <p:pic>
        <p:nvPicPr>
          <p:cNvPr id="5" name="Рисунок 4" descr="krasavisca6_b.jpg"/>
          <p:cNvPicPr>
            <a:picLocks noChangeAspect="1"/>
          </p:cNvPicPr>
          <p:nvPr/>
        </p:nvPicPr>
        <p:blipFill>
          <a:blip r:embed="rId3" cstate="email"/>
          <a:srcRect/>
          <a:stretch>
            <a:fillRect/>
          </a:stretch>
        </p:blipFill>
        <p:spPr>
          <a:xfrm>
            <a:off x="4643438" y="3088104"/>
            <a:ext cx="3429024" cy="2646966"/>
          </a:xfrm>
          <a:prstGeom prst="rect">
            <a:avLst/>
          </a:prstGeom>
          <a:ln>
            <a:solidFill>
              <a:schemeClr val="bg1"/>
            </a:solidFill>
          </a:ln>
          <a:effectLst>
            <a:outerShdw blurRad="292100" dist="139700" dir="2700000" algn="tl" rotWithShape="0">
              <a:srgbClr val="333333">
                <a:alpha val="65000"/>
              </a:srgbClr>
            </a:outerShdw>
          </a:effectLst>
        </p:spPr>
      </p:pic>
      <p:sp>
        <p:nvSpPr>
          <p:cNvPr id="6" name="TextBox 5"/>
          <p:cNvSpPr txBox="1"/>
          <p:nvPr/>
        </p:nvSpPr>
        <p:spPr>
          <a:xfrm>
            <a:off x="928662" y="5929330"/>
            <a:ext cx="7072362" cy="369332"/>
          </a:xfrm>
          <a:prstGeom prst="rect">
            <a:avLst/>
          </a:prstGeom>
          <a:noFill/>
        </p:spPr>
        <p:txBody>
          <a:bodyPr wrap="square" rtlCol="0">
            <a:spAutoFit/>
          </a:bodyPr>
          <a:lstStyle/>
          <a:p>
            <a:r>
              <a:rPr lang="ru-RU" i="1" dirty="0" smtClean="0">
                <a:solidFill>
                  <a:srgbClr val="0000FF"/>
                </a:solidFill>
              </a:rPr>
              <a:t>Сцены из балета «Спящая красавица», балетмейстер Ю.Григорович</a:t>
            </a:r>
            <a:endParaRPr lang="ru-RU" i="1" dirty="0">
              <a:solidFill>
                <a:srgbClr val="0000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6.jpg"/>
          <p:cNvPicPr>
            <a:picLocks noChangeAspect="1"/>
          </p:cNvPicPr>
          <p:nvPr/>
        </p:nvPicPr>
        <p:blipFill>
          <a:blip r:embed="rId2" cstate="email"/>
          <a:stretch>
            <a:fillRect/>
          </a:stretch>
        </p:blipFill>
        <p:spPr>
          <a:xfrm>
            <a:off x="4572000" y="500042"/>
            <a:ext cx="4093674" cy="3258717"/>
          </a:xfrm>
          <a:prstGeom prst="rect">
            <a:avLst/>
          </a:prstGeom>
          <a:ln w="12700">
            <a:solidFill>
              <a:schemeClr val="bg1"/>
            </a:solidFill>
          </a:ln>
          <a:effectLst>
            <a:outerShdw blurRad="292100" dist="139700" dir="2700000" algn="tl" rotWithShape="0">
              <a:srgbClr val="333333">
                <a:alpha val="65000"/>
              </a:srgbClr>
            </a:outerShdw>
          </a:effectLst>
        </p:spPr>
      </p:pic>
      <p:sp>
        <p:nvSpPr>
          <p:cNvPr id="3" name="TextBox 2"/>
          <p:cNvSpPr txBox="1"/>
          <p:nvPr/>
        </p:nvSpPr>
        <p:spPr>
          <a:xfrm>
            <a:off x="714348" y="642918"/>
            <a:ext cx="3500462" cy="5355312"/>
          </a:xfrm>
          <a:prstGeom prst="rect">
            <a:avLst/>
          </a:prstGeom>
          <a:noFill/>
        </p:spPr>
        <p:txBody>
          <a:bodyPr wrap="square" rtlCol="0">
            <a:spAutoFit/>
          </a:bodyPr>
          <a:lstStyle/>
          <a:p>
            <a:pPr algn="ctr"/>
            <a:r>
              <a:rPr lang="ru-RU" dirty="0" smtClean="0">
                <a:solidFill>
                  <a:srgbClr val="0000FF"/>
                </a:solidFill>
              </a:rPr>
              <a:t>Первой постановкой Григоровича в качестве главного балетмейстера Большого театра стал «Щелкунчик» (1966). Вновь хореограф обратился к сказочной теме и к музыке Чайковского. Григорович постарался избежать ошибок предыдущих редакций «Щелкунчика»,когда произведение трактовалось лишь как детская сказка без присущей ему глубины. Лейтмотивом и движущей силой балета является тема путешествия – либо сквозь темные комнаты, либо  путешествие сказочное, волшебное.</a:t>
            </a:r>
            <a:endParaRPr lang="ru-RU" dirty="0">
              <a:solidFill>
                <a:srgbClr val="0000FF"/>
              </a:solidFill>
            </a:endParaRPr>
          </a:p>
        </p:txBody>
      </p:sp>
      <p:sp>
        <p:nvSpPr>
          <p:cNvPr id="4" name="TextBox 3"/>
          <p:cNvSpPr txBox="1"/>
          <p:nvPr/>
        </p:nvSpPr>
        <p:spPr>
          <a:xfrm>
            <a:off x="4572000" y="4643446"/>
            <a:ext cx="4000528" cy="1477328"/>
          </a:xfrm>
          <a:prstGeom prst="rect">
            <a:avLst/>
          </a:prstGeom>
          <a:noFill/>
        </p:spPr>
        <p:txBody>
          <a:bodyPr wrap="square" rtlCol="0">
            <a:spAutoFit/>
          </a:bodyPr>
          <a:lstStyle/>
          <a:p>
            <a:pPr algn="ctr"/>
            <a:r>
              <a:rPr lang="ru-RU" dirty="0" smtClean="0">
                <a:solidFill>
                  <a:srgbClr val="0000FF"/>
                </a:solidFill>
              </a:rPr>
              <a:t>Все балеты П.И.Чайковского, поставлены Григоровичем не как детские сказки, а как философско-хореографические поэмы с большим и серьезным содержанием.</a:t>
            </a:r>
            <a:endParaRPr lang="ru-RU" dirty="0">
              <a:solidFill>
                <a:srgbClr val="0000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Копия (2) Изображение 006.jpg"/>
          <p:cNvPicPr>
            <a:picLocks noChangeAspect="1"/>
          </p:cNvPicPr>
          <p:nvPr/>
        </p:nvPicPr>
        <p:blipFill>
          <a:blip r:embed="rId2" cstate="email"/>
          <a:stretch>
            <a:fillRect/>
          </a:stretch>
        </p:blipFill>
        <p:spPr>
          <a:xfrm>
            <a:off x="1071538" y="357166"/>
            <a:ext cx="4357718" cy="3073338"/>
          </a:xfrm>
          <a:prstGeom prst="rect">
            <a:avLst/>
          </a:prstGeom>
          <a:ln>
            <a:solidFill>
              <a:srgbClr val="16D428"/>
            </a:solidFill>
          </a:ln>
          <a:effectLst>
            <a:outerShdw blurRad="292100" dist="139700" dir="2700000" algn="tl" rotWithShape="0">
              <a:srgbClr val="333333">
                <a:alpha val="65000"/>
              </a:srgbClr>
            </a:outerShdw>
          </a:effectLst>
        </p:spPr>
      </p:pic>
      <p:sp>
        <p:nvSpPr>
          <p:cNvPr id="6" name="TextBox 5"/>
          <p:cNvSpPr txBox="1"/>
          <p:nvPr/>
        </p:nvSpPr>
        <p:spPr>
          <a:xfrm>
            <a:off x="428596" y="3714752"/>
            <a:ext cx="7929618" cy="2585323"/>
          </a:xfrm>
          <a:prstGeom prst="rect">
            <a:avLst/>
          </a:prstGeom>
          <a:noFill/>
        </p:spPr>
        <p:txBody>
          <a:bodyPr wrap="square" rtlCol="0">
            <a:spAutoFit/>
          </a:bodyPr>
          <a:lstStyle/>
          <a:p>
            <a:pPr algn="ctr"/>
            <a:r>
              <a:rPr lang="ru-RU" dirty="0" smtClean="0">
                <a:solidFill>
                  <a:srgbClr val="0000FF"/>
                </a:solidFill>
              </a:rPr>
              <a:t>После постановки нескольких сказочных балетов Григорович обратился к героической теме. Воплощением этой героики  стал балет «Спартак» А.Хачатуряна, поставленный в 1968году.В «Спартаке» героика отдельного человека приобретала историческое, общечеловеческое значение. Использование хореографических монологов, лаконическое решение сценического оформления спектакля, внутреннюю психологическую логику развития сюжета можно проследить уже в ранних постановках балетмейстера. В «Спартаке» все эти творческие находки смогли проявиться более полно благодаря героической теме. </a:t>
            </a:r>
            <a:endParaRPr lang="ru-RU" dirty="0">
              <a:solidFill>
                <a:srgbClr val="0000FF"/>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607</TotalTime>
  <Words>1338</Words>
  <PresentationFormat>Экран (4:3)</PresentationFormat>
  <Paragraphs>62</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Балет от  первого лица</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Балет от  первого лица</dc:title>
  <cp:lastModifiedBy>User</cp:lastModifiedBy>
  <cp:revision>92</cp:revision>
  <dcterms:modified xsi:type="dcterms:W3CDTF">2016-12-14T06:16:28Z</dcterms:modified>
</cp:coreProperties>
</file>