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0" r:id="rId3"/>
    <p:sldId id="256" r:id="rId4"/>
    <p:sldId id="265" r:id="rId5"/>
    <p:sldId id="259" r:id="rId6"/>
    <p:sldId id="277" r:id="rId7"/>
    <p:sldId id="258" r:id="rId8"/>
    <p:sldId id="262" r:id="rId9"/>
    <p:sldId id="267" r:id="rId10"/>
    <p:sldId id="257" r:id="rId11"/>
    <p:sldId id="271" r:id="rId12"/>
    <p:sldId id="272" r:id="rId13"/>
    <p:sldId id="270" r:id="rId14"/>
    <p:sldId id="273" r:id="rId15"/>
    <p:sldId id="269" r:id="rId16"/>
    <p:sldId id="276" r:id="rId17"/>
    <p:sldId id="268" r:id="rId18"/>
    <p:sldId id="263" r:id="rId19"/>
    <p:sldId id="279" r:id="rId20"/>
    <p:sldId id="264" r:id="rId21"/>
    <p:sldId id="266" r:id="rId22"/>
    <p:sldId id="274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CACA"/>
    <a:srgbClr val="8E1437"/>
    <a:srgbClr val="3EA6C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CCACA">
                <a:alpha val="30000"/>
              </a:srgbClr>
            </a:gs>
            <a:gs pos="39999">
              <a:schemeClr val="accent1">
                <a:lumMod val="20000"/>
                <a:lumOff val="80000"/>
              </a:schemeClr>
            </a:gs>
            <a:gs pos="70000">
              <a:schemeClr val="accent2">
                <a:lumMod val="20000"/>
                <a:lumOff val="80000"/>
                <a:alpha val="52000"/>
              </a:schemeClr>
            </a:gs>
            <a:gs pos="83000">
              <a:srgbClr val="FFEBFA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772400" cy="1362075"/>
          </a:xfrm>
        </p:spPr>
        <p:txBody>
          <a:bodyPr>
            <a:noAutofit/>
          </a:bodyPr>
          <a:lstStyle/>
          <a:p>
            <a:pPr algn="ctr"/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4857760"/>
            <a:ext cx="7772400" cy="150018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 descr="Современный-кинематограф-коммерция-и-исскуство.jpg"/>
          <p:cNvPicPr>
            <a:picLocks noChangeAspect="1"/>
          </p:cNvPicPr>
          <p:nvPr/>
        </p:nvPicPr>
        <p:blipFill>
          <a:blip r:embed="rId2">
            <a:lum bright="16000" contrast="20000"/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14810" y="28572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5400" b="1" dirty="0" smtClean="0">
                <a:ln w="24500" cmpd="dbl">
                  <a:solidFill>
                    <a:srgbClr val="8E1437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</a:rPr>
              <a:t>Музыка в кадре и за кадром</a:t>
            </a:r>
            <a:endParaRPr lang="ru-RU" sz="5400" b="1" dirty="0">
              <a:ln w="24500" cmpd="dbl">
                <a:solidFill>
                  <a:srgbClr val="8E1437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5429264"/>
            <a:ext cx="378621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E1437"/>
                </a:solidFill>
                <a:latin typeface="+mj-lt"/>
              </a:rPr>
              <a:t>2016 – Год российского кино</a:t>
            </a:r>
          </a:p>
          <a:p>
            <a:pPr algn="ctr"/>
            <a:r>
              <a:rPr lang="ru-RU" b="1" dirty="0" smtClean="0">
                <a:solidFill>
                  <a:srgbClr val="8E1437"/>
                </a:solidFill>
                <a:latin typeface="+mj-lt"/>
              </a:rPr>
              <a:t>ИИЦ – Научная библиотека </a:t>
            </a:r>
          </a:p>
          <a:p>
            <a:pPr algn="ctr"/>
            <a:r>
              <a:rPr lang="ru-RU" b="1" dirty="0" smtClean="0">
                <a:solidFill>
                  <a:srgbClr val="8E1437"/>
                </a:solidFill>
                <a:latin typeface="+mj-lt"/>
              </a:rPr>
              <a:t>представляет </a:t>
            </a:r>
            <a:r>
              <a:rPr lang="ru-RU" b="1" dirty="0" smtClean="0">
                <a:solidFill>
                  <a:srgbClr val="8E1437"/>
                </a:solidFill>
                <a:latin typeface="+mj-lt"/>
              </a:rPr>
              <a:t>виртуальную </a:t>
            </a:r>
          </a:p>
          <a:p>
            <a:pPr algn="ctr"/>
            <a:r>
              <a:rPr lang="ru-RU" b="1" dirty="0" smtClean="0">
                <a:solidFill>
                  <a:srgbClr val="8E1437"/>
                </a:solidFill>
                <a:latin typeface="+mj-lt"/>
              </a:rPr>
              <a:t>выставку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00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20286" y="357166"/>
            <a:ext cx="2877572" cy="4000528"/>
          </a:xfrm>
          <a:prstGeom prst="rect">
            <a:avLst/>
          </a:prstGeom>
          <a:ln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3" name="Picture 1" descr="C:\Documents and Settings\User\Рабочий стол\Кино\Изображение 043.jpg"/>
          <p:cNvPicPr>
            <a:picLocks noChangeAspect="1" noChangeArrowheads="1"/>
          </p:cNvPicPr>
          <p:nvPr/>
        </p:nvPicPr>
        <p:blipFill>
          <a:blip r:embed="rId3" cstate="email">
            <a:lum bright="-3000" contrast="-2000"/>
          </a:blip>
          <a:srcRect r="-401"/>
          <a:stretch>
            <a:fillRect/>
          </a:stretch>
        </p:blipFill>
        <p:spPr bwMode="auto">
          <a:xfrm>
            <a:off x="3214678" y="1357297"/>
            <a:ext cx="5635029" cy="4643471"/>
          </a:xfrm>
          <a:prstGeom prst="rect">
            <a:avLst/>
          </a:prstGeom>
          <a:ln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Кино\Изображение 0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26" y="785794"/>
            <a:ext cx="2046567" cy="2778951"/>
          </a:xfrm>
          <a:prstGeom prst="rect">
            <a:avLst/>
          </a:prstGeom>
          <a:ln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429256" y="1000108"/>
            <a:ext cx="32861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«Будущих режиссеров во </a:t>
            </a:r>
            <a:r>
              <a:rPr lang="ru-RU" dirty="0" err="1" smtClean="0"/>
              <a:t>ВГИКе</a:t>
            </a:r>
            <a:r>
              <a:rPr lang="ru-RU" dirty="0" smtClean="0"/>
              <a:t> надо обязательно учить работе с музыкой. Учить этому должны, очевидно, композиторы. Музыкально образованных режиссеров у нас, к сожалению, немного… Между тем привить хотя бы вкус к использованию музыки вполне возможно».</a:t>
            </a:r>
          </a:p>
          <a:p>
            <a:pPr algn="ctr"/>
            <a:endParaRPr lang="ru-RU" dirty="0" smtClean="0"/>
          </a:p>
          <a:p>
            <a:pPr algn="r"/>
            <a:r>
              <a:rPr lang="ru-RU" dirty="0" smtClean="0"/>
              <a:t> </a:t>
            </a:r>
            <a:r>
              <a:rPr lang="ru-RU" i="1" dirty="0" smtClean="0"/>
              <a:t>Георгий Данелия</a:t>
            </a:r>
            <a:endParaRPr lang="ru-RU" i="1" dirty="0"/>
          </a:p>
        </p:txBody>
      </p:sp>
      <p:pic>
        <p:nvPicPr>
          <p:cNvPr id="6" name="Рисунок 5" descr="Изображение 03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43042" y="3286124"/>
            <a:ext cx="2366030" cy="3143272"/>
          </a:xfrm>
          <a:prstGeom prst="rect">
            <a:avLst/>
          </a:prstGeom>
          <a:ln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Изображение 04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44" y="642918"/>
            <a:ext cx="2066187" cy="2848681"/>
          </a:xfrm>
          <a:prstGeom prst="rect">
            <a:avLst/>
          </a:prstGeom>
          <a:ln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03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72132" y="2714620"/>
            <a:ext cx="2293726" cy="3071834"/>
          </a:xfrm>
          <a:prstGeom prst="rect">
            <a:avLst/>
          </a:prstGeom>
          <a:ln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User\Рабочий стол\Кино\Изображение 0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00892" y="214290"/>
            <a:ext cx="1901129" cy="2727823"/>
          </a:xfrm>
          <a:prstGeom prst="rect">
            <a:avLst/>
          </a:prstGeom>
          <a:ln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282" y="642918"/>
            <a:ext cx="39290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«Если в моих ранних картинах – «Карнавальной ночи», «Гусарской балладе» – было много песен  и танцев, то, когда я стал работать в другом жанре, изменились мои требования к музыке, ее стало значительно меньше. Кажется, что музыка ушла на второй план, Но это не так. Музыка из внешнего фактора превратилась в один из голосов режиссерской палитры, в которую входит и изображение, и актерская игра, </a:t>
            </a:r>
          </a:p>
          <a:p>
            <a:pPr algn="ctr"/>
            <a:r>
              <a:rPr lang="ru-RU" dirty="0" smtClean="0"/>
              <a:t>и драматургия. Музыка проникла в ткань картин более глубоко, более органично («Берегись автомобиля», «Зигзаг удачи», «Гараж» и др.)»</a:t>
            </a:r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 </a:t>
            </a:r>
            <a:r>
              <a:rPr lang="ru-RU" i="1" dirty="0" smtClean="0"/>
              <a:t>Эльдар Рязанов</a:t>
            </a:r>
            <a:endParaRPr lang="ru-RU" i="1" dirty="0"/>
          </a:p>
        </p:txBody>
      </p:sp>
      <p:pic>
        <p:nvPicPr>
          <p:cNvPr id="2" name="Рисунок 1" descr="Изображение 03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6248" y="214290"/>
            <a:ext cx="2120874" cy="2794997"/>
          </a:xfrm>
          <a:prstGeom prst="rect">
            <a:avLst/>
          </a:prstGeom>
          <a:ln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03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28926" y="214290"/>
            <a:ext cx="2266713" cy="3319297"/>
          </a:xfrm>
          <a:prstGeom prst="rect">
            <a:avLst/>
          </a:prstGeom>
          <a:ln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Изображение 03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214290"/>
            <a:ext cx="2166071" cy="3234138"/>
          </a:xfrm>
          <a:prstGeom prst="rect">
            <a:avLst/>
          </a:prstGeom>
          <a:ln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Изображение 03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143108" y="1000108"/>
            <a:ext cx="2143140" cy="3031759"/>
          </a:xfrm>
          <a:prstGeom prst="rect">
            <a:avLst/>
          </a:prstGeom>
          <a:ln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286380" y="357166"/>
            <a:ext cx="3714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Музыку Таривердиева, отмеченную неповторимой лирической интонацией, знают, наверное, все. Он написал </a:t>
            </a:r>
            <a:r>
              <a:rPr lang="ru-RU" dirty="0" err="1" smtClean="0"/>
              <a:t>саундтреки</a:t>
            </a:r>
            <a:r>
              <a:rPr lang="ru-RU" dirty="0" smtClean="0"/>
              <a:t> к фильмам «Ирония судьбы», «Семнадцать мгновений весны». </a:t>
            </a:r>
            <a:r>
              <a:rPr lang="ru-RU" dirty="0" err="1" smtClean="0"/>
              <a:t>Микаэл</a:t>
            </a:r>
            <a:r>
              <a:rPr lang="ru-RU" dirty="0" smtClean="0"/>
              <a:t> Таривердиев – уникальный пример серьезного академического композитора, с равной легкостью сочинявшего для кино и эстрады.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4286256"/>
            <a:ext cx="850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Микаэл</a:t>
            </a:r>
            <a:r>
              <a:rPr lang="ru-RU" dirty="0" smtClean="0"/>
              <a:t> Таривердиев рассказывал мне однажды, как сложно создавалась музыка к фильму «Семнадцать мгновений весны»: композитор искал соотношение нескольких компонентов: темы ностальгии героя, его воспоминаний о Родине, о доме и примет эпохи. Последнее представлялось авторам очень важным для создания атмосферы действия и оказалось нелегким делом. Больше года ушло на эту работу». </a:t>
            </a:r>
          </a:p>
          <a:p>
            <a:pPr algn="ctr"/>
            <a:endParaRPr lang="ru-RU" dirty="0" smtClean="0"/>
          </a:p>
          <a:p>
            <a:pPr algn="r"/>
            <a:r>
              <a:rPr lang="ru-RU" i="1" dirty="0" smtClean="0"/>
              <a:t>Андрей Петров</a:t>
            </a:r>
            <a:endParaRPr lang="ru-RU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Кино\Изображение 0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85992"/>
            <a:ext cx="2251493" cy="2963705"/>
          </a:xfrm>
          <a:prstGeom prst="rect">
            <a:avLst/>
          </a:prstGeom>
          <a:ln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85786" y="428604"/>
            <a:ext cx="7572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«Совершенно очевидно, что в кино должны работать непременно талантливые и разные композиторы. Часто инерция режиссеров и их субъективный приговор – кто является композитором, а кто нет – лишает кинематограф возможности услышать новые имена, а </a:t>
            </a:r>
            <a:r>
              <a:rPr lang="ru-RU" dirty="0" smtClean="0"/>
              <a:t>с ними </a:t>
            </a:r>
            <a:r>
              <a:rPr lang="ru-RU" dirty="0" smtClean="0"/>
              <a:t>и новые решения , а может быть, открытия в таком важном виде искусства, каким является музыка в кино».</a:t>
            </a:r>
          </a:p>
          <a:p>
            <a:endParaRPr lang="ru-RU" dirty="0" smtClean="0"/>
          </a:p>
          <a:p>
            <a:pPr algn="r"/>
            <a:r>
              <a:rPr lang="ru-RU" i="1" dirty="0" smtClean="0"/>
              <a:t>Андрей </a:t>
            </a:r>
            <a:r>
              <a:rPr lang="ru-RU" i="1" dirty="0" err="1" smtClean="0"/>
              <a:t>Эшпай</a:t>
            </a:r>
            <a:endParaRPr lang="ru-RU" i="1" dirty="0"/>
          </a:p>
        </p:txBody>
      </p:sp>
      <p:pic>
        <p:nvPicPr>
          <p:cNvPr id="3076" name="Picture 4" descr="C:\Documents and Settings\User\Рабочий стол\Кино\Изображение 0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3071810"/>
            <a:ext cx="2222630" cy="2926793"/>
          </a:xfrm>
          <a:prstGeom prst="rect">
            <a:avLst/>
          </a:prstGeom>
          <a:ln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Изображение 047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000760" y="3000372"/>
            <a:ext cx="2714644" cy="3587192"/>
          </a:xfrm>
          <a:prstGeom prst="rect">
            <a:avLst/>
          </a:prstGeom>
          <a:ln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Изображение 042.jpg"/>
          <p:cNvPicPr>
            <a:picLocks noChangeAspect="1"/>
          </p:cNvPicPr>
          <p:nvPr/>
        </p:nvPicPr>
        <p:blipFill>
          <a:blip r:embed="rId5" cstate="email"/>
          <a:srcRect b="-2"/>
          <a:stretch>
            <a:fillRect/>
          </a:stretch>
        </p:blipFill>
        <p:spPr>
          <a:xfrm>
            <a:off x="3357554" y="3429000"/>
            <a:ext cx="2428892" cy="3143272"/>
          </a:xfrm>
          <a:prstGeom prst="rect">
            <a:avLst/>
          </a:prstGeom>
          <a:ln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Кино\Изображение 0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214290"/>
            <a:ext cx="2238391" cy="3357586"/>
          </a:xfrm>
          <a:prstGeom prst="rect">
            <a:avLst/>
          </a:prstGeom>
          <a:ln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Изображение 02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3786190"/>
            <a:ext cx="2038616" cy="2786082"/>
          </a:xfrm>
          <a:prstGeom prst="rect">
            <a:avLst/>
          </a:prstGeom>
          <a:ln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Изображение 02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85786" y="3286124"/>
            <a:ext cx="2039399" cy="2696399"/>
          </a:xfrm>
          <a:prstGeom prst="rect">
            <a:avLst/>
          </a:prstGeom>
          <a:ln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071934" y="785794"/>
            <a:ext cx="45720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«Техника композиторского творчества для кино требует умения придумывать массу вариаций, которая должна уложиться иной раз в 10-15 </a:t>
            </a:r>
            <a:r>
              <a:rPr lang="ru-RU" dirty="0" smtClean="0"/>
              <a:t>секунд. </a:t>
            </a:r>
            <a:r>
              <a:rPr lang="ru-RU" dirty="0" smtClean="0"/>
              <a:t>В</a:t>
            </a:r>
            <a:r>
              <a:rPr lang="ru-RU" dirty="0" smtClean="0"/>
              <a:t>место </a:t>
            </a:r>
            <a:r>
              <a:rPr lang="ru-RU" dirty="0" smtClean="0"/>
              <a:t>мощно звучащего большого  оркестра  очень часто нужны лишь два-три негромко играющих инструмента. Пронизать всю картину такими звучаниями-намеками, создающими нужную эмоционально-смысловую атмосферу фильма, - вот задача композитора, от которого требуется немало фантазии, изобретательности </a:t>
            </a:r>
            <a:endParaRPr lang="ru-RU" dirty="0" smtClean="0"/>
          </a:p>
          <a:p>
            <a:pPr algn="ctr"/>
            <a:r>
              <a:rPr lang="ru-RU" dirty="0" smtClean="0"/>
              <a:t>и </a:t>
            </a:r>
            <a:r>
              <a:rPr lang="ru-RU" dirty="0" smtClean="0"/>
              <a:t>мастерства». </a:t>
            </a:r>
          </a:p>
          <a:p>
            <a:endParaRPr lang="ru-RU" dirty="0" smtClean="0"/>
          </a:p>
          <a:p>
            <a:pPr algn="r"/>
            <a:r>
              <a:rPr lang="ru-RU" i="1" dirty="0" smtClean="0"/>
              <a:t>Андрей Петров</a:t>
            </a:r>
            <a:endParaRPr lang="ru-RU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znPUEEzAP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000108"/>
            <a:ext cx="5737992" cy="5715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43570" y="785794"/>
            <a:ext cx="35004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  </a:t>
            </a:r>
            <a:r>
              <a:rPr lang="ru-RU" sz="1600" dirty="0" smtClean="0"/>
              <a:t>  </a:t>
            </a:r>
            <a:r>
              <a:rPr lang="ru-RU" sz="2000" dirty="0" smtClean="0"/>
              <a:t>Музыка –  обязательная участница </a:t>
            </a:r>
          </a:p>
          <a:p>
            <a:pPr algn="ctr"/>
            <a:r>
              <a:rPr lang="ru-RU" sz="2000" dirty="0" smtClean="0"/>
              <a:t>мультипликационных, </a:t>
            </a:r>
          </a:p>
          <a:p>
            <a:pPr algn="ctr"/>
            <a:r>
              <a:rPr lang="ru-RU" sz="2000" dirty="0" smtClean="0"/>
              <a:t>документальных и научно-популярных фильмов.  </a:t>
            </a:r>
          </a:p>
          <a:p>
            <a:pPr algn="ctr"/>
            <a:r>
              <a:rPr lang="ru-RU" sz="2000" dirty="0" smtClean="0"/>
              <a:t>В мультипликационном </a:t>
            </a:r>
          </a:p>
          <a:p>
            <a:pPr algn="ctr"/>
            <a:r>
              <a:rPr lang="ru-RU" sz="2000" dirty="0" smtClean="0"/>
              <a:t>кино сложились свои </a:t>
            </a:r>
          </a:p>
          <a:p>
            <a:pPr algn="ctr"/>
            <a:r>
              <a:rPr lang="ru-RU" sz="2000" dirty="0" smtClean="0"/>
              <a:t>законы музыкального </a:t>
            </a:r>
          </a:p>
          <a:p>
            <a:pPr algn="ctr"/>
            <a:r>
              <a:rPr lang="ru-RU" sz="2000" dirty="0" smtClean="0"/>
              <a:t>оформления. </a:t>
            </a:r>
            <a:endParaRPr lang="ru-RU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2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104228"/>
            <a:ext cx="2786082" cy="3824837"/>
          </a:xfrm>
          <a:prstGeom prst="rect">
            <a:avLst/>
          </a:prstGeom>
          <a:ln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Изображение 03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488" y="1000108"/>
            <a:ext cx="2543058" cy="3522675"/>
          </a:xfrm>
          <a:prstGeom prst="rect">
            <a:avLst/>
          </a:prstGeom>
          <a:ln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Изображение 03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72066" y="206424"/>
            <a:ext cx="2714644" cy="3651180"/>
          </a:xfrm>
          <a:prstGeom prst="rect">
            <a:avLst/>
          </a:prstGeom>
          <a:ln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42910" y="4857760"/>
            <a:ext cx="8143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Наиболее  распространённый из них – приём точного параллелизма </a:t>
            </a:r>
          </a:p>
          <a:p>
            <a:pPr algn="ctr"/>
            <a:r>
              <a:rPr lang="ru-RU" dirty="0" smtClean="0"/>
              <a:t>музыки и изображения: мелодия буквально повторяет или даже </a:t>
            </a:r>
          </a:p>
          <a:p>
            <a:pPr algn="ctr"/>
            <a:r>
              <a:rPr lang="ru-RU" dirty="0" smtClean="0"/>
              <a:t>имитирует движение на экране. Получаемый эффект может быть </a:t>
            </a:r>
          </a:p>
          <a:p>
            <a:pPr algn="ctr"/>
            <a:r>
              <a:rPr lang="ru-RU" dirty="0" smtClean="0"/>
              <a:t>как пародийным, так и лирическим. В российской мультипликации работали такие замечательные композиторы, как М. Зив, </a:t>
            </a:r>
            <a:r>
              <a:rPr lang="ru-RU" dirty="0" err="1" smtClean="0"/>
              <a:t>Ю.Энтин</a:t>
            </a:r>
            <a:r>
              <a:rPr lang="ru-RU" dirty="0" smtClean="0"/>
              <a:t>, </a:t>
            </a:r>
            <a:r>
              <a:rPr lang="ru-RU" dirty="0" err="1" smtClean="0"/>
              <a:t>А.Эшпай</a:t>
            </a:r>
            <a:r>
              <a:rPr lang="ru-RU" dirty="0" smtClean="0"/>
              <a:t>, Е. </a:t>
            </a:r>
            <a:r>
              <a:rPr lang="ru-RU" dirty="0" err="1" smtClean="0"/>
              <a:t>Крылатов</a:t>
            </a:r>
            <a:r>
              <a:rPr lang="ru-RU" dirty="0" smtClean="0"/>
              <a:t>, создававшие музыку и к </a:t>
            </a:r>
            <a:r>
              <a:rPr lang="ru-RU" smtClean="0"/>
              <a:t>детским кинофильмам.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0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1085097" y="1888799"/>
            <a:ext cx="3643339" cy="5009232"/>
          </a:xfrm>
          <a:prstGeom prst="rect">
            <a:avLst/>
          </a:prstGeom>
          <a:ln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Изображение 01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4282" y="214290"/>
            <a:ext cx="2571768" cy="3740728"/>
          </a:xfrm>
          <a:prstGeom prst="rect">
            <a:avLst/>
          </a:prstGeom>
          <a:ln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715008" y="642918"/>
            <a:ext cx="30718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Евгением </a:t>
            </a:r>
            <a:r>
              <a:rPr lang="ru-RU" dirty="0" err="1" smtClean="0"/>
              <a:t>Крылатовым</a:t>
            </a:r>
            <a:r>
              <a:rPr lang="ru-RU" dirty="0" smtClean="0"/>
              <a:t> </a:t>
            </a:r>
            <a:r>
              <a:rPr lang="ru-RU" dirty="0" smtClean="0"/>
              <a:t>создано </a:t>
            </a:r>
            <a:r>
              <a:rPr lang="ru-RU" dirty="0" smtClean="0"/>
              <a:t>большое количество произведений в разных жанрах, но особенно плодотворно творчество  композитора </a:t>
            </a:r>
          </a:p>
          <a:p>
            <a:pPr algn="ctr"/>
            <a:r>
              <a:rPr lang="ru-RU" dirty="0" smtClean="0"/>
              <a:t>в кинематографе. Им написана музыка более чем к 120 фильмам и мультфильмам. Среди </a:t>
            </a:r>
          </a:p>
          <a:p>
            <a:pPr algn="ctr"/>
            <a:r>
              <a:rPr lang="ru-RU" dirty="0" smtClean="0"/>
              <a:t>них «Умка», «</a:t>
            </a:r>
            <a:r>
              <a:rPr lang="ru-RU" dirty="0" err="1" smtClean="0"/>
              <a:t>Простоквашино</a:t>
            </a:r>
            <a:r>
              <a:rPr lang="ru-RU" dirty="0" smtClean="0"/>
              <a:t>», «Достояние республики», «Приключения Электроника», «И это все о нём», «Чародеи» и многие другие.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User\Рабочий стол\Кино\Изображение 0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3357562"/>
            <a:ext cx="2214578" cy="2986701"/>
          </a:xfrm>
          <a:prstGeom prst="rect">
            <a:avLst/>
          </a:prstGeom>
          <a:ln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Изображение 04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57158" y="714356"/>
            <a:ext cx="2500330" cy="3413912"/>
          </a:xfrm>
          <a:prstGeom prst="rect">
            <a:avLst/>
          </a:prstGeom>
          <a:ln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643306" y="857232"/>
            <a:ext cx="46434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«Музыка в кино выполняет прикладную функцию. Главная задача композитора – выразить то, что задумал режиссер. Музыка должна соответствовать идее, замыслу фильма. Иначе она не нужна. Вторая задача – чтобы она имела  и самостоятельную ценность. Если она живет концертной жизнью, то это замечательно».</a:t>
            </a:r>
          </a:p>
          <a:p>
            <a:pPr algn="ctr"/>
            <a:endParaRPr lang="ru-RU" dirty="0" smtClean="0"/>
          </a:p>
          <a:p>
            <a:pPr algn="r"/>
            <a:r>
              <a:rPr lang="ru-RU" i="1" dirty="0" smtClean="0"/>
              <a:t>Евгений </a:t>
            </a:r>
            <a:r>
              <a:rPr lang="ru-RU" i="1" dirty="0" err="1" smtClean="0"/>
              <a:t>Крылатов</a:t>
            </a:r>
            <a:endParaRPr lang="ru-RU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0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142852"/>
            <a:ext cx="2928958" cy="3772239"/>
          </a:xfrm>
          <a:prstGeom prst="rect">
            <a:avLst/>
          </a:prstGeom>
          <a:ln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Изображение 01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57356" y="3478445"/>
            <a:ext cx="2584704" cy="3379555"/>
          </a:xfrm>
          <a:prstGeom prst="rect">
            <a:avLst/>
          </a:prstGeom>
          <a:ln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86314" y="785794"/>
            <a:ext cx="39290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Кино – искусство </a:t>
            </a:r>
            <a:r>
              <a:rPr lang="ru-RU" dirty="0" err="1" smtClean="0"/>
              <a:t>звукозрительное</a:t>
            </a:r>
            <a:r>
              <a:rPr lang="ru-RU" dirty="0" smtClean="0"/>
              <a:t>. Киномузыка – один из компонентов кинопроизведения, одно из его важных выразительных средств. Фильма без музыки не существовало никогда. Даже во времена Великого Немого в зал входил музыкант-тапёр и импровизировал под сменяющие друг друга экранные картины. Одним из таких тапёров в студенческие годы был Дмитрий Шостакович. Однако уже в этот период делались попытки создавать оригинальную музыку для каждого фильма.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1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14290"/>
            <a:ext cx="3028017" cy="3857628"/>
          </a:xfrm>
          <a:prstGeom prst="rect">
            <a:avLst/>
          </a:prstGeom>
          <a:ln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Изображение 01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85918" y="3214687"/>
            <a:ext cx="2994590" cy="2643206"/>
          </a:xfrm>
          <a:prstGeom prst="rect">
            <a:avLst/>
          </a:prstGeom>
          <a:ln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857752" y="857232"/>
            <a:ext cx="40719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29190" y="428604"/>
            <a:ext cx="38576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Меняется время, сменяют </a:t>
            </a:r>
          </a:p>
          <a:p>
            <a:pPr algn="ctr"/>
            <a:r>
              <a:rPr lang="ru-RU" dirty="0" smtClean="0"/>
              <a:t>друг друга поколения кинематографистов, талантливые мастера нарушают складывающиеся каноны, но идут и общие процессы. Упростились запросы зрителя-заказчика, </a:t>
            </a:r>
          </a:p>
          <a:p>
            <a:pPr algn="ctr"/>
            <a:r>
              <a:rPr lang="ru-RU" dirty="0" smtClean="0"/>
              <a:t>и поэтому кинематограф, приспосабливаясь к заказу культурно обнищавшего потребителя, часто ищет самые простые и понятные музыкальные образы, обеспечивающие успех у публики. Или это упрощение связано с особенностями новой технологической эпохи? И не ведет ли это к упадку самого искусства кино? На эти вопросы должен дать ответ каждый зритель-слушатель.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14290"/>
            <a:ext cx="2853619" cy="3857628"/>
          </a:xfrm>
          <a:prstGeom prst="rect">
            <a:avLst/>
          </a:prstGeom>
          <a:ln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Изображение 02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000232" y="3000372"/>
            <a:ext cx="2539955" cy="3719551"/>
          </a:xfrm>
          <a:prstGeom prst="rect">
            <a:avLst/>
          </a:prstGeom>
          <a:ln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6314" y="500042"/>
            <a:ext cx="41434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Как важно для режиссера и композитора, чтобы огромный труд, затраченный при создании фильма не пропал даром. Ведь функций у  музыки  фильма множество:</a:t>
            </a:r>
          </a:p>
          <a:p>
            <a:pPr algn="ctr"/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дать характеристику общего   настроения фильма в целом;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служить напоминанием о прошедшем времени, другой эпохе;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дополнить характеристики героев и их взаимоотношений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обнаружить то, что заложено в подтексте фильма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выразить отношение авторов фильма к собственному киноповествованию.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948690"/>
            <a:ext cx="8358246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Айзикович, Т. Исаак Дунаевский: на перекрестке мнений [Текст] /Т. Айзикович// Музыка в школе. – 2012. - № 2. – С.28-44.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Антонов, Ю., Дунаевский, М. Песни [Ноты] / Ю.Антонов, М. Дунаевский. – М. : музыка, 1987. – 79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Бакулов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А.Музыка театра и кино [Ноты].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Вып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2 / сост. А.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Бакулов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— М. : Совет. композитор, 1969. — 44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Беляев, А. Все запреты сняли [Текст] / А. Беляев // Музыкальная жизнь. – 2015. - № 10. – С. 31.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1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Дараган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Д.</a:t>
            </a:r>
            <a:r>
              <a:rPr lang="ru-RU" sz="1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Киномузыка Д.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Кабалевского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[Текст] / Д.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Дараган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— М. : Музыка, 1965. — 48 с.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Долин, А. Александр и Александра [Текст] / А. Долин // Музыкальная жизнь. – 2008. - № 2. – С.16-17.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Домбровская, О. О музыке в фильмах Козинцева [Текст] / О. Домбровская // Музыкальная академия. – 2006. - № 3. – С.99-108.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Дунаевский, Исаак Осипович. Песни из кинофильмов [Ноты] : для голоса или хора 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сопровожд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/ И. Дунаевский. — М. : Совет. композитор, 1960. — 76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Зив, Михаил Павлович</a:t>
            </a:r>
            <a:r>
              <a:rPr lang="ru-RU" sz="1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Песни кино, театра, радио для детей [Ноты] : для голоса или хора : 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сопровожд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/ М. Зив. — М. : Совет. композитор, 1961. — 44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Зив, М.П. Песни из мультфильмов [Ноты] /М.Зив. – М. : Музыка, 1973. – 22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Корганов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Т. Кино и музыка [Текст] / Т.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Корганов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– М. : Искусство, 1964. – 351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Крылатов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Е. Сережка ольховая [Ноты] / Е.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Крылатов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– М. : Советский композитор, 1982. – 72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Лебедева, И. На крыльях судьбы [Текст] / И. Лебедева //Музыка в школе. – 2008. - № 2. – С.3- 25.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Левин, Ю. Музыка театра и кино [Ноты] 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перелож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Вып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1 /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перелож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Ю. Левина. — М. : Совет. композитор, 1969. — 47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Лисса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З. Эстетика киномузыки [Текст] / З.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Лисса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– М. : Музыка, 1970. – 495 с.</a:t>
            </a:r>
            <a:r>
              <a:rPr lang="ru-RU" sz="1400" dirty="0" smtClean="0">
                <a:latin typeface="Arial Narrow" pitchFamily="34" charset="0"/>
              </a:rPr>
              <a:t>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err="1" smtClean="0">
                <a:latin typeface="Arial Narrow" pitchFamily="34" charset="0"/>
              </a:rPr>
              <a:t>Лисса</a:t>
            </a:r>
            <a:r>
              <a:rPr lang="ru-RU" sz="1400" dirty="0" smtClean="0">
                <a:latin typeface="Arial Narrow" pitchFamily="34" charset="0"/>
              </a:rPr>
              <a:t>, С. Специфика восприятия киномузыки [Текст] / С. </a:t>
            </a:r>
            <a:r>
              <a:rPr lang="ru-RU" sz="1400" dirty="0" err="1" smtClean="0">
                <a:latin typeface="Arial Narrow" pitchFamily="34" charset="0"/>
              </a:rPr>
              <a:t>Лисса</a:t>
            </a:r>
            <a:r>
              <a:rPr lang="ru-RU" sz="1400" dirty="0" smtClean="0">
                <a:latin typeface="Arial Narrow" pitchFamily="34" charset="0"/>
              </a:rPr>
              <a:t> // Искусство в школе. – 2006. - № 5. – С. 53-59.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 Narrow" pitchFamily="34" charset="0"/>
              </a:rPr>
              <a:t>Лукашевич, М. Музыка Свиридова к кинофильму «Метель» по повести А.С.Пушкина [Текст] / Ю. Лукашевич // Музыка в школе. – 2010. - № 1. – С.22-24.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357166"/>
            <a:ext cx="7643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 Narrow" pitchFamily="34" charset="0"/>
              </a:rPr>
              <a:t>Список использованной литературы</a:t>
            </a:r>
            <a:endParaRPr lang="ru-RU" sz="16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158" y="142852"/>
            <a:ext cx="842968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8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Микоян, Н. Киномузыка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Арама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Хачатуряна [Текст] 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попул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очерк / Н. Микоян. — М. : Совет. композитор, 1984.-73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8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Музыка в кино [Текст] // Искусство в школе. – 2005. – Тематический выпуск. – 96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8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Музыка из кинофильмов [Ноты] / ред. Ю.Соловьев. – М. : Музыка, 1967. – 32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8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Песни кино, радио, телевидения [Ноты] 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вып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88 / ред. С. Данилов. – М. : Музыка, 1990. – 35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8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Таривердиев ,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Микаэл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Леонович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Песни из кино и телефильмов [Ноты] : для голоса (хора)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сопровожд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(баяна, гит. / М. Таривердиев. — М. : Совет. композитор, 1978. — 80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8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Уваров, С. Три взгляда на Шостаковича Александра Сокурова [Текст] / С. Уваров // Музыкальная жизнь.- 2014. - № 6. – С. 76 – 79.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8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Флярковский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,Александр Георгиевич .Песни из кинофильмов [Ноты] : для голоса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сопровожд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(гит., баяна / А.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Флярковский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— М. : Музыка, 1973. — 56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8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Фрадкин , Марк Григорьевич</a:t>
            </a:r>
            <a:r>
              <a:rPr lang="ru-RU" sz="1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Песни из кинофильмов [Ноты] : для голоса и хора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сопровожд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(баяна / М. Фрадкин. — М. : Музыка, 1966. — 66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8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Хренников, Тихон Николаевич</a:t>
            </a:r>
            <a:r>
              <a:rPr lang="ru-RU" sz="1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Музыка из кинофильмов [Ноты] 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перелож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для аккорд. / Т. Хренников ; сост. В.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Накапкин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— М. : Музыка, 1975. — 55 с.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8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Хренников, Тихон Николаевич</a:t>
            </a:r>
            <a:r>
              <a:rPr lang="ru-RU" sz="1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Отрывки из музыки к кинофильму "Гусарская баллада" (давным-давно) [Ноты] :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/ Т. Хренников ;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перелож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П.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Савинцева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— М. : Музыка, 1964. — 6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8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Шварц, Исаак Иосифович. Песни и романсы из кинофильмов на стихи Булата Окуджавы [Ноты] : для голоса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/ И. Шварц. — Л. : Совет. композитор, 1988. — 96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8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Шилова, И. Музыка фильма [Текст] / И. Шилова // Искусство в школе. – 2013. - № 7. – С. 37-40.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8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Шилова, И. Фильм и его музыка [Текст] / И. Шилова. М.: Советский композитор, 1973. – 230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8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Шостакович,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Дмитрий Дмитриевич. Музыка из кинофильмов "Овод" и "Гамлет" [Ноты] 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обраб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/ Д. Шостакович. — Л. : Музыка, 1967. — 36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8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Шпагин, А. Надежда умирает последней [Текст] / А. Шпагин // Музыкальная жизнь. – 2011. - № 7/8. – С. 48 – 51.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8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Эшпай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Андрей Яковлевич. Песни [Ноты] : для голоса 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сопровожд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/ А.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Эшпай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— М. : Совет. композитор, 1962. — 72 с. 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8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Эшпай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А. Беседы. Статьи. Материалы. Очерки [Текст] / сост.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науч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ред. Е.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Гульянц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— М. : Совет. композитор, 1988. — 360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0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000628" y="1928802"/>
            <a:ext cx="2451622" cy="3995236"/>
          </a:xfrm>
          <a:prstGeom prst="rect">
            <a:avLst/>
          </a:prstGeom>
          <a:ln w="19050"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Изображение 00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929322" y="214290"/>
            <a:ext cx="2578118" cy="4143404"/>
          </a:xfrm>
          <a:prstGeom prst="rect">
            <a:avLst/>
          </a:prstGeom>
          <a:ln w="28575"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2844" y="500042"/>
            <a:ext cx="48577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 изобретением звукозаписывающей </a:t>
            </a:r>
          </a:p>
          <a:p>
            <a:pPr algn="ctr"/>
            <a:r>
              <a:rPr lang="ru-RU" dirty="0" smtClean="0"/>
              <a:t>аппаратуры (конец 1920-х- начало </a:t>
            </a:r>
          </a:p>
          <a:p>
            <a:pPr algn="ctr"/>
            <a:r>
              <a:rPr lang="ru-RU" dirty="0" smtClean="0"/>
              <a:t>1930-х гг.) каждый фильм получает свою </a:t>
            </a:r>
          </a:p>
          <a:p>
            <a:pPr algn="ctr"/>
            <a:r>
              <a:rPr lang="ru-RU" dirty="0" smtClean="0"/>
              <a:t>собственную фонограмму. Музыка </a:t>
            </a:r>
          </a:p>
          <a:p>
            <a:pPr algn="ctr"/>
            <a:r>
              <a:rPr lang="ru-RU" dirty="0" smtClean="0"/>
              <a:t>становится частью структуры </a:t>
            </a:r>
          </a:p>
          <a:p>
            <a:pPr algn="ctr"/>
            <a:r>
              <a:rPr lang="ru-RU" dirty="0" smtClean="0"/>
              <a:t>кинопроизведения. С момента рождения </a:t>
            </a:r>
          </a:p>
          <a:p>
            <a:pPr algn="ctr"/>
            <a:r>
              <a:rPr lang="ru-RU" dirty="0" smtClean="0"/>
              <a:t>звукового кино произошло разделение </a:t>
            </a:r>
          </a:p>
          <a:p>
            <a:pPr algn="ctr"/>
            <a:r>
              <a:rPr lang="ru-RU" dirty="0" smtClean="0"/>
              <a:t>музыки фильма на внутрикадровую, конкретную, мотивированную (звучание </a:t>
            </a:r>
          </a:p>
          <a:p>
            <a:pPr algn="ctr"/>
            <a:r>
              <a:rPr lang="ru-RU" dirty="0" smtClean="0"/>
              <a:t>изображаемого в кадре инструмента, </a:t>
            </a:r>
          </a:p>
          <a:p>
            <a:pPr algn="ctr"/>
            <a:r>
              <a:rPr lang="ru-RU" dirty="0" smtClean="0"/>
              <a:t>радиорепродуктора, пение действующего </a:t>
            </a:r>
          </a:p>
          <a:p>
            <a:pPr algn="ctr"/>
            <a:r>
              <a:rPr lang="ru-RU" dirty="0" smtClean="0"/>
              <a:t>лица и т.д.) и закадровую, «авторскую», «условную», наиболее ясно выражающую идею фильма, характеризующую события, </a:t>
            </a:r>
          </a:p>
          <a:p>
            <a:pPr algn="ctr"/>
            <a:r>
              <a:rPr lang="ru-RU" dirty="0" smtClean="0"/>
              <a:t>выражающую скрытое течение сюжета.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15074" y="214290"/>
            <a:ext cx="2603537" cy="3643314"/>
          </a:xfrm>
          <a:prstGeom prst="rect">
            <a:avLst/>
          </a:prstGeom>
          <a:ln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Изображение 02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2066" y="2071678"/>
            <a:ext cx="2433469" cy="3580106"/>
          </a:xfrm>
          <a:prstGeom prst="rect">
            <a:avLst/>
          </a:prstGeom>
          <a:ln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596" y="92867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В 1930-е гг. одной из наиболее 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популярных форм музыкальной 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характеристики персонажа в </a:t>
            </a:r>
            <a:endParaRPr lang="ru-RU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фильме становится песня, 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отличающаяся простотой, лаконизмом, завершённостью, 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доходчивостью. Классические 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образцы киномузыки этого вида 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создал И. О. Дунаевский. Его музыка, песни к фильмам 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«Весёлые ребята» (1934), «Волга-Волга» (1938) и др., отличающиеся мелодичностью, </a:t>
            </a:r>
            <a:r>
              <a:rPr lang="ru-RU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лейтмотивностью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характеристик,  проникнутые 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жизнерадостным мироощущением, приобрели широкую популярность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0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85720" y="214290"/>
            <a:ext cx="1714512" cy="2612575"/>
          </a:xfrm>
          <a:prstGeom prst="rect">
            <a:avLst/>
          </a:prstGeom>
          <a:ln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Изображение 00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85786" y="1714488"/>
            <a:ext cx="1903371" cy="2714644"/>
          </a:xfrm>
          <a:prstGeom prst="rect">
            <a:avLst/>
          </a:prstGeom>
          <a:ln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214810" y="1000108"/>
            <a:ext cx="442912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Песенную традицию оформления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фильма  развивали композиторы —братья Дан. Я. и Дм. Я.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Покрасс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Т. Н. Хренников, И.Дунаевский,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позднее, в 50-60-е гг.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Н. В. Богословский, А. Я.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Эшпай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 А. Н.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Пахмутова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 А. П. Петров,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В. Е.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Баснер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М. Г. Фрадкин и др.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Большой вклад в развитие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киномузыки внесли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крупнейшие советские композиторы-симфонисты, пришедшие в кинематограф в 1930-е гг., — Д. Д. Шостакович, С. С. Прокофьев,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Ю. А.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Шапорин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, А.И. Хачатурян.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Рисунок 4" descr="Изображение 04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928794" y="3500438"/>
            <a:ext cx="2286016" cy="3060299"/>
          </a:xfrm>
          <a:prstGeom prst="rect">
            <a:avLst/>
          </a:prstGeom>
          <a:ln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9"/>
            <a:ext cx="8572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Подлинно творческое содружество связывало композитора  </a:t>
            </a:r>
          </a:p>
          <a:p>
            <a:pPr algn="ctr"/>
            <a:r>
              <a:rPr lang="ru-RU" dirty="0" smtClean="0"/>
              <a:t>С. Прокофьева и режиссёра С. М. Эйзенштейна, работавших над проблемой </a:t>
            </a:r>
            <a:r>
              <a:rPr lang="ru-RU" dirty="0" err="1" smtClean="0"/>
              <a:t>звукозрительной</a:t>
            </a:r>
            <a:r>
              <a:rPr lang="ru-RU" dirty="0" smtClean="0"/>
              <a:t> структуры фильма. Музыка </a:t>
            </a:r>
          </a:p>
          <a:p>
            <a:pPr algn="ctr"/>
            <a:r>
              <a:rPr lang="ru-RU" dirty="0" smtClean="0"/>
              <a:t>Прокофьева к фильмам  Эйзенштейна «Александр Невский» (1938), «Иван Грозный» (1-я серия-1945, 2-я -1958) отличается скульптурной </a:t>
            </a:r>
          </a:p>
          <a:p>
            <a:pPr algn="ctr"/>
            <a:r>
              <a:rPr lang="ru-RU" dirty="0" smtClean="0"/>
              <a:t>выпуклостью музыкальных образов, их точным совпадением с </a:t>
            </a:r>
          </a:p>
          <a:p>
            <a:pPr algn="ctr"/>
            <a:r>
              <a:rPr lang="ru-RU" dirty="0" smtClean="0"/>
              <a:t>ритмикой и динамикой изобразительного </a:t>
            </a:r>
            <a:r>
              <a:rPr lang="ru-RU" dirty="0" smtClean="0"/>
              <a:t>решения. Новаторски</a:t>
            </a:r>
            <a:r>
              <a:rPr lang="ru-RU" dirty="0" smtClean="0"/>
              <a:t> </a:t>
            </a:r>
          </a:p>
          <a:p>
            <a:pPr algn="ctr"/>
            <a:r>
              <a:rPr lang="ru-RU" dirty="0" smtClean="0"/>
              <a:t>разработанный </a:t>
            </a:r>
            <a:r>
              <a:rPr lang="ru-RU" dirty="0" err="1" smtClean="0"/>
              <a:t>звукозрительный</a:t>
            </a:r>
            <a:r>
              <a:rPr lang="ru-RU" dirty="0" smtClean="0"/>
              <a:t> контрапункт достигает особого </a:t>
            </a:r>
          </a:p>
          <a:p>
            <a:pPr algn="ctr"/>
            <a:r>
              <a:rPr lang="ru-RU" dirty="0" smtClean="0"/>
              <a:t>совершенства в сцене ледового побоища из фильма «Александр Невский</a:t>
            </a:r>
            <a:r>
              <a:rPr lang="ru-RU" dirty="0" smtClean="0"/>
              <a:t>».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3" name="Рисунок 2" descr="1399537596_924fa93a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3071810"/>
            <a:ext cx="5159659" cy="3214710"/>
          </a:xfrm>
          <a:prstGeom prst="rect">
            <a:avLst/>
          </a:prstGeom>
          <a:ln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500694" y="5143512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Сцена из фильма «Александр Невский»</a:t>
            </a:r>
          </a:p>
          <a:p>
            <a:r>
              <a:rPr lang="ru-RU" sz="1600" i="1" dirty="0" smtClean="0"/>
              <a:t>Режиссер С. Эйзенштейн</a:t>
            </a:r>
            <a:endParaRPr lang="ru-RU" sz="16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0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388" y="214290"/>
            <a:ext cx="2480687" cy="3429000"/>
          </a:xfrm>
          <a:prstGeom prst="rect">
            <a:avLst/>
          </a:prstGeom>
          <a:ln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Изображение 00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9388" y="1357298"/>
            <a:ext cx="2262951" cy="3143272"/>
          </a:xfrm>
          <a:prstGeom prst="rect">
            <a:avLst/>
          </a:prstGeom>
          <a:ln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14282" y="214290"/>
            <a:ext cx="578647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smtClean="0"/>
              <a:t>Стремление к эксперименту,  открытию новых возможностей сочетания музыки и изображения </a:t>
            </a:r>
            <a:endParaRPr lang="ru-RU" dirty="0" smtClean="0"/>
          </a:p>
          <a:p>
            <a:pPr algn="ctr"/>
            <a:r>
              <a:rPr lang="ru-RU" dirty="0" smtClean="0"/>
              <a:t>характерно</a:t>
            </a:r>
            <a:r>
              <a:rPr lang="ru-RU" dirty="0" smtClean="0"/>
              <a:t> для творчества советских  </a:t>
            </a:r>
            <a:endParaRPr lang="ru-RU" dirty="0" smtClean="0"/>
          </a:p>
          <a:p>
            <a:pPr algn="ctr"/>
            <a:r>
              <a:rPr lang="ru-RU" dirty="0" smtClean="0"/>
              <a:t>композиторов</a:t>
            </a:r>
            <a:r>
              <a:rPr lang="ru-RU" dirty="0" smtClean="0"/>
              <a:t> </a:t>
            </a:r>
            <a:r>
              <a:rPr lang="ru-RU" dirty="0" smtClean="0"/>
              <a:t>1950—60-х</a:t>
            </a:r>
            <a:r>
              <a:rPr lang="ru-RU" dirty="0" smtClean="0"/>
              <a:t> </a:t>
            </a:r>
            <a:r>
              <a:rPr lang="ru-RU" dirty="0" smtClean="0"/>
              <a:t>гг.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Современный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кинематограф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предусматривает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наличие в фильме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музыкальной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концепции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 Она строится на использовании как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закадровой, так и внутрикадровой,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мотивированной киномузыки, которая 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ередко становится способом ненавязчивого, но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глубокого и тонкого проникновения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 суть человеческих характеров.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8" name="Рисунок 7" descr="Изображение 00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28662" y="3779664"/>
            <a:ext cx="2071702" cy="2935460"/>
          </a:xfrm>
          <a:prstGeom prst="rect">
            <a:avLst/>
          </a:prstGeom>
          <a:ln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Изображение 00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86115" y="3786190"/>
            <a:ext cx="2149967" cy="2928958"/>
          </a:xfrm>
          <a:prstGeom prst="rect">
            <a:avLst/>
          </a:prstGeom>
          <a:ln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01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071934" y="2857496"/>
            <a:ext cx="3000396" cy="3500462"/>
          </a:xfrm>
          <a:prstGeom prst="rect">
            <a:avLst/>
          </a:prstGeom>
          <a:ln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Изображение 01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57884" y="357166"/>
            <a:ext cx="2831620" cy="4040640"/>
          </a:xfrm>
          <a:prstGeom prst="rect">
            <a:avLst/>
          </a:prstGeom>
          <a:ln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85720" y="428604"/>
            <a:ext cx="385765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Наряду с широким применением приёма прямого параллелизма,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когда киномузыка  усиливает ту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или иную эмоцию, настроение,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выраженные экраном, всё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большую роль начинает играть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«контрапунктическое»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использование 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музыки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Построенный часто на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контрастном сопоставлении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музыки и изображения, «контрапунктический» приём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усиливает драматизм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показываемых 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обытий.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Значительную 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э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волюцию претерпел музыкальный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лейтмотив, раскрывающий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часто общую идею фильма.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2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42844" y="1428736"/>
            <a:ext cx="2708310" cy="3576412"/>
          </a:xfrm>
          <a:prstGeom prst="rect">
            <a:avLst/>
          </a:prstGeom>
          <a:ln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Изображение 02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28596" y="2071678"/>
            <a:ext cx="3525429" cy="2643206"/>
          </a:xfrm>
          <a:prstGeom prst="rect">
            <a:avLst/>
          </a:prstGeom>
          <a:ln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857620" y="285728"/>
            <a:ext cx="514353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Важнейшее место музыка занимает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 музыкальных фильмах,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посвященных рассказу о композиторах,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певцах, музыкантах. В этих фильмах она либо выполняет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определённые драматургические функции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(если это рассказ о создании того или иного музыкального произведения),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либо включается в картину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как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вставной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номер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Рисунок 4" descr="Изображение 00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143636" y="3357562"/>
            <a:ext cx="2336227" cy="3143272"/>
          </a:xfrm>
          <a:prstGeom prst="rect">
            <a:avLst/>
          </a:prstGeom>
          <a:ln w="19050">
            <a:solidFill>
              <a:srgbClr val="8E143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1181</Words>
  <PresentationFormat>Экран (4:3)</PresentationFormat>
  <Paragraphs>158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92</cp:revision>
  <dcterms:modified xsi:type="dcterms:W3CDTF">2016-12-08T07:21:52Z</dcterms:modified>
</cp:coreProperties>
</file>